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8"/>
  </p:notesMasterIdLst>
  <p:sldIdLst>
    <p:sldId id="256" r:id="rId2"/>
    <p:sldId id="257" r:id="rId3"/>
    <p:sldId id="435" r:id="rId4"/>
    <p:sldId id="436" r:id="rId5"/>
    <p:sldId id="437" r:id="rId6"/>
    <p:sldId id="438" r:id="rId7"/>
    <p:sldId id="439" r:id="rId8"/>
    <p:sldId id="308" r:id="rId9"/>
    <p:sldId id="271" r:id="rId10"/>
    <p:sldId id="272" r:id="rId11"/>
    <p:sldId id="274" r:id="rId12"/>
    <p:sldId id="275" r:id="rId13"/>
    <p:sldId id="276" r:id="rId14"/>
    <p:sldId id="279" r:id="rId15"/>
    <p:sldId id="278" r:id="rId16"/>
    <p:sldId id="280" r:id="rId17"/>
    <p:sldId id="277" r:id="rId18"/>
    <p:sldId id="309" r:id="rId19"/>
    <p:sldId id="286" r:id="rId20"/>
    <p:sldId id="281" r:id="rId21"/>
    <p:sldId id="287" r:id="rId22"/>
    <p:sldId id="288" r:id="rId23"/>
    <p:sldId id="289" r:id="rId24"/>
    <p:sldId id="290" r:id="rId25"/>
    <p:sldId id="292" r:id="rId26"/>
    <p:sldId id="291" r:id="rId27"/>
    <p:sldId id="416" r:id="rId28"/>
    <p:sldId id="293" r:id="rId29"/>
    <p:sldId id="294" r:id="rId30"/>
    <p:sldId id="296" r:id="rId31"/>
    <p:sldId id="297" r:id="rId32"/>
    <p:sldId id="298" r:id="rId33"/>
    <p:sldId id="299" r:id="rId34"/>
    <p:sldId id="310" r:id="rId35"/>
    <p:sldId id="300" r:id="rId36"/>
    <p:sldId id="407" r:id="rId37"/>
    <p:sldId id="306" r:id="rId38"/>
    <p:sldId id="301" r:id="rId39"/>
    <p:sldId id="304" r:id="rId40"/>
    <p:sldId id="302" r:id="rId41"/>
    <p:sldId id="303" r:id="rId42"/>
    <p:sldId id="311" r:id="rId43"/>
    <p:sldId id="305" r:id="rId44"/>
    <p:sldId id="307" r:id="rId45"/>
    <p:sldId id="317" r:id="rId46"/>
    <p:sldId id="319" r:id="rId47"/>
    <p:sldId id="318" r:id="rId48"/>
    <p:sldId id="320" r:id="rId49"/>
    <p:sldId id="342" r:id="rId50"/>
    <p:sldId id="405" r:id="rId51"/>
    <p:sldId id="406" r:id="rId52"/>
    <p:sldId id="443" r:id="rId53"/>
    <p:sldId id="444" r:id="rId54"/>
    <p:sldId id="445" r:id="rId55"/>
    <p:sldId id="343" r:id="rId56"/>
    <p:sldId id="345" r:id="rId57"/>
    <p:sldId id="447" r:id="rId58"/>
    <p:sldId id="346" r:id="rId59"/>
    <p:sldId id="312" r:id="rId60"/>
    <p:sldId id="321" r:id="rId61"/>
    <p:sldId id="323" r:id="rId62"/>
    <p:sldId id="325" r:id="rId63"/>
    <p:sldId id="324" r:id="rId64"/>
    <p:sldId id="326" r:id="rId65"/>
    <p:sldId id="328" r:id="rId66"/>
    <p:sldId id="327" r:id="rId67"/>
    <p:sldId id="329" r:id="rId68"/>
    <p:sldId id="330" r:id="rId69"/>
    <p:sldId id="331" r:id="rId70"/>
    <p:sldId id="332" r:id="rId71"/>
    <p:sldId id="333" r:id="rId72"/>
    <p:sldId id="334" r:id="rId73"/>
    <p:sldId id="335" r:id="rId74"/>
    <p:sldId id="336" r:id="rId75"/>
    <p:sldId id="337" r:id="rId76"/>
    <p:sldId id="338" r:id="rId77"/>
    <p:sldId id="339" r:id="rId78"/>
    <p:sldId id="340" r:id="rId79"/>
    <p:sldId id="341" r:id="rId80"/>
    <p:sldId id="347" r:id="rId81"/>
    <p:sldId id="348" r:id="rId82"/>
    <p:sldId id="349" r:id="rId83"/>
    <p:sldId id="429" r:id="rId84"/>
    <p:sldId id="352" r:id="rId85"/>
    <p:sldId id="353" r:id="rId86"/>
    <p:sldId id="354" r:id="rId87"/>
    <p:sldId id="355" r:id="rId88"/>
    <p:sldId id="356" r:id="rId89"/>
    <p:sldId id="357" r:id="rId90"/>
    <p:sldId id="315" r:id="rId91"/>
    <p:sldId id="358" r:id="rId92"/>
    <p:sldId id="359" r:id="rId93"/>
    <p:sldId id="360" r:id="rId94"/>
    <p:sldId id="361" r:id="rId95"/>
    <p:sldId id="364" r:id="rId96"/>
    <p:sldId id="362" r:id="rId97"/>
    <p:sldId id="363" r:id="rId98"/>
    <p:sldId id="366" r:id="rId99"/>
    <p:sldId id="365" r:id="rId100"/>
    <p:sldId id="369" r:id="rId101"/>
    <p:sldId id="368" r:id="rId102"/>
    <p:sldId id="371" r:id="rId103"/>
    <p:sldId id="370" r:id="rId104"/>
    <p:sldId id="372" r:id="rId105"/>
    <p:sldId id="373" r:id="rId106"/>
    <p:sldId id="374" r:id="rId107"/>
    <p:sldId id="384" r:id="rId108"/>
    <p:sldId id="376" r:id="rId109"/>
    <p:sldId id="383" r:id="rId110"/>
    <p:sldId id="377" r:id="rId111"/>
    <p:sldId id="378" r:id="rId112"/>
    <p:sldId id="379" r:id="rId113"/>
    <p:sldId id="380" r:id="rId114"/>
    <p:sldId id="381" r:id="rId115"/>
    <p:sldId id="430" r:id="rId116"/>
    <p:sldId id="387" r:id="rId117"/>
    <p:sldId id="401" r:id="rId118"/>
    <p:sldId id="404" r:id="rId119"/>
    <p:sldId id="417" r:id="rId120"/>
    <p:sldId id="418" r:id="rId121"/>
    <p:sldId id="419" r:id="rId122"/>
    <p:sldId id="420" r:id="rId123"/>
    <p:sldId id="421" r:id="rId124"/>
    <p:sldId id="422" r:id="rId125"/>
    <p:sldId id="423" r:id="rId126"/>
    <p:sldId id="425" r:id="rId127"/>
    <p:sldId id="391" r:id="rId128"/>
    <p:sldId id="396" r:id="rId129"/>
    <p:sldId id="424" r:id="rId130"/>
    <p:sldId id="403" r:id="rId131"/>
    <p:sldId id="408" r:id="rId132"/>
    <p:sldId id="409" r:id="rId133"/>
    <p:sldId id="410" r:id="rId134"/>
    <p:sldId id="411" r:id="rId135"/>
    <p:sldId id="412" r:id="rId136"/>
    <p:sldId id="413" r:id="rId137"/>
    <p:sldId id="414" r:id="rId138"/>
    <p:sldId id="415" r:id="rId139"/>
    <p:sldId id="426" r:id="rId140"/>
    <p:sldId id="427" r:id="rId141"/>
    <p:sldId id="428" r:id="rId142"/>
    <p:sldId id="431" r:id="rId143"/>
    <p:sldId id="433" r:id="rId144"/>
    <p:sldId id="432" r:id="rId145"/>
    <p:sldId id="434" r:id="rId146"/>
    <p:sldId id="440" r:id="rId147"/>
  </p:sldIdLst>
  <p:sldSz cx="12192000" cy="6858000"/>
  <p:notesSz cx="9934575" cy="68024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BDE5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80328" autoAdjust="0"/>
  </p:normalViewPr>
  <p:slideViewPr>
    <p:cSldViewPr snapToGrid="0">
      <p:cViewPr varScale="1">
        <p:scale>
          <a:sx n="68" d="100"/>
          <a:sy n="68" d="100"/>
        </p:scale>
        <p:origin x="123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presProps" Target="presProps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viewProps" Target="viewProps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theme" Target="theme/theme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304983" cy="34130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627293" y="1"/>
            <a:ext cx="4304983" cy="34130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9D772B-FDB5-4AB1-A1D3-095FC545A620}" type="datetimeFigureOut">
              <a:rPr lang="ko-KR" altLang="en-US" smtClean="0"/>
              <a:t>2020-06-04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927350" y="850900"/>
            <a:ext cx="4079875" cy="22955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93458" y="3273673"/>
            <a:ext cx="7947660" cy="267846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461136"/>
            <a:ext cx="4304983" cy="34130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627293" y="6461136"/>
            <a:ext cx="4304983" cy="34130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BA65C9-CCC5-4DCE-A967-787D99E61F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01037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technote.kr/213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technote.kr/213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jeongchul.tistory.com/636" TargetMode="External"/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altLang="ko-KR" dirty="0"/>
              <a:t>NAT(Network</a:t>
            </a:r>
            <a:r>
              <a:rPr lang="en-US" altLang="ko-KR" baseline="0" dirty="0"/>
              <a:t> Address Translation)</a:t>
            </a:r>
          </a:p>
          <a:p>
            <a:pPr marL="0" indent="0">
              <a:buNone/>
            </a:pPr>
            <a:r>
              <a:rPr lang="en-US" altLang="ko-KR" baseline="0" dirty="0"/>
              <a:t>	- </a:t>
            </a:r>
            <a:r>
              <a:rPr lang="ko-KR" altLang="en-US" baseline="0" dirty="0" err="1"/>
              <a:t>가상머신</a:t>
            </a:r>
            <a:r>
              <a:rPr lang="ko-KR" altLang="en-US" baseline="0" dirty="0"/>
              <a:t> 내부 네트워크 </a:t>
            </a:r>
            <a:r>
              <a:rPr lang="en-US" altLang="ko-KR" baseline="0" dirty="0"/>
              <a:t>-&gt; Host PC</a:t>
            </a:r>
            <a:r>
              <a:rPr lang="ko-KR" altLang="en-US" baseline="0" dirty="0"/>
              <a:t>간 </a:t>
            </a:r>
            <a:r>
              <a:rPr lang="ko-KR" altLang="en-US" baseline="0" dirty="0" err="1"/>
              <a:t>단방향</a:t>
            </a:r>
            <a:r>
              <a:rPr lang="ko-KR" altLang="en-US" baseline="0" dirty="0"/>
              <a:t> 통신</a:t>
            </a:r>
            <a:endParaRPr lang="en-US" altLang="ko-KR" baseline="0" dirty="0"/>
          </a:p>
          <a:p>
            <a:pPr marL="0" indent="0">
              <a:buNone/>
            </a:pPr>
            <a:r>
              <a:rPr lang="en-US" altLang="ko-KR" baseline="0" dirty="0"/>
              <a:t>	- HOST PC </a:t>
            </a:r>
            <a:r>
              <a:rPr lang="ko-KR" altLang="en-US" baseline="0" dirty="0"/>
              <a:t>내의 가상 머신 간의 통신 불가능</a:t>
            </a:r>
            <a:endParaRPr lang="en-US" altLang="ko-KR" baseline="0" dirty="0"/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해당 모드는 기본 선택사항으로 가상 머신 내에서 단순히 인터넷 사용이나 파일 다운로드와 같은 용도로만 사용할 경우 설정이 가능하다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가상 머신 내에서는 자체 사설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IP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주소를 사용하지만 실제 외부로 나갈 때는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Host PC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 가진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IP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주소를 바꿔 달고 나가게 된다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Host PC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외부 네트워크에서는 내부의 가상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머신에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접근 불가능하다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(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일반적으로 통용되는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NAT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개념을 적용한 부분이라 자세한 설명은 넘어간다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.) </a:t>
            </a:r>
          </a:p>
          <a:p>
            <a:b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즉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아래 그림과 같이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NAT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모드일 경우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192.168.0.1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주소를 사용하는 가상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머신은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외부 네트워크와 통신할 때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123.123.123.x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주소를 달고 외부와 통신하게 된다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반면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192.168.0.x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주소를 가진 다른 가상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머신들과는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통신이 불가능하다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2.</a:t>
            </a:r>
            <a:r>
              <a:rPr lang="en-US" altLang="ko-KR" baseline="0" dirty="0"/>
              <a:t> Host-Only adapter</a:t>
            </a:r>
          </a:p>
          <a:p>
            <a:r>
              <a:rPr lang="en-US" altLang="ko-KR" baseline="0" dirty="0"/>
              <a:t>	- Host pc </a:t>
            </a:r>
            <a:r>
              <a:rPr lang="ko-KR" altLang="en-US" baseline="0" dirty="0"/>
              <a:t>를 포함한 내부 네트워크</a:t>
            </a:r>
            <a:endParaRPr lang="en-US" altLang="ko-KR" baseline="0" dirty="0"/>
          </a:p>
          <a:p>
            <a:r>
              <a:rPr lang="en-US" altLang="ko-KR" baseline="0" dirty="0"/>
              <a:t>	- </a:t>
            </a:r>
            <a:r>
              <a:rPr lang="ko-KR" altLang="en-US" baseline="0" dirty="0"/>
              <a:t>같은 </a:t>
            </a:r>
            <a:r>
              <a:rPr lang="en-US" altLang="ko-KR" baseline="0" dirty="0"/>
              <a:t>host pc </a:t>
            </a:r>
            <a:r>
              <a:rPr lang="ko-KR" altLang="en-US" baseline="0" dirty="0"/>
              <a:t>내의 가상 머신 간 연결이 가능</a:t>
            </a:r>
            <a:endParaRPr lang="en-US" altLang="ko-KR" baseline="0" dirty="0"/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해당 모드는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브리지 어댑터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모드와 같이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Host PC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와 내부 가상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머신들과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통신이 가능하고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"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내부 네트워크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모드와 같이 외부 네트워크와는 통신이 불가능하다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Host PC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물리 네트워크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어댑터외에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별도의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Loopback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어댑터를 생성하여 해당 어댑터를 통해 통신한다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내부 네트워크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해당 모드는 브리지 어댑터와 많은 부분에서 유사하지만 가장 큰 차이점으로 외부와 통신이 되지 않는다는 점이 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즉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Host PC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네트워크와 분리되어 있고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Host PC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내 가상 머신 간에만 상호 연결하여 통신이 가능하다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Host PC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물리적인 네트워크 인터페이스와 연결되어 있지 않다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</a:p>
          <a:p>
            <a:b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아래 그림과 같이 내부 네트워크는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Host PC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네트워크와 분리되어 있고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가상 머신 간에만 통신이 가능하다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br>
              <a:rPr lang="ko-KR" altLang="en-US" dirty="0"/>
            </a:b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4.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브릿지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어댑터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해당 모드는 가상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머신의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네트워크를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Host PC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와 동등 수준으로 구성할 수 있게 해준다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즉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예를 들어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Host PC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네트워크가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192.168.0.2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설정이 되어 있다면 가상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머신의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네트워크 또한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192.168.0.4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정도로 같은 네트워크로 설정할 수 있는 것이다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근데 잘 생각해 보면 실제 물리적인 네트워크 인터페이스는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Host PC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Ethernet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카드 하나밖에 없다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그렇다면 어떻게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Host PC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와 가상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머신의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네트워크를 구분해 내는 것일까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VirtualBox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Manual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따르면 소위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"net filter"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라 불리는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Host PC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network device driver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사용하여 구분해 낸다고 한다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해당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net filter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통해 가상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머신은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자신의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Host PC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네트워크 카드로 부터 분리해내고 삽입하기도 한다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</a:p>
          <a:p>
            <a:b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브리지 어댑터의 경우 아래 그림과 같이 물리적으로는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Host PC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내에 존재하지만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Host PC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주소와 동등한 수준의 별도의 주소를 가지고 외부와 통신한다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</a:p>
          <a:p>
            <a:b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호스트 전용 어댑터의 경우는 아래 그림과 같이 외부 네트워크가 단절되어 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참고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 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https://technote.kr/213</a:t>
            </a:r>
            <a:br>
              <a:rPr lang="ko-KR" altLang="en-US" dirty="0"/>
            </a:b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BA65C9-CCC5-4DCE-A967-787D99E61F25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39503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ex)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ls | tee -a 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BA65C9-CCC5-4DCE-A967-787D99E61F25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72924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BA65C9-CCC5-4DCE-A967-787D99E61F25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60077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BA65C9-CCC5-4DCE-A967-787D99E61F25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72076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BA65C9-CCC5-4DCE-A967-787D99E61F25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79590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BA65C9-CCC5-4DCE-A967-787D99E61F25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08285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BA65C9-CCC5-4DCE-A967-787D99E61F25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02467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BA65C9-CCC5-4DCE-A967-787D99E61F25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67801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BA65C9-CCC5-4DCE-A967-787D99E61F25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36869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왜 </a:t>
            </a:r>
            <a:r>
              <a:rPr lang="en-US" altLang="ko-KR" dirty="0"/>
              <a:t>-v </a:t>
            </a:r>
            <a:r>
              <a:rPr lang="ko-KR" altLang="en-US" dirty="0" err="1"/>
              <a:t>를이용해</a:t>
            </a:r>
            <a:r>
              <a:rPr lang="ko-KR" altLang="en-US" dirty="0"/>
              <a:t> 저 </a:t>
            </a:r>
            <a:r>
              <a:rPr lang="ko-KR" altLang="en-US" dirty="0" err="1"/>
              <a:t>디렉토릴를</a:t>
            </a:r>
            <a:r>
              <a:rPr lang="ko-KR" altLang="en-US" dirty="0"/>
              <a:t> 공유 </a:t>
            </a:r>
            <a:r>
              <a:rPr lang="en-US" altLang="ko-KR" dirty="0"/>
              <a:t>??? &gt;docker</a:t>
            </a:r>
            <a:r>
              <a:rPr lang="ko-KR" altLang="en-US" dirty="0"/>
              <a:t>가 돌면서 </a:t>
            </a:r>
            <a:r>
              <a:rPr lang="en-US" altLang="ko-KR" dirty="0"/>
              <a:t>&gt;&gt;&gt; /var/run, / </a:t>
            </a:r>
            <a:r>
              <a:rPr lang="ko-KR" altLang="en-US" dirty="0"/>
              <a:t>에 </a:t>
            </a:r>
            <a:r>
              <a:rPr lang="ko-KR" altLang="en-US" dirty="0" err="1"/>
              <a:t>도커</a:t>
            </a:r>
            <a:r>
              <a:rPr lang="ko-KR" altLang="en-US" dirty="0"/>
              <a:t> 정보 </a:t>
            </a:r>
            <a:r>
              <a:rPr lang="en-US" altLang="ko-KR" dirty="0"/>
              <a:t>sys </a:t>
            </a:r>
            <a:r>
              <a:rPr lang="ko-KR" altLang="en-US" dirty="0"/>
              <a:t>리소스 상태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BA65C9-CCC5-4DCE-A967-787D99E61F25}" type="slidenum">
              <a:rPr lang="ko-KR" altLang="en-US" smtClean="0"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245242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브리지 네트워크는 </a:t>
            </a:r>
            <a:r>
              <a:rPr lang="en-US" altLang="ko-KR" dirty="0"/>
              <a:t>&gt;&gt; </a:t>
            </a:r>
            <a:r>
              <a:rPr lang="ko-KR" altLang="en-US" dirty="0"/>
              <a:t>각 컨테이너가 </a:t>
            </a:r>
            <a:r>
              <a:rPr lang="ko-KR" altLang="en-US" dirty="0" err="1"/>
              <a:t>생길때마다</a:t>
            </a:r>
            <a:r>
              <a:rPr lang="ko-KR" altLang="en-US" dirty="0"/>
              <a:t> </a:t>
            </a:r>
            <a:r>
              <a:rPr lang="en-US" altLang="ko-KR" dirty="0" err="1"/>
              <a:t>vethxxx</a:t>
            </a:r>
            <a:r>
              <a:rPr lang="ko-KR" altLang="en-US" dirty="0"/>
              <a:t> 라는 네트워크가 생성 이 </a:t>
            </a:r>
            <a:r>
              <a:rPr lang="en-US" altLang="ko-KR" dirty="0" err="1"/>
              <a:t>vethxxx</a:t>
            </a:r>
            <a:r>
              <a:rPr lang="ko-KR" altLang="en-US" dirty="0"/>
              <a:t>와 </a:t>
            </a:r>
            <a:r>
              <a:rPr lang="en-US" altLang="ko-KR" dirty="0"/>
              <a:t>docker0 </a:t>
            </a:r>
            <a:r>
              <a:rPr lang="ko-KR" altLang="en-US" dirty="0"/>
              <a:t>와 연결해주는 역할 </a:t>
            </a:r>
            <a:endParaRPr lang="en-US" altLang="ko-KR" dirty="0"/>
          </a:p>
          <a:p>
            <a:r>
              <a:rPr lang="en-US" altLang="ko-KR" dirty="0"/>
              <a:t>1. network –d </a:t>
            </a:r>
            <a:r>
              <a:rPr lang="ko-KR" altLang="en-US" dirty="0"/>
              <a:t>와 </a:t>
            </a:r>
            <a:r>
              <a:rPr lang="en-US" altLang="ko-KR" dirty="0" err="1"/>
              <a:t>docker</a:t>
            </a:r>
            <a:r>
              <a:rPr lang="en-US" altLang="ko-KR" dirty="0"/>
              <a:t> container</a:t>
            </a:r>
            <a:r>
              <a:rPr lang="en-US" altLang="ko-KR" baseline="0" dirty="0"/>
              <a:t> run –d </a:t>
            </a:r>
            <a:r>
              <a:rPr lang="ko-KR" altLang="en-US" baseline="0" dirty="0"/>
              <a:t>옵션은 다름</a:t>
            </a:r>
            <a:endParaRPr lang="en-US" altLang="ko-KR" baseline="0" dirty="0"/>
          </a:p>
          <a:p>
            <a:r>
              <a:rPr lang="en-US" altLang="ko-KR" dirty="0"/>
              <a:t>2. –e ,</a:t>
            </a:r>
            <a:r>
              <a:rPr lang="en-US" altLang="ko-KR" baseline="0" dirty="0"/>
              <a:t> --</a:t>
            </a:r>
            <a:r>
              <a:rPr lang="en-US" altLang="ko-KR" baseline="0" dirty="0" err="1"/>
              <a:t>env</a:t>
            </a:r>
            <a:r>
              <a:rPr lang="en-US" altLang="ko-KR" baseline="0" dirty="0"/>
              <a:t>=[</a:t>
            </a:r>
            <a:r>
              <a:rPr lang="ko-KR" altLang="en-US" baseline="0" dirty="0"/>
              <a:t>환경변수</a:t>
            </a:r>
            <a:r>
              <a:rPr lang="en-US" altLang="ko-KR" baseline="0" dirty="0"/>
              <a:t>] </a:t>
            </a:r>
            <a:r>
              <a:rPr lang="ko-KR" altLang="en-US" baseline="0" dirty="0"/>
              <a:t>환경변수 설정</a:t>
            </a:r>
            <a:endParaRPr lang="en-US" altLang="ko-KR" baseline="0" dirty="0"/>
          </a:p>
          <a:p>
            <a:r>
              <a:rPr lang="en-US" altLang="ko-KR" baseline="0" dirty="0"/>
              <a:t>3. </a:t>
            </a:r>
            <a:r>
              <a:rPr lang="en-US" altLang="ko-KR" baseline="0" dirty="0" err="1"/>
              <a:t>docker</a:t>
            </a:r>
            <a:r>
              <a:rPr lang="en-US" altLang="ko-KR" baseline="0" dirty="0"/>
              <a:t> exec –it frontend bash &gt;&gt; set </a:t>
            </a:r>
            <a:r>
              <a:rPr lang="ko-KR" altLang="en-US" baseline="0" dirty="0"/>
              <a:t>환경변수 확인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BA65C9-CCC5-4DCE-A967-787D99E61F25}" type="slidenum">
              <a:rPr lang="ko-KR" altLang="en-US" smtClean="0"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04313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altLang="ko-KR" dirty="0"/>
              <a:t>NAT(Network</a:t>
            </a:r>
            <a:r>
              <a:rPr lang="en-US" altLang="ko-KR" baseline="0" dirty="0"/>
              <a:t> Address Translation)</a:t>
            </a:r>
          </a:p>
          <a:p>
            <a:pPr marL="0" indent="0">
              <a:buNone/>
            </a:pPr>
            <a:r>
              <a:rPr lang="en-US" altLang="ko-KR" baseline="0" dirty="0"/>
              <a:t>	- </a:t>
            </a:r>
            <a:r>
              <a:rPr lang="ko-KR" altLang="en-US" baseline="0" dirty="0" err="1"/>
              <a:t>가상머신</a:t>
            </a:r>
            <a:r>
              <a:rPr lang="ko-KR" altLang="en-US" baseline="0" dirty="0"/>
              <a:t> 내부 네트워크 </a:t>
            </a:r>
            <a:r>
              <a:rPr lang="en-US" altLang="ko-KR" baseline="0" dirty="0"/>
              <a:t>-&gt; Host PC</a:t>
            </a:r>
            <a:r>
              <a:rPr lang="ko-KR" altLang="en-US" baseline="0" dirty="0"/>
              <a:t>간 </a:t>
            </a:r>
            <a:r>
              <a:rPr lang="ko-KR" altLang="en-US" baseline="0" dirty="0" err="1"/>
              <a:t>단방향</a:t>
            </a:r>
            <a:r>
              <a:rPr lang="ko-KR" altLang="en-US" baseline="0" dirty="0"/>
              <a:t> 통신</a:t>
            </a:r>
            <a:endParaRPr lang="en-US" altLang="ko-KR" baseline="0" dirty="0"/>
          </a:p>
          <a:p>
            <a:pPr marL="0" indent="0">
              <a:buNone/>
            </a:pPr>
            <a:r>
              <a:rPr lang="en-US" altLang="ko-KR" baseline="0" dirty="0"/>
              <a:t>	- HOST PC </a:t>
            </a:r>
            <a:r>
              <a:rPr lang="ko-KR" altLang="en-US" baseline="0" dirty="0"/>
              <a:t>내의 가상 머신 간의 통신 불가능</a:t>
            </a:r>
            <a:endParaRPr lang="en-US" altLang="ko-KR" baseline="0" dirty="0"/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해당 모드는 기본 선택사항으로 가상 머신 내에서 단순히 인터넷 사용이나 파일 다운로드와 같은 용도로만 사용할 경우 설정이 가능하다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가상 머신 내에서는 자체 사설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IP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주소를 사용하지만 실제 외부로 나갈 때는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Host PC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 가진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IP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주소를 바꿔 달고 나가게 된다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Host PC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외부 네트워크에서는 내부의 가상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머신에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접근 불가능하다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(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일반적으로 통용되는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NAT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개념을 적용한 부분이라 자세한 설명은 넘어간다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.) </a:t>
            </a:r>
          </a:p>
          <a:p>
            <a:b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즉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아래 그림과 같이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NAT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모드일 경우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192.168.0.1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주소를 사용하는 가상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머신은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외부 네트워크와 통신할 때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123.123.123.x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주소를 달고 외부와 통신하게 된다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반면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192.168.0.x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주소를 가진 다른 가상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머신들과는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통신이 불가능하다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2.</a:t>
            </a:r>
            <a:r>
              <a:rPr lang="en-US" altLang="ko-KR" baseline="0" dirty="0"/>
              <a:t> Host-Only adapter</a:t>
            </a:r>
          </a:p>
          <a:p>
            <a:r>
              <a:rPr lang="en-US" altLang="ko-KR" baseline="0" dirty="0"/>
              <a:t>	- Host pc </a:t>
            </a:r>
            <a:r>
              <a:rPr lang="ko-KR" altLang="en-US" baseline="0" dirty="0"/>
              <a:t>를 포함한 내부 네트워크</a:t>
            </a:r>
            <a:endParaRPr lang="en-US" altLang="ko-KR" baseline="0" dirty="0"/>
          </a:p>
          <a:p>
            <a:r>
              <a:rPr lang="en-US" altLang="ko-KR" baseline="0" dirty="0"/>
              <a:t>	- </a:t>
            </a:r>
            <a:r>
              <a:rPr lang="ko-KR" altLang="en-US" baseline="0" dirty="0"/>
              <a:t>같은 </a:t>
            </a:r>
            <a:r>
              <a:rPr lang="en-US" altLang="ko-KR" baseline="0" dirty="0"/>
              <a:t>host pc </a:t>
            </a:r>
            <a:r>
              <a:rPr lang="ko-KR" altLang="en-US" baseline="0" dirty="0"/>
              <a:t>내의 가상 머신 간 연결이 가능</a:t>
            </a:r>
            <a:endParaRPr lang="en-US" altLang="ko-KR" baseline="0" dirty="0"/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해당 모드는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브리지 어댑터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모드와 같이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Host PC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와 내부 가상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머신들과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통신이 가능하고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"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내부 네트워크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모드와 같이 외부 네트워크와는 통신이 불가능하다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Host PC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물리 네트워크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어댑터외에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별도의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Loopback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어댑터를 생성하여 해당 어댑터를 통해 통신한다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내부 네트워크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해당 모드는 브리지 어댑터와 많은 부분에서 유사하지만 가장 큰 차이점으로 외부와 통신이 되지 않는다는 점이 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즉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Host PC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네트워크와 분리되어 있고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Host PC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내 가상 머신 간에만 상호 연결하여 통신이 가능하다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Host PC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물리적인 네트워크 인터페이스와 연결되어 있지 않다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</a:p>
          <a:p>
            <a:b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아래 그림과 같이 내부 네트워크는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Host PC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네트워크와 분리되어 있고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가상 머신 간에만 통신이 가능하다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br>
              <a:rPr lang="ko-KR" altLang="en-US" dirty="0"/>
            </a:b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4.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브릿지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어댑터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해당 모드는 가상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머신의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네트워크를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Host PC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와 동등 수준으로 구성할 수 있게 해준다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즉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예를 들어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Host PC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네트워크가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192.168.0.2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설정이 되어 있다면 가상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머신의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네트워크 또한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192.168.0.4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정도로 같은 네트워크로 설정할 수 있는 것이다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근데 잘 생각해 보면 실제 물리적인 네트워크 인터페이스는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Host PC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Ethernet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카드 하나밖에 없다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그렇다면 어떻게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Host PC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와 가상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머신의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네트워크를 구분해 내는 것일까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VirtualBox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Manual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따르면 소위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"net filter"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라 불리는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Host PC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network device driver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사용하여 구분해 낸다고 한다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해당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net filter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통해 가상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머신은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자신의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Host PC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네트워크 카드로 부터 분리해내고 삽입하기도 한다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</a:p>
          <a:p>
            <a:b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브리지 어댑터의 경우 아래 그림과 같이 물리적으로는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Host PC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내에 존재하지만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Host PC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주소와 동등한 수준의 별도의 주소를 가지고 외부와 통신한다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</a:p>
          <a:p>
            <a:b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호스트 전용 어댑터의 경우는 아래 그림과 같이 외부 네트워크가 단절되어 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참고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 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https://technote.kr/213</a:t>
            </a:r>
            <a:br>
              <a:rPr lang="ko-KR" altLang="en-US" dirty="0"/>
            </a:b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BA65C9-CCC5-4DCE-A967-787D99E61F25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466389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BA65C9-CCC5-4DCE-A967-787D99E61F25}" type="slidenum">
              <a:rPr lang="ko-KR" altLang="en-US" smtClean="0"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993818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set</a:t>
            </a:r>
            <a:r>
              <a:rPr lang="ko-KR" altLang="en-US" dirty="0"/>
              <a:t>  환경변수 모음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BA65C9-CCC5-4DCE-A967-787D99E61F25}" type="slidenum">
              <a:rPr lang="ko-KR" altLang="en-US" smtClean="0"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040088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curl -L : </a:t>
            </a:r>
            <a:r>
              <a:rPr lang="ko-KR" altLang="en-US" dirty="0"/>
              <a:t>서버에서 </a:t>
            </a:r>
            <a:r>
              <a:rPr lang="en-US" altLang="ko-KR" dirty="0"/>
              <a:t>http301, 302 </a:t>
            </a:r>
            <a:r>
              <a:rPr lang="ko-KR" altLang="en-US" dirty="0"/>
              <a:t>응답일 경우 </a:t>
            </a:r>
            <a:r>
              <a:rPr lang="en-US" altLang="ko-KR" dirty="0"/>
              <a:t>redirection </a:t>
            </a:r>
            <a:r>
              <a:rPr lang="en-US" altLang="ko-KR" dirty="0" err="1"/>
              <a:t>url</a:t>
            </a:r>
            <a:r>
              <a:rPr lang="ko-KR" altLang="en-US" dirty="0"/>
              <a:t>로 따라간다 </a:t>
            </a:r>
            <a:r>
              <a:rPr lang="en-US" altLang="ko-KR" dirty="0"/>
              <a:t>. </a:t>
            </a:r>
            <a:r>
              <a:rPr lang="ko-KR" altLang="en-US" dirty="0"/>
              <a:t>기본 </a:t>
            </a:r>
            <a:r>
              <a:rPr lang="en-US" altLang="ko-KR" dirty="0"/>
              <a:t>50</a:t>
            </a:r>
          </a:p>
          <a:p>
            <a:r>
              <a:rPr lang="en-US" altLang="ko-KR" dirty="0"/>
              <a:t>-o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해당이름으로 </a:t>
            </a:r>
            <a:r>
              <a:rPr lang="en-US" altLang="ko-KR" dirty="0"/>
              <a:t>file</a:t>
            </a:r>
            <a:r>
              <a:rPr lang="ko-KR" altLang="en-US" dirty="0"/>
              <a:t>을 저장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BA65C9-CCC5-4DCE-A967-787D99E61F25}" type="slidenum">
              <a:rPr lang="ko-KR" altLang="en-US" smtClean="0"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313360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BA65C9-CCC5-4DCE-A967-787D99E61F25}" type="slidenum">
              <a:rPr lang="ko-KR" altLang="en-US" smtClean="0"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594073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restart</a:t>
            </a:r>
            <a:r>
              <a:rPr lang="en-US" altLang="ko-KR" baseline="0" dirty="0"/>
              <a:t>: always  &gt;&gt; stop/kill</a:t>
            </a:r>
            <a:r>
              <a:rPr lang="ko-KR" altLang="en-US" baseline="0" dirty="0"/>
              <a:t>로는 정지 </a:t>
            </a:r>
            <a:endParaRPr lang="en-US" altLang="ko-KR" baseline="0" dirty="0"/>
          </a:p>
          <a:p>
            <a:r>
              <a:rPr lang="en-US" altLang="ko-KR" baseline="0" dirty="0"/>
              <a:t>but </a:t>
            </a:r>
            <a:r>
              <a:rPr lang="ko-KR" altLang="en-US" baseline="0" dirty="0"/>
              <a:t>자동으로 죽거나 할 때는 자동으로 </a:t>
            </a:r>
            <a:r>
              <a:rPr lang="en-US" altLang="ko-KR" baseline="0" dirty="0"/>
              <a:t>restart</a:t>
            </a:r>
          </a:p>
          <a:p>
            <a:r>
              <a:rPr lang="ko-KR" altLang="en-US" baseline="0" dirty="0"/>
              <a:t>그래서 보통 죽지 않게 만들 </a:t>
            </a:r>
            <a:r>
              <a:rPr lang="en-US" altLang="ko-KR" baseline="0" dirty="0"/>
              <a:t>container</a:t>
            </a:r>
            <a:r>
              <a:rPr lang="ko-KR" altLang="en-US" baseline="0" dirty="0"/>
              <a:t>에 사용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BA65C9-CCC5-4DCE-A967-787D99E61F25}" type="slidenum">
              <a:rPr lang="ko-KR" altLang="en-US" smtClean="0"/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16536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altLang="ko-KR" dirty="0" err="1"/>
              <a:t>mysql</a:t>
            </a:r>
            <a:r>
              <a:rPr lang="en-US" altLang="ko-KR" dirty="0"/>
              <a:t>/</a:t>
            </a:r>
            <a:r>
              <a:rPr lang="en-US" altLang="ko-KR" dirty="0" err="1"/>
              <a:t>wordpress</a:t>
            </a:r>
            <a:r>
              <a:rPr lang="en-US" altLang="ko-KR" dirty="0"/>
              <a:t> container </a:t>
            </a:r>
            <a:r>
              <a:rPr lang="ko-KR" altLang="en-US" dirty="0" err="1"/>
              <a:t>실행하는것</a:t>
            </a:r>
            <a:r>
              <a:rPr lang="ko-KR" altLang="en-US" dirty="0"/>
              <a:t> 확인</a:t>
            </a:r>
            <a:endParaRPr lang="en-US" altLang="ko-KR" dirty="0"/>
          </a:p>
          <a:p>
            <a:pPr marL="228600" marR="0" indent="-2286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altLang="ko-KR" dirty="0" err="1"/>
              <a:t>docker</a:t>
            </a:r>
            <a:r>
              <a:rPr lang="en-US" altLang="ko-KR" dirty="0"/>
              <a:t>-compose</a:t>
            </a:r>
            <a:r>
              <a:rPr lang="en-US" altLang="ko-KR" baseline="0" dirty="0"/>
              <a:t> up </a:t>
            </a:r>
            <a:r>
              <a:rPr lang="ko-KR" altLang="en-US" baseline="0" dirty="0"/>
              <a:t>을 한 </a:t>
            </a:r>
            <a:r>
              <a:rPr lang="en-US" altLang="ko-KR" baseline="0" dirty="0"/>
              <a:t>terminal</a:t>
            </a:r>
            <a:r>
              <a:rPr lang="ko-KR" altLang="en-US" baseline="0" dirty="0"/>
              <a:t>에서 로그 올라오는 것 확인</a:t>
            </a:r>
            <a:endParaRPr lang="en-US" altLang="ko-KR" baseline="0" dirty="0"/>
          </a:p>
          <a:p>
            <a:pPr marL="228600" indent="-228600">
              <a:buAutoNum type="arabicPeriod"/>
            </a:pPr>
            <a:endParaRPr lang="en-US" altLang="ko-KR" dirty="0"/>
          </a:p>
          <a:p>
            <a:pPr marL="228600" indent="-228600">
              <a:buAutoNum type="arabicPeriod"/>
            </a:pP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BA65C9-CCC5-4DCE-A967-787D99E61F25}" type="slidenum">
              <a:rPr lang="ko-KR" altLang="en-US" smtClean="0"/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244563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BA65C9-CCC5-4DCE-A967-787D99E61F25}" type="slidenum">
              <a:rPr lang="ko-KR" altLang="en-US" smtClean="0"/>
              <a:t>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355459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BA65C9-CCC5-4DCE-A967-787D99E61F25}" type="slidenum">
              <a:rPr lang="ko-KR" altLang="en-US" smtClean="0"/>
              <a:t>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449601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BA65C9-CCC5-4DCE-A967-787D99E61F25}" type="slidenum">
              <a:rPr lang="ko-KR" altLang="en-US" smtClean="0"/>
              <a:t>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566777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BA65C9-CCC5-4DCE-A967-787D99E61F25}" type="slidenum">
              <a:rPr lang="ko-KR" altLang="en-US" smtClean="0"/>
              <a:t>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44441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BA65C9-CCC5-4DCE-A967-787D99E61F25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465624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altLang="ko-KR" dirty="0" err="1"/>
              <a:t>Dockerfile</a:t>
            </a:r>
            <a:r>
              <a:rPr lang="en-US" altLang="ko-KR" dirty="0"/>
              <a:t> </a:t>
            </a:r>
            <a:r>
              <a:rPr lang="ko-KR" altLang="en-US" dirty="0"/>
              <a:t>작성하는 코드를 통해 인프라를 구성할 수 있음</a:t>
            </a:r>
            <a:r>
              <a:rPr lang="en-US" altLang="ko-KR" dirty="0"/>
              <a:t>.</a:t>
            </a:r>
          </a:p>
          <a:p>
            <a:pPr marL="228600" indent="-228600">
              <a:buAutoNum type="arabicPeriod"/>
            </a:pPr>
            <a:r>
              <a:rPr lang="en-US" altLang="ko-KR" dirty="0" err="1"/>
              <a:t>Dockerfile</a:t>
            </a:r>
            <a:r>
              <a:rPr lang="en-US" altLang="ko-KR" dirty="0"/>
              <a:t> build</a:t>
            </a:r>
            <a:r>
              <a:rPr lang="en-US" altLang="ko-KR" baseline="0" dirty="0"/>
              <a:t> </a:t>
            </a:r>
            <a:r>
              <a:rPr lang="ko-KR" altLang="en-US" baseline="0" dirty="0"/>
              <a:t>하여 </a:t>
            </a:r>
            <a:r>
              <a:rPr lang="en-US" altLang="ko-KR" baseline="0" dirty="0"/>
              <a:t>image</a:t>
            </a:r>
            <a:r>
              <a:rPr lang="ko-KR" altLang="en-US" baseline="0" dirty="0"/>
              <a:t>를 생성</a:t>
            </a:r>
            <a:endParaRPr lang="en-US" altLang="ko-KR" baseline="0" dirty="0"/>
          </a:p>
          <a:p>
            <a:pPr marL="228600" indent="-228600">
              <a:buAutoNum type="arabicPeriod"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BA65C9-CCC5-4DCE-A967-787D99E61F25}" type="slidenum">
              <a:rPr lang="ko-KR" altLang="en-US" smtClean="0"/>
              <a:t>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384007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BA65C9-CCC5-4DCE-A967-787D99E61F25}" type="slidenum">
              <a:rPr lang="ko-KR" altLang="en-US" smtClean="0"/>
              <a:t>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151750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altLang="ko-KR" dirty="0"/>
              <a:t>run </a:t>
            </a:r>
            <a:r>
              <a:rPr lang="ko-KR" altLang="en-US" dirty="0"/>
              <a:t>과 </a:t>
            </a:r>
            <a:r>
              <a:rPr lang="en-US" altLang="ko-KR" dirty="0" err="1"/>
              <a:t>cmd</a:t>
            </a:r>
            <a:r>
              <a:rPr lang="en-US" altLang="ko-KR" dirty="0"/>
              <a:t> </a:t>
            </a:r>
            <a:r>
              <a:rPr lang="ko-KR" altLang="en-US" dirty="0"/>
              <a:t>의 차이</a:t>
            </a:r>
            <a:endParaRPr lang="en-US" altLang="ko-KR" dirty="0"/>
          </a:p>
          <a:p>
            <a:pPr marL="228600" indent="-228600">
              <a:buAutoNum type="arabicPeriod"/>
            </a:pPr>
            <a:endParaRPr lang="en-US" altLang="ko-KR" dirty="0"/>
          </a:p>
          <a:p>
            <a:pPr marL="228600" indent="-228600">
              <a:buAutoNum type="arabicPeriod"/>
            </a:pPr>
            <a:r>
              <a:rPr lang="en-US" altLang="ko-KR" dirty="0"/>
              <a:t>run </a:t>
            </a:r>
            <a:r>
              <a:rPr lang="ko-KR" altLang="en-US" dirty="0"/>
              <a:t>은 이미지를 작성하기 위해 실행 해야 </a:t>
            </a:r>
            <a:r>
              <a:rPr lang="ko-KR" altLang="en-US" dirty="0" err="1"/>
              <a:t>하는것들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en-US" altLang="ko-KR" dirty="0" err="1"/>
              <a:t>cmd</a:t>
            </a:r>
            <a:r>
              <a:rPr lang="en-US" altLang="ko-KR" dirty="0"/>
              <a:t> </a:t>
            </a:r>
            <a:r>
              <a:rPr lang="ko-KR" altLang="en-US" dirty="0"/>
              <a:t>는 컨테이너 안에서 명령을 실행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BA65C9-CCC5-4DCE-A967-787D99E61F25}" type="slidenum">
              <a:rPr lang="ko-KR" altLang="en-US" smtClean="0"/>
              <a:t>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026674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BA65C9-CCC5-4DCE-A967-787D99E61F25}" type="slidenum">
              <a:rPr lang="ko-KR" altLang="en-US" smtClean="0"/>
              <a:t>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870337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BA65C9-CCC5-4DCE-A967-787D99E61F25}" type="slidenum">
              <a:rPr lang="ko-KR" altLang="en-US" smtClean="0"/>
              <a:t>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24833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altLang="ko-KR" dirty="0"/>
              <a:t>hub.docker.com</a:t>
            </a:r>
            <a:r>
              <a:rPr lang="en-US" altLang="ko-KR" baseline="0" dirty="0"/>
              <a:t> &gt; repositories &gt; </a:t>
            </a:r>
            <a:r>
              <a:rPr lang="ko-KR" altLang="en-US" baseline="0" dirty="0"/>
              <a:t>저장소 </a:t>
            </a:r>
            <a:r>
              <a:rPr lang="en-US" altLang="ko-KR" baseline="0" dirty="0"/>
              <a:t>&gt; tags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BA65C9-CCC5-4DCE-A967-787D99E61F25}" type="slidenum">
              <a:rPr lang="ko-KR" altLang="en-US" smtClean="0"/>
              <a:t>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021707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altLang="ko-KR" dirty="0"/>
              <a:t>private</a:t>
            </a:r>
            <a:r>
              <a:rPr lang="en-US" altLang="ko-KR" baseline="0" dirty="0"/>
              <a:t> registry </a:t>
            </a:r>
            <a:r>
              <a:rPr lang="ko-KR" altLang="en-US" baseline="0" dirty="0"/>
              <a:t>는 기업 내부 저장소로 이용 </a:t>
            </a:r>
            <a:r>
              <a:rPr lang="en-US" altLang="ko-KR" baseline="0" dirty="0"/>
              <a:t>(local)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BA65C9-CCC5-4DCE-A967-787D99E61F25}" type="slidenum">
              <a:rPr lang="ko-KR" altLang="en-US" smtClean="0"/>
              <a:t>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881121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altLang="ko-KR" dirty="0"/>
              <a:t>repositories</a:t>
            </a:r>
            <a:r>
              <a:rPr lang="en-US" altLang="ko-KR" baseline="0" dirty="0"/>
              <a:t> </a:t>
            </a:r>
            <a:r>
              <a:rPr lang="ko-KR" altLang="en-US" baseline="0" dirty="0"/>
              <a:t>에 아직 </a:t>
            </a:r>
            <a:r>
              <a:rPr lang="en-US" altLang="ko-KR" baseline="0" dirty="0"/>
              <a:t>image</a:t>
            </a:r>
            <a:r>
              <a:rPr lang="ko-KR" altLang="en-US" baseline="0" dirty="0"/>
              <a:t> 없는 것 확인</a:t>
            </a:r>
            <a:endParaRPr lang="en-US" altLang="ko-KR" baseline="0" dirty="0"/>
          </a:p>
          <a:p>
            <a:pPr marL="228600" indent="-228600">
              <a:buAutoNum type="arabicPeriod"/>
            </a:pPr>
            <a:r>
              <a:rPr lang="ko-KR" altLang="en-US" baseline="0" dirty="0"/>
              <a:t>포트 </a:t>
            </a:r>
            <a:r>
              <a:rPr lang="en-US" altLang="ko-KR" baseline="0" dirty="0"/>
              <a:t>5000 </a:t>
            </a:r>
            <a:r>
              <a:rPr lang="ko-KR" altLang="en-US" baseline="0" dirty="0"/>
              <a:t>열려있는 거 확인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BA65C9-CCC5-4DCE-A967-787D99E61F25}" type="slidenum">
              <a:rPr lang="ko-KR" altLang="en-US" smtClean="0"/>
              <a:t>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036236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BA65C9-CCC5-4DCE-A967-787D99E61F25}" type="slidenum">
              <a:rPr lang="ko-KR" altLang="en-US" smtClean="0"/>
              <a:t>86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125291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BA65C9-CCC5-4DCE-A967-787D99E61F25}" type="slidenum">
              <a:rPr lang="ko-KR" altLang="en-US" smtClean="0"/>
              <a:t>87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13740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BA65C9-CCC5-4DCE-A967-787D99E61F25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925197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BA65C9-CCC5-4DCE-A967-787D99E61F25}" type="slidenum">
              <a:rPr lang="ko-KR" altLang="en-US" smtClean="0"/>
              <a:t>88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10673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BA65C9-CCC5-4DCE-A967-787D99E61F25}" type="slidenum">
              <a:rPr lang="ko-KR" altLang="en-US" smtClean="0"/>
              <a:t>89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684528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Docker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보통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bridge network &gt;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말그대로 다리 역할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이어주는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container &lt;-&gt; host)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2"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If)80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포트로 잡는다면 외부에서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Ubuntu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ip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80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으로 접속 가능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그러나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container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ip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docker0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있는 주소를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gateway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사용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if)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nginx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개를 키우면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vethxxxx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 생김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즉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container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접점이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개가 생김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– docker0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완 연결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container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들은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eth0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생성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endParaRPr lang="en-US" altLang="ko-KR" sz="12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endParaRPr lang="en-US" altLang="ko-KR" sz="12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docker0 </a:t>
            </a:r>
            <a:r>
              <a:rPr lang="ko-KR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일반적인 </a:t>
            </a:r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interface</a:t>
            </a:r>
            <a:r>
              <a:rPr lang="ko-KR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 아니며</a:t>
            </a:r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virtual </a:t>
            </a:r>
            <a:r>
              <a:rPr lang="ko-KR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이더넷</a:t>
            </a:r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bridge or software switch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container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 생성되며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해당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container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pair(peer)interface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라고 하는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한쌍의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interface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들이 생성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마치 직접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dircet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cable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연결한 두 대의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PC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와 같이 서로의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packet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주고 받는 형태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격리된 네트워크 환경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namespaece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제공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MAC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주소와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private IP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부여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BA65C9-CCC5-4DCE-A967-787D99E61F25}" type="slidenum">
              <a:rPr lang="ko-KR" altLang="en-US" smtClean="0"/>
              <a:t>91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922057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container </a:t>
            </a:r>
            <a:r>
              <a:rPr lang="ko-KR" altLang="en-US" dirty="0"/>
              <a:t>에서 </a:t>
            </a:r>
            <a:r>
              <a:rPr lang="en-US" altLang="ko-KR" dirty="0"/>
              <a:t>eth0 </a:t>
            </a:r>
            <a:r>
              <a:rPr lang="ko-KR" altLang="en-US" dirty="0"/>
              <a:t>확인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BA65C9-CCC5-4DCE-A967-787D99E61F25}" type="slidenum">
              <a:rPr lang="ko-KR" altLang="en-US" smtClean="0"/>
              <a:t>92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052744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network id </a:t>
            </a:r>
            <a:r>
              <a:rPr lang="ko-KR" altLang="en-US" dirty="0"/>
              <a:t>를 통해 </a:t>
            </a:r>
            <a:r>
              <a:rPr lang="en-US" altLang="ko-KR" dirty="0"/>
              <a:t>&gt; bridge </a:t>
            </a:r>
            <a:r>
              <a:rPr lang="ko-KR" altLang="en-US" dirty="0"/>
              <a:t>를 확인 가능 </a:t>
            </a:r>
            <a:r>
              <a:rPr lang="en-US" altLang="ko-KR" dirty="0"/>
              <a:t>&gt;&gt; </a:t>
            </a:r>
            <a:r>
              <a:rPr lang="en-US" altLang="ko-KR" dirty="0" err="1"/>
              <a:t>addr:ip</a:t>
            </a:r>
            <a:r>
              <a:rPr lang="ko-KR" altLang="en-US" dirty="0"/>
              <a:t>대역 확인 가능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BA65C9-CCC5-4DCE-A967-787D99E61F25}" type="slidenum">
              <a:rPr lang="ko-KR" altLang="en-US" smtClean="0"/>
              <a:t>93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615997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docker </a:t>
            </a:r>
            <a:r>
              <a:rPr lang="ko-KR" altLang="en-US" dirty="0"/>
              <a:t>컨테이너는 개발 환경과 같이 한 대의 </a:t>
            </a:r>
            <a:r>
              <a:rPr lang="ko-KR" altLang="en-US" dirty="0" err="1"/>
              <a:t>머신에서</a:t>
            </a:r>
            <a:r>
              <a:rPr lang="ko-KR" altLang="en-US" dirty="0"/>
              <a:t> 가동시킬 때는 간편히 도입할 수 있습니다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ko-KR" altLang="en-US" dirty="0"/>
              <a:t>하지만 멀티 호스트로 구성된 실제 환경을 클러스터 구성으로 가동시키려면 컨테이너의 시작 및 정지와 같은 </a:t>
            </a:r>
            <a:r>
              <a:rPr lang="ko-KR" altLang="en-US" dirty="0" err="1"/>
              <a:t>조작뿐</a:t>
            </a:r>
            <a:r>
              <a:rPr lang="ko-KR" altLang="en-US" dirty="0"/>
              <a:t> 아니라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호스트 간의 네트워크 연결</a:t>
            </a:r>
            <a:r>
              <a:rPr lang="en-US" altLang="ko-KR" dirty="0"/>
              <a:t>, </a:t>
            </a:r>
            <a:r>
              <a:rPr lang="ko-KR" altLang="en-US" dirty="0"/>
              <a:t>스토리지 관리</a:t>
            </a:r>
            <a:r>
              <a:rPr lang="en-US" altLang="ko-KR" dirty="0"/>
              <a:t>, </a:t>
            </a:r>
            <a:r>
              <a:rPr lang="ko-KR" altLang="en-US" dirty="0"/>
              <a:t>컨테이너를 어떤 호스트에서 </a:t>
            </a:r>
            <a:r>
              <a:rPr lang="ko-KR" altLang="en-US" dirty="0" err="1"/>
              <a:t>가동시킬지와</a:t>
            </a:r>
            <a:r>
              <a:rPr lang="ko-KR" altLang="en-US" dirty="0"/>
              <a:t> 같은 스케줄링 기능이 필요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이러한 기능을 갖추고 컨테이너를 통합 관리할 수 있는 툴들을 오케스트레이션 툴이라 한다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여러 대의 </a:t>
            </a:r>
            <a:r>
              <a:rPr lang="en-US" altLang="ko-KR" dirty="0"/>
              <a:t>docker </a:t>
            </a:r>
            <a:r>
              <a:rPr lang="ko-KR" altLang="en-US" dirty="0"/>
              <a:t>호스트들을 마치 하나인 것처럼 만들어주는 </a:t>
            </a:r>
            <a:r>
              <a:rPr lang="en-US" altLang="ko-KR" dirty="0"/>
              <a:t>Orchestration </a:t>
            </a:r>
            <a:r>
              <a:rPr lang="ko-KR" altLang="en-US" dirty="0"/>
              <a:t>도구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기본적으로 </a:t>
            </a:r>
            <a:r>
              <a:rPr lang="en-US" altLang="ko-KR" dirty="0"/>
              <a:t>Docker swarm </a:t>
            </a:r>
            <a:r>
              <a:rPr lang="ko-KR" altLang="en-US" dirty="0"/>
              <a:t>은 </a:t>
            </a:r>
            <a:r>
              <a:rPr lang="en-US" altLang="ko-KR" dirty="0"/>
              <a:t>master node, worker node</a:t>
            </a:r>
            <a:r>
              <a:rPr lang="ko-KR" altLang="en-US" dirty="0"/>
              <a:t>로 구성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BA65C9-CCC5-4DCE-A967-787D99E61F25}" type="slidenum">
              <a:rPr lang="ko-KR" altLang="en-US" smtClean="0"/>
              <a:t>95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646616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BA65C9-CCC5-4DCE-A967-787D99E61F25}" type="slidenum">
              <a:rPr lang="ko-KR" altLang="en-US" smtClean="0"/>
              <a:t>96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851636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BA65C9-CCC5-4DCE-A967-787D99E61F25}" type="slidenum">
              <a:rPr lang="ko-KR" altLang="en-US" smtClean="0"/>
              <a:t>97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988119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BA65C9-CCC5-4DCE-A967-787D99E61F25}" type="slidenum">
              <a:rPr lang="ko-KR" altLang="en-US" smtClean="0"/>
              <a:t>98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98250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BA65C9-CCC5-4DCE-A967-787D99E61F25}" type="slidenum">
              <a:rPr lang="ko-KR" altLang="en-US" smtClean="0"/>
              <a:t>99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59978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BA65C9-CCC5-4DCE-A967-787D99E61F25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425074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ubuntu:14.04 </a:t>
            </a:r>
            <a:r>
              <a:rPr lang="ko-KR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이미지로 서비스 내의 </a:t>
            </a:r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container</a:t>
            </a:r>
            <a:r>
              <a:rPr lang="ko-KR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를 생성하며 </a:t>
            </a:r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container </a:t>
            </a:r>
            <a:r>
              <a:rPr lang="ko-KR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시작 시 </a:t>
            </a:r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</a:t>
            </a:r>
            <a:r>
              <a:rPr lang="ko-KR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초마다 </a:t>
            </a:r>
          </a:p>
          <a:p>
            <a:r>
              <a:rPr lang="ko-KR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실행할 명령어로 </a:t>
            </a:r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"hello world"</a:t>
            </a:r>
            <a:r>
              <a:rPr lang="ko-KR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를 출력하는 </a:t>
            </a:r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shell </a:t>
            </a:r>
            <a:r>
              <a:rPr lang="ko-KR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설정 </a:t>
            </a:r>
          </a:p>
          <a:p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</a:t>
            </a:r>
            <a:r>
              <a:rPr lang="ko-KR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주의</a:t>
            </a:r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 </a:t>
            </a:r>
            <a:r>
              <a:rPr lang="ko-KR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서비스 내의 </a:t>
            </a:r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container</a:t>
            </a:r>
            <a:r>
              <a:rPr lang="ko-KR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는 </a:t>
            </a:r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-d(detached) mode</a:t>
            </a:r>
            <a:r>
              <a:rPr lang="ko-KR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로 동작하는 이미지를 사용해야 함</a:t>
            </a:r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BA65C9-CCC5-4DCE-A967-787D99E61F25}" type="slidenum">
              <a:rPr lang="ko-KR" altLang="en-US" smtClean="0"/>
              <a:t>100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845680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 docker service create </a:t>
            </a:r>
            <a:r>
              <a:rPr lang="ko-KR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시 </a:t>
            </a:r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--replicas </a:t>
            </a:r>
            <a:r>
              <a:rPr lang="ko-KR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옵션 추가하고 외부 노출 </a:t>
            </a:r>
          </a:p>
          <a:p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 2</a:t>
            </a:r>
            <a:r>
              <a:rPr lang="ko-KR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개의 </a:t>
            </a:r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replica container </a:t>
            </a:r>
            <a:r>
              <a:rPr lang="ko-KR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정의하고 </a:t>
            </a:r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80:80</a:t>
            </a:r>
            <a:r>
              <a:rPr lang="ko-KR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으로 연결</a:t>
            </a:r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이름을 </a:t>
            </a:r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</a:t>
            </a:r>
            <a:r>
              <a:rPr lang="en-US" altLang="ko-K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myweb</a:t>
            </a:r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 </a:t>
            </a:r>
            <a:r>
              <a:rPr lang="ko-KR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으로 지정 </a:t>
            </a:r>
            <a:endParaRPr lang="en-US" altLang="ko-KR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BA65C9-CCC5-4DCE-A967-787D99E61F25}" type="slidenum">
              <a:rPr lang="ko-KR" altLang="en-US" smtClean="0"/>
              <a:t>101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509468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Docker swarm mode cluster </a:t>
            </a:r>
            <a:r>
              <a:rPr lang="ko-KR" altLang="en-US" dirty="0"/>
              <a:t>자동 복구</a:t>
            </a:r>
            <a:endParaRPr lang="en-US" altLang="ko-KR" dirty="0"/>
          </a:p>
          <a:p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 </a:t>
            </a:r>
            <a:r>
              <a:rPr lang="ko-KR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복제 </a:t>
            </a:r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mode</a:t>
            </a:r>
            <a:r>
              <a:rPr lang="ko-KR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로 설정된 서비스의 </a:t>
            </a:r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container</a:t>
            </a:r>
            <a:r>
              <a:rPr lang="ko-KR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가 정지하거나 특정</a:t>
            </a:r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Node</a:t>
            </a:r>
            <a:r>
              <a:rPr lang="ko-KR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가 다운되면 </a:t>
            </a:r>
          </a:p>
          <a:p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Swarm </a:t>
            </a:r>
            <a:r>
              <a:rPr lang="ko-KR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매니저는 새로운 </a:t>
            </a:r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container</a:t>
            </a:r>
            <a:r>
              <a:rPr lang="ko-KR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를 생성해 자동으로 이를 복구수행</a:t>
            </a:r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</a:p>
          <a:p>
            <a:endParaRPr lang="en-US" altLang="ko-KR" dirty="0"/>
          </a:p>
          <a:p>
            <a:r>
              <a:rPr lang="en-US" altLang="ko-KR" dirty="0"/>
              <a:t>&gt;&gt; docker swarm leave</a:t>
            </a:r>
            <a:r>
              <a:rPr lang="ko-KR" altLang="en-US" dirty="0"/>
              <a:t>로 </a:t>
            </a:r>
            <a:r>
              <a:rPr lang="en-US" altLang="ko-KR" dirty="0"/>
              <a:t>woker1 or</a:t>
            </a:r>
            <a:r>
              <a:rPr lang="ko-KR" altLang="en-US" dirty="0"/>
              <a:t> </a:t>
            </a:r>
            <a:r>
              <a:rPr lang="en-US" altLang="ko-KR" dirty="0"/>
              <a:t>worker2 </a:t>
            </a:r>
            <a:r>
              <a:rPr lang="ko-KR" altLang="en-US" dirty="0"/>
              <a:t>를 나간다면</a:t>
            </a:r>
            <a:r>
              <a:rPr lang="en-US" altLang="ko-KR" dirty="0"/>
              <a:t>??? </a:t>
            </a:r>
          </a:p>
          <a:p>
            <a:r>
              <a:rPr lang="en-US" altLang="ko-KR" dirty="0"/>
              <a:t>&gt;&gt; docker</a:t>
            </a:r>
            <a:r>
              <a:rPr lang="ko-KR" altLang="en-US" dirty="0"/>
              <a:t> </a:t>
            </a:r>
            <a:r>
              <a:rPr lang="en-US" altLang="ko-KR" dirty="0"/>
              <a:t>swarm</a:t>
            </a:r>
            <a:r>
              <a:rPr lang="ko-KR" altLang="en-US" dirty="0"/>
              <a:t> </a:t>
            </a:r>
            <a:r>
              <a:rPr lang="en-US" altLang="ko-KR" dirty="0"/>
              <a:t>leave</a:t>
            </a:r>
            <a:r>
              <a:rPr lang="ko-KR" altLang="en-US" dirty="0"/>
              <a:t> </a:t>
            </a:r>
            <a:r>
              <a:rPr lang="en-US" altLang="ko-KR" dirty="0"/>
              <a:t>–force </a:t>
            </a:r>
            <a:r>
              <a:rPr lang="ko-KR" altLang="en-US" dirty="0"/>
              <a:t>로 </a:t>
            </a:r>
            <a:r>
              <a:rPr lang="en-US" altLang="ko-KR" dirty="0"/>
              <a:t>manger</a:t>
            </a:r>
            <a:r>
              <a:rPr lang="ko-KR" altLang="en-US" dirty="0"/>
              <a:t>를 나간다면 </a:t>
            </a:r>
            <a:r>
              <a:rPr lang="en-US" altLang="ko-KR" dirty="0"/>
              <a:t>??</a:t>
            </a:r>
          </a:p>
          <a:p>
            <a:r>
              <a:rPr lang="en-US" altLang="ko-KR" dirty="0"/>
              <a:t>&gt;&gt; </a:t>
            </a:r>
            <a:r>
              <a:rPr lang="en-US" altLang="ko-KR" dirty="0" err="1"/>
              <a:t>sudo</a:t>
            </a:r>
            <a:r>
              <a:rPr lang="en-US" altLang="ko-KR" dirty="0"/>
              <a:t> service docker stop (</a:t>
            </a:r>
            <a:r>
              <a:rPr lang="ko-KR" altLang="en-US" dirty="0" err="1"/>
              <a:t>도커</a:t>
            </a:r>
            <a:r>
              <a:rPr lang="ko-KR" altLang="en-US" dirty="0"/>
              <a:t> 서비스 중단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&gt;&gt; </a:t>
            </a:r>
            <a:r>
              <a:rPr lang="ko-KR" altLang="en-US" dirty="0"/>
              <a:t>다시 </a:t>
            </a:r>
            <a:r>
              <a:rPr lang="ko-KR" altLang="en-US" dirty="0" err="1"/>
              <a:t>살린후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만약 다시 돌아오지 않는다면</a:t>
            </a:r>
            <a:r>
              <a:rPr lang="en-US" altLang="ko-KR" dirty="0"/>
              <a:t>?</a:t>
            </a:r>
          </a:p>
          <a:p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-- worker1 Node</a:t>
            </a:r>
            <a:r>
              <a:rPr lang="ko-KR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에서 서비스 시작한 뒤 서비스 상태를 보면 정상적으로 돌아 오지 않음 </a:t>
            </a:r>
          </a:p>
          <a:p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-- </a:t>
            </a:r>
            <a:r>
              <a:rPr lang="ko-KR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이는 문제가 된 </a:t>
            </a:r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Node</a:t>
            </a:r>
            <a:r>
              <a:rPr lang="ko-KR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가 서비스 시작이 되면 자동 </a:t>
            </a:r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rebalance</a:t>
            </a:r>
            <a:r>
              <a:rPr lang="ko-KR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가 일어나지 않음을 뜻함 </a:t>
            </a:r>
          </a:p>
          <a:p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-- </a:t>
            </a:r>
            <a:r>
              <a:rPr lang="ko-KR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이를 맞추기 위해 수동으로 </a:t>
            </a:r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scale</a:t>
            </a:r>
            <a:r>
              <a:rPr lang="ko-KR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를 줄였다 늘였다 해줘야 함</a:t>
            </a:r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BA65C9-CCC5-4DCE-A967-787D99E61F25}" type="slidenum">
              <a:rPr lang="ko-KR" altLang="en-US" smtClean="0"/>
              <a:t>102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350230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 </a:t>
            </a:r>
            <a:r>
              <a:rPr lang="ko-KR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실습</a:t>
            </a:r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</a:t>
            </a:r>
            <a:r>
              <a:rPr lang="ko-KR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번과 다르게 </a:t>
            </a:r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global mode</a:t>
            </a:r>
            <a:r>
              <a:rPr lang="ko-KR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는 </a:t>
            </a:r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docker swarm cluster </a:t>
            </a:r>
            <a:r>
              <a:rPr lang="ko-KR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내에서 사용할 수 있는 모든 </a:t>
            </a:r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Node</a:t>
            </a:r>
            <a:r>
              <a:rPr lang="ko-KR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에 </a:t>
            </a:r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container</a:t>
            </a:r>
            <a:r>
              <a:rPr lang="ko-KR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를 반드시 하나씩 생성 </a:t>
            </a:r>
          </a:p>
          <a:p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 </a:t>
            </a:r>
            <a:r>
              <a:rPr lang="ko-KR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따라서</a:t>
            </a:r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global mode</a:t>
            </a:r>
            <a:r>
              <a:rPr lang="ko-KR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로 생성한 서비스는 별도의 </a:t>
            </a:r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--replicas</a:t>
            </a:r>
            <a:r>
              <a:rPr lang="ko-KR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를 지정하지 않음</a:t>
            </a:r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</a:p>
          <a:p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 global mode</a:t>
            </a:r>
            <a:r>
              <a:rPr lang="ko-KR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는 </a:t>
            </a:r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warm cluster</a:t>
            </a:r>
            <a:r>
              <a:rPr lang="ko-KR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를 모니터링 하기 위한 </a:t>
            </a:r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agent container </a:t>
            </a:r>
            <a:r>
              <a:rPr lang="ko-KR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등을 생성 시 유용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BA65C9-CCC5-4DCE-A967-787D99E61F25}" type="slidenum">
              <a:rPr lang="ko-KR" altLang="en-US" smtClean="0"/>
              <a:t>103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21969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버전 업데이트시 변화 모습 확인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BA65C9-CCC5-4DCE-A967-787D99E61F25}" type="slidenum">
              <a:rPr lang="ko-KR" altLang="en-US" smtClean="0"/>
              <a:t>104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133919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overlay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네트워크는 여러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Docker demons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서로 연결하여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swarm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서비스가 서로 통신할 수 있도록 합니다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즉 여러 대의 서버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물리적으로 네트워크 분리되어 </a:t>
            </a:r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ip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 다른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에서 실행된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container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들 간에 통신이 가능하도록 해줍니다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  <a:br>
              <a:rPr lang="ko-KR" altLang="en-US" dirty="0"/>
            </a:br>
            <a:br>
              <a:rPr lang="ko-KR" altLang="en-US" dirty="0"/>
            </a:b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출처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 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https://jeongchul.tistory.com/636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</a:t>
            </a:r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Jeongchul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]</a:t>
            </a:r>
          </a:p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dirty="0"/>
              <a:t>Docker Swarm </a:t>
            </a:r>
            <a:r>
              <a:rPr lang="ko-KR" altLang="en-US" dirty="0"/>
              <a:t>에 참여하는 </a:t>
            </a:r>
            <a:r>
              <a:rPr lang="en-US" altLang="ko-KR" dirty="0"/>
              <a:t>Docker Daemon </a:t>
            </a:r>
            <a:r>
              <a:rPr lang="ko-KR" altLang="en-US" dirty="0"/>
              <a:t>간의 통신관리</a:t>
            </a:r>
          </a:p>
          <a:p>
            <a:r>
              <a:rPr lang="ko-KR" altLang="en-US" dirty="0"/>
              <a:t> 독립 실행 </a:t>
            </a:r>
            <a:r>
              <a:rPr lang="en-US" altLang="ko-KR" dirty="0"/>
              <a:t>Container </a:t>
            </a:r>
            <a:r>
              <a:rPr lang="ko-KR" altLang="en-US" dirty="0"/>
              <a:t>의 </a:t>
            </a:r>
            <a:r>
              <a:rPr lang="en-US" altLang="ko-KR" dirty="0"/>
              <a:t>Network </a:t>
            </a:r>
            <a:r>
              <a:rPr lang="ko-KR" altLang="en-US" dirty="0"/>
              <a:t>를 생성하는 방법과 동일한 방식 생성</a:t>
            </a:r>
          </a:p>
          <a:p>
            <a:r>
              <a:rPr lang="ko-KR" altLang="en-US" dirty="0"/>
              <a:t> 기존에 생성된 </a:t>
            </a:r>
            <a:r>
              <a:rPr lang="en-US" altLang="ko-KR" dirty="0"/>
              <a:t>Overlay Network </a:t>
            </a:r>
            <a:r>
              <a:rPr lang="ko-KR" altLang="en-US" dirty="0"/>
              <a:t>에 </a:t>
            </a:r>
            <a:r>
              <a:rPr lang="en-US" altLang="ko-KR" dirty="0"/>
              <a:t>Service </a:t>
            </a:r>
            <a:r>
              <a:rPr lang="ko-KR" altLang="en-US" dirty="0"/>
              <a:t>를 연결시켜 </a:t>
            </a:r>
            <a:r>
              <a:rPr lang="en-US" altLang="ko-KR" dirty="0"/>
              <a:t>Service </a:t>
            </a:r>
            <a:r>
              <a:rPr lang="ko-KR" altLang="en-US" dirty="0"/>
              <a:t>간 통신을 활성화 가능</a:t>
            </a:r>
          </a:p>
          <a:p>
            <a:r>
              <a:rPr lang="ko-KR" altLang="en-US" dirty="0"/>
              <a:t> </a:t>
            </a:r>
            <a:r>
              <a:rPr lang="en-US" altLang="ko-KR" dirty="0"/>
              <a:t>Overlay Network Driver </a:t>
            </a:r>
            <a:r>
              <a:rPr lang="ko-KR" altLang="en-US" dirty="0"/>
              <a:t>사용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- </a:t>
            </a:r>
            <a:r>
              <a:rPr lang="en-US" altLang="ko-KR" dirty="0" err="1"/>
              <a:t>docker_gwbridge</a:t>
            </a:r>
            <a:endParaRPr lang="en-US" altLang="ko-KR" dirty="0"/>
          </a:p>
          <a:p>
            <a:r>
              <a:rPr lang="en-US" altLang="ko-KR" dirty="0"/>
              <a:t> </a:t>
            </a:r>
            <a:r>
              <a:rPr lang="en-US" altLang="ko-KR" dirty="0" err="1"/>
              <a:t>docker_gwbridge</a:t>
            </a:r>
            <a:r>
              <a:rPr lang="en-US" altLang="ko-KR" dirty="0"/>
              <a:t> </a:t>
            </a:r>
            <a:r>
              <a:rPr lang="ko-KR" altLang="en-US" dirty="0"/>
              <a:t>는 </a:t>
            </a:r>
            <a:r>
              <a:rPr lang="en-US" altLang="ko-KR" dirty="0"/>
              <a:t>Overlay </a:t>
            </a:r>
          </a:p>
          <a:p>
            <a:r>
              <a:rPr lang="en-US" altLang="ko-KR" dirty="0"/>
              <a:t>Network(Ingress Network </a:t>
            </a:r>
            <a:r>
              <a:rPr lang="ko-KR" altLang="en-US" dirty="0"/>
              <a:t>포함</a:t>
            </a:r>
            <a:r>
              <a:rPr lang="en-US" altLang="ko-KR" dirty="0"/>
              <a:t>)</a:t>
            </a:r>
            <a:r>
              <a:rPr lang="ko-KR" altLang="en-US" dirty="0"/>
              <a:t>를 개별</a:t>
            </a:r>
          </a:p>
          <a:p>
            <a:r>
              <a:rPr lang="en-US" altLang="ko-KR" dirty="0"/>
              <a:t>Docker Daemon </a:t>
            </a:r>
            <a:r>
              <a:rPr lang="ko-KR" altLang="en-US" dirty="0"/>
              <a:t>의 물리적 </a:t>
            </a:r>
            <a:r>
              <a:rPr lang="en-US" altLang="ko-KR" dirty="0"/>
              <a:t>Network </a:t>
            </a:r>
            <a:r>
              <a:rPr lang="ko-KR" altLang="en-US" dirty="0"/>
              <a:t>에</a:t>
            </a:r>
          </a:p>
          <a:p>
            <a:r>
              <a:rPr lang="ko-KR" altLang="en-US" dirty="0"/>
              <a:t>연결하는 </a:t>
            </a:r>
            <a:r>
              <a:rPr lang="en-US" altLang="ko-KR" dirty="0"/>
              <a:t>Bridge Network</a:t>
            </a:r>
          </a:p>
          <a:p>
            <a:r>
              <a:rPr lang="en-US" altLang="ko-KR" dirty="0"/>
              <a:t> </a:t>
            </a:r>
            <a:r>
              <a:rPr lang="ko-KR" altLang="en-US" dirty="0"/>
              <a:t>기본적으로</a:t>
            </a:r>
            <a:r>
              <a:rPr lang="en-US" altLang="ko-KR" dirty="0"/>
              <a:t>, Service </a:t>
            </a:r>
            <a:r>
              <a:rPr lang="ko-KR" altLang="en-US" dirty="0"/>
              <a:t>가 실행 중인 각각의</a:t>
            </a:r>
          </a:p>
          <a:p>
            <a:r>
              <a:rPr lang="en-US" altLang="ko-KR" dirty="0"/>
              <a:t>Container </a:t>
            </a:r>
            <a:r>
              <a:rPr lang="ko-KR" altLang="en-US" dirty="0"/>
              <a:t>는 로컬 </a:t>
            </a:r>
            <a:r>
              <a:rPr lang="en-US" altLang="ko-KR" dirty="0"/>
              <a:t>Docker Daemon Host </a:t>
            </a:r>
            <a:r>
              <a:rPr lang="ko-KR" altLang="en-US" dirty="0"/>
              <a:t>의</a:t>
            </a:r>
          </a:p>
          <a:p>
            <a:r>
              <a:rPr lang="en-US" altLang="ko-KR" dirty="0" err="1"/>
              <a:t>docker_gwbridge</a:t>
            </a:r>
            <a:r>
              <a:rPr lang="en-US" altLang="ko-KR" dirty="0"/>
              <a:t> Network </a:t>
            </a:r>
            <a:r>
              <a:rPr lang="ko-KR" altLang="en-US" dirty="0"/>
              <a:t>에 연결</a:t>
            </a:r>
          </a:p>
          <a:p>
            <a:r>
              <a:rPr lang="ko-KR" altLang="en-US" dirty="0"/>
              <a:t> </a:t>
            </a:r>
            <a:r>
              <a:rPr lang="en-US" altLang="ko-KR" dirty="0" err="1"/>
              <a:t>docker_gwbridge</a:t>
            </a:r>
            <a:r>
              <a:rPr lang="en-US" altLang="ko-KR" dirty="0"/>
              <a:t> Network </a:t>
            </a:r>
            <a:r>
              <a:rPr lang="ko-KR" altLang="en-US" dirty="0"/>
              <a:t>는 </a:t>
            </a:r>
            <a:r>
              <a:rPr lang="en-US" altLang="ko-KR" dirty="0"/>
              <a:t>Docker </a:t>
            </a:r>
          </a:p>
          <a:p>
            <a:r>
              <a:rPr lang="en-US" altLang="ko-KR" dirty="0"/>
              <a:t>Swarm </a:t>
            </a:r>
            <a:r>
              <a:rPr lang="ko-KR" altLang="en-US" dirty="0"/>
              <a:t>을 </a:t>
            </a:r>
            <a:r>
              <a:rPr lang="en-US" altLang="ko-KR" dirty="0" err="1"/>
              <a:t>init</a:t>
            </a:r>
            <a:r>
              <a:rPr lang="en-US" altLang="ko-KR" dirty="0"/>
              <a:t> </a:t>
            </a:r>
            <a:r>
              <a:rPr lang="ko-KR" altLang="en-US" dirty="0"/>
              <a:t>하거나 </a:t>
            </a:r>
            <a:r>
              <a:rPr lang="en-US" altLang="ko-KR" dirty="0"/>
              <a:t>Join </a:t>
            </a:r>
            <a:r>
              <a:rPr lang="ko-KR" altLang="en-US" dirty="0"/>
              <a:t>할 때 자동 생성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BA65C9-CCC5-4DCE-A967-787D99E61F25}" type="slidenum">
              <a:rPr lang="ko-KR" altLang="en-US" smtClean="0"/>
              <a:t>105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689813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이것을 사용하는 이유</a:t>
            </a:r>
            <a:r>
              <a:rPr lang="en-US" altLang="ko-KR" dirty="0"/>
              <a:t>??</a:t>
            </a:r>
          </a:p>
          <a:p>
            <a:pPr latinLnBrk="0"/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Docker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해킹당하면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서버 전체의 권한이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뚫리는거랑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마찬가지이다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latinLnBrk="0"/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그러므로 소스코드 유출 및 사용자에게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Serve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할 때 문제가 일어나게 된다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그러므로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Docker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한번 감싸서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이미지를 만들고 인스턴스를 실행시킨다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latinLnBrk="0"/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이렇게 되면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docker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서버가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해킹당하더라도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docker instance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만 해킹이 되기 때문에 안전하다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BA65C9-CCC5-4DCE-A967-787D99E61F25}" type="slidenum">
              <a:rPr lang="ko-KR" altLang="en-US" smtClean="0"/>
              <a:t>107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132903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docker in docker (</a:t>
            </a:r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dind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– </a:t>
            </a:r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DinD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(Docker In Docker)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기술은 컨테이너 내부에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Docker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사용하는 기술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–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일반적으로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K8S CI/CD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구성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Docker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엔진 개발 등에 사용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 Continuous Integration / Continuous Delivery / Continuous Deployment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– Docker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명령어를 입력할 경우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Docker CLI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 명령어를 받아서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Socket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통해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Docker daemon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전달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– /var/run/</a:t>
            </a:r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docker.sock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파일을 통해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Docker daemon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에게 명령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–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이는 외부의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Docker CLI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도 해당 파일에 접근 할 수 있다면 해당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Docker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명령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수행 가능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–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결국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/var/run/</a:t>
            </a:r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docker.sock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파일만 공유를 하면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Local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설치된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Docker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컨</a:t>
            </a:r>
            <a:endParaRPr lang="ko-KR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테이너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내부에서 사용할 수 있고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또한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컨터에너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내부에 설치된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Docker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다른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컨테이너 내부에서 사용이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예제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 </a:t>
            </a:r>
            <a:r>
              <a:rPr lang="sv-SE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docker run --rm -v /var/run/docker.sock:/var/run/docker.sock docker:latest docker ps</a:t>
            </a:r>
          </a:p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BA65C9-CCC5-4DCE-A967-787D99E61F25}" type="slidenum">
              <a:rPr lang="ko-KR" altLang="en-US" smtClean="0"/>
              <a:t>108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680755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docker in docker (</a:t>
            </a:r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dind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– </a:t>
            </a:r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DinD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(Docker In Docker)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기술은 컨테이너 내부에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Docker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사용하는 기술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–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일반적으로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K8S CI/CD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구성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Docker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엔진 개발 등에 사용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 Continuous Integration / Continuous Delivery / Continuous Deployment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– Docker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명령어를 입력할 경우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Docker CLI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 명령어를 받아서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Socket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통해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Docker daemon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전달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– /var/run/</a:t>
            </a:r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docker.sock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파일을 통해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Docker daemon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에게 명령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–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이는 외부의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Docker CLI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도 해당 파일에 접근 할 수 있다면 해당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Docker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명령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수행 가능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–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결국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/var/run/</a:t>
            </a:r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docker.sock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파일만 공유를 하면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Local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설치된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Docker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컨</a:t>
            </a:r>
            <a:endParaRPr lang="ko-KR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테이너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내부에서 사용할 수 있고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또한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컨터에너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내부에 설치된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Docker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다른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컨테이너 내부에서 사용이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예제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 </a:t>
            </a:r>
            <a:r>
              <a:rPr lang="sv-SE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docker run --rm -v /var/run/docker.sock:/var/run/docker.sock docker:latest docker ps</a:t>
            </a:r>
          </a:p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BA65C9-CCC5-4DCE-A967-787D99E61F25}" type="slidenum">
              <a:rPr lang="ko-KR" altLang="en-US" smtClean="0"/>
              <a:t>109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653461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BA65C9-CCC5-4DCE-A967-787D99E61F25}" type="slidenum">
              <a:rPr lang="ko-KR" altLang="en-US" smtClean="0"/>
              <a:t>110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96955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 </a:t>
            </a:r>
            <a:r>
              <a:rPr lang="ko-KR" altLang="en-US" dirty="0"/>
              <a:t>롤 서명 </a:t>
            </a:r>
            <a:r>
              <a:rPr lang="en-US" altLang="ko-KR" dirty="0"/>
              <a:t>&gt;&gt; </a:t>
            </a:r>
            <a:r>
              <a:rPr lang="ko-KR" altLang="en-US" dirty="0"/>
              <a:t>나중에 </a:t>
            </a:r>
            <a:r>
              <a:rPr lang="en-US" altLang="ko-KR" dirty="0" err="1"/>
              <a:t>glcoud</a:t>
            </a:r>
            <a:r>
              <a:rPr lang="en-US" altLang="ko-KR" dirty="0"/>
              <a:t> </a:t>
            </a:r>
            <a:r>
              <a:rPr lang="ko-KR" altLang="en-US" dirty="0" err="1"/>
              <a:t>설치시</a:t>
            </a:r>
            <a:r>
              <a:rPr lang="ko-KR" altLang="en-US" dirty="0"/>
              <a:t> 필요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apt-key add -  &gt; </a:t>
            </a:r>
            <a:r>
              <a:rPr lang="ko-KR" altLang="en-US" dirty="0"/>
              <a:t>현재 다운로드 받은 파일을 키 리스트에 추가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도커를</a:t>
            </a:r>
            <a:r>
              <a:rPr lang="ko-KR" altLang="en-US" dirty="0"/>
              <a:t> 설치하기 위해 </a:t>
            </a:r>
            <a:r>
              <a:rPr lang="en-US" altLang="ko-KR" dirty="0"/>
              <a:t>docker</a:t>
            </a:r>
            <a:r>
              <a:rPr lang="ko-KR" altLang="en-US" dirty="0"/>
              <a:t> </a:t>
            </a:r>
            <a:r>
              <a:rPr lang="en-US" altLang="ko-KR" dirty="0"/>
              <a:t>official GPS </a:t>
            </a:r>
            <a:r>
              <a:rPr lang="ko-KR" altLang="en-US" dirty="0"/>
              <a:t>필요</a:t>
            </a:r>
            <a:endParaRPr lang="en-US" altLang="ko-KR" dirty="0"/>
          </a:p>
          <a:p>
            <a:r>
              <a:rPr lang="en-US" altLang="ko-KR" dirty="0"/>
              <a:t>fingerprint &gt; 0ebfcd88 &gt; </a:t>
            </a:r>
            <a:r>
              <a:rPr lang="ko-KR" altLang="en-US" dirty="0"/>
              <a:t>현재 키다 있는지 확인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BA65C9-CCC5-4DCE-A967-787D99E61F25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622644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BA65C9-CCC5-4DCE-A967-787D99E61F25}" type="slidenum">
              <a:rPr lang="ko-KR" altLang="en-US" smtClean="0"/>
              <a:t>111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700324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containr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id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node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hostname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됨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BA65C9-CCC5-4DCE-A967-787D99E61F25}" type="slidenum">
              <a:rPr lang="ko-KR" altLang="en-US" smtClean="0"/>
              <a:t>112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491758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?? eth1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아이피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???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BA65C9-CCC5-4DCE-A967-787D99E61F25}" type="slidenum">
              <a:rPr lang="ko-KR" altLang="en-US" smtClean="0"/>
              <a:t>113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422225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BA65C9-CCC5-4DCE-A967-787D99E61F25}" type="slidenum">
              <a:rPr lang="ko-KR" altLang="en-US" smtClean="0"/>
              <a:t>114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78751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전통적인 배포 시대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초기 조직은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애플리게이션을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물리서버에서 실행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한 물리 서버에서 여러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리소스 한계를 정의할 방법이 없어서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리소스 할당의 문제가 발생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(ex-&gt;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한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겁나 많은 </a:t>
            </a:r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resourc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갖고 있음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-&gt;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다른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성능 저하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-&gt;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해결 법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물리 서버 여러 개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&gt;&gt;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많은 비용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가상화 배포 시대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위에 해결책으로 가상화 도입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단일 물리 서버에 여러 가상시스템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vm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실행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가상화를 사용하여 물리 서버에서 리소스를 보다 효율적으로 활용 가능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 VM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간의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격리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다른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에서 자유로운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엑세스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불가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일정수준의 보안 제공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컨테이너 개발 시대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가상화와 유사하지만 격리 속성을 완화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 app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간에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OS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공유 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기민한 애플리케이션 생성과 배포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VM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이미지를 사용하는 것에 비해 컨테이너 이미지 생성이 보다 쉽고 효율적임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지속적인 개발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통합 및 배포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안정적이고 주기적으로 컨테이너 이미지를 빌드해서 배포할 수 있고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이미지의 불변성 덕에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빠르고 쉽게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롤백할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수 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개발과 운영의 관심사 분리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배포 시점이 아닌 빌드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릴리스 시점에 애플리케이션 컨테이너 이미지를 만들기 때문에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애플리케이션이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인프라스트럭처에서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분리된다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개발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테스팅 및 운영 환경에 걸친 일관성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랩탑에서도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클라우드에서와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동일하게 구동된다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클라우드 및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OS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배포판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간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이식성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Ubuntu, RHEL, CoreOS,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온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프레미스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주요 퍼블릭 클라우드와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어디에서든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구동된다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애플리케이션 중심 관리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가상 하드웨어 상에서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OS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실행하는 수준에서 논리적인 리소스를 사용하는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OS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상에서 애플리케이션을 실행하는 수준으로 추상화 수준이 높아진다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느슨하게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커플되고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분산되고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유연하며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자유로운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마이크로서비스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애플리케이션은 단일 목적의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머신에서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한개의 스택으로 구동되지 않고 보다 작고 독립적인 단위로 쪼개져서 동적으로 배포되고 관리될 수 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리소스 격리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애플리케이션 성능을 예측할 수 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자원 사용량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리소스 사용량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고효율 고집적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BA65C9-CCC5-4DCE-A967-787D99E61F25}" type="slidenum">
              <a:rPr lang="ko-KR" altLang="en-US" smtClean="0"/>
              <a:t>116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7122849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자동화된 복구</a:t>
            </a:r>
            <a:r>
              <a:rPr lang="en-US" altLang="ko-K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(self-healing)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쿠버네티스는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실패한 컨테이너를 다시 시작하고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컨테이너를 교체하며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‘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사용자 정의 상태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검사’에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응답하지 않는 컨테이너를 죽이고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서비스 준비가 끝날 때까지 그러한 과정을 클라이언트에 보여주지 않는다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자동화된 롤아웃과 롤백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쿠버네티스를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사용하여 배포된 컨테이너의 원하는 상태를 서술할 수 있으며 현재 상태를 원하는 상태로 설정한 속도에 따라 변경할 수 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예를 들어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쿠버네티스를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자동화해서 배포용 새 컨테이너를 만들고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기존 컨테이너를 제거하고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모든 리소스를 새 컨테이너에 적용할 수 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Auto Scaling</a:t>
            </a:r>
            <a:r>
              <a:rPr lang="ko-KR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은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애플리케이션을 모니터링하고 용량을 자동으로 조정하여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애플리케이션 리소스에 대한 규모 조정 및 성능 유지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서비스 </a:t>
            </a:r>
            <a:r>
              <a:rPr lang="ko-KR" altLang="en-U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디스커버리와</a:t>
            </a:r>
            <a:r>
              <a:rPr lang="ko-KR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로드 </a:t>
            </a:r>
            <a:r>
              <a:rPr lang="ko-KR" altLang="en-U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밸런싱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쿠버네티스는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DNS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이름을 사용하거나 자체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IP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주소를 사용하여 컨테이너를 노출할 수 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컨테이너에 대한 트래픽이 많으면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쿠버네티스는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네트워크 트래픽을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로드밸런싱하고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배포하여 배포가 안정적으로 이루어질 수 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BA65C9-CCC5-4DCE-A967-787D99E61F25}" type="slidenum">
              <a:rPr lang="ko-KR" altLang="en-US" smtClean="0"/>
              <a:t>117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7986874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BA65C9-CCC5-4DCE-A967-787D99E61F25}" type="slidenum">
              <a:rPr lang="ko-KR" altLang="en-US" smtClean="0"/>
              <a:t>119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5415094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BA65C9-CCC5-4DCE-A967-787D99E61F25}" type="slidenum">
              <a:rPr lang="ko-KR" altLang="en-US" smtClean="0"/>
              <a:t>120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855636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여기서 의문이 들 수 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마스터 노드는 </a:t>
            </a:r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api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server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통해 워커 노드의 </a:t>
            </a:r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kubelet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이랑 통신하며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Pod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와 컨테이너를 관리하는 것으로 알고 있는데 그럼 마스터 노드에는 </a:t>
            </a:r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kubelet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필요 없는 것이 아닌가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</a:t>
            </a:r>
          </a:p>
          <a:p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kubeadm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은 모든 마스터 노드의 구성요소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etcd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api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server, controller manager, scheduler)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</a:t>
            </a:r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kubelet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통해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Pod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실행하려고 한다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즉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마스터 노드의 모든 구성요소들을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Pod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및 내부 컨테이너로 띄우고 유지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관리하기 위해 마스터 노드 내에도 </a:t>
            </a:r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kubelet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사용하는 것이다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만약 이게 싫다면 직접 마스터 노드에 구성요소들을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Docker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데몬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systemd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으로 실행시킬 수 있다</a:t>
            </a:r>
          </a:p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BA65C9-CCC5-4DCE-A967-787D99E61F25}" type="slidenum">
              <a:rPr lang="ko-KR" altLang="en-US" smtClean="0"/>
              <a:t>121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117771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BA65C9-CCC5-4DCE-A967-787D99E61F25}" type="slidenum">
              <a:rPr lang="ko-KR" altLang="en-US" smtClean="0"/>
              <a:t>122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30947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add-apt-repository [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저장소이름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]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$(</a:t>
            </a:r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lsb_release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-cs) &gt;&gt;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변수는 우분투 배포판의 이름을 반환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(apt-get update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할때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&gt;&gt;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다운로드 받는 배포 경로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usermod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–a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:append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–G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그룹생성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Containerd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컨테이너를 실행하고 노드에서 이미지를 관리하는 데 필요한 최소한의 기능 세트를 제공하는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OCI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호환 코어 컨테이너 런타임 중 하나 입니다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&gt;&gt; container</a:t>
            </a:r>
            <a:r>
              <a:rPr lang="en-US" altLang="ko-KR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daemon that uses </a:t>
            </a:r>
            <a:r>
              <a:rPr lang="en-US" altLang="ko-KR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runC</a:t>
            </a:r>
            <a:r>
              <a:rPr lang="en-US" altLang="ko-KR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manage containers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BA65C9-CCC5-4DCE-A967-787D99E61F25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3224985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BA65C9-CCC5-4DCE-A967-787D99E61F25}" type="slidenum">
              <a:rPr lang="ko-KR" altLang="en-US" smtClean="0"/>
              <a:t>123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6935677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BA65C9-CCC5-4DCE-A967-787D99E61F25}" type="slidenum">
              <a:rPr lang="ko-KR" altLang="en-US" smtClean="0"/>
              <a:t>124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9589780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BA65C9-CCC5-4DCE-A967-787D99E61F25}" type="slidenum">
              <a:rPr lang="ko-KR" altLang="en-US" smtClean="0"/>
              <a:t>125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6761378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컴퓨터가 시작되면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DNS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참조하기 전 일부 호스트 이름과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IP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주소의 매핑을 알아야 함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&gt; /</a:t>
            </a:r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etc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/hosts -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 127.0.1.1 [hostname]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으로 되어있음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루프백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장치는 컴퓨터가 자체 통신에 사용하는 특수한 가상 네트워크 인터페이스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주로 진단 및 문제 해결을 위해 사용되며 로컬 컴퓨터에서 실행되는 서버에 연결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기본적으로는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127.0.0.1</a:t>
            </a:r>
          </a:p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BA65C9-CCC5-4DCE-A967-787D99E61F25}" type="slidenum">
              <a:rPr lang="ko-KR" altLang="en-US" smtClean="0"/>
              <a:t>126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9211303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BA65C9-CCC5-4DCE-A967-787D99E61F25}" type="slidenum">
              <a:rPr lang="ko-KR" altLang="en-US" smtClean="0"/>
              <a:t>127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3911536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BA65C9-CCC5-4DCE-A967-787D99E61F25}" type="slidenum">
              <a:rPr lang="ko-KR" altLang="en-US" smtClean="0"/>
              <a:t>128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6032015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BA65C9-CCC5-4DCE-A967-787D99E61F25}" type="slidenum">
              <a:rPr lang="ko-KR" altLang="en-US" smtClean="0"/>
              <a:t>129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3037025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BA65C9-CCC5-4DCE-A967-787D99E61F25}" type="slidenum">
              <a:rPr lang="ko-KR" altLang="en-US" smtClean="0"/>
              <a:t>131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2673720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BA65C9-CCC5-4DCE-A967-787D99E61F25}" type="slidenum">
              <a:rPr lang="ko-KR" altLang="en-US" smtClean="0"/>
              <a:t>132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1247649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BA65C9-CCC5-4DCE-A967-787D99E61F25}" type="slidenum">
              <a:rPr lang="ko-KR" altLang="en-US" smtClean="0"/>
              <a:t>133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06200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client</a:t>
            </a:r>
            <a:r>
              <a:rPr lang="ko-KR" altLang="en-US" dirty="0"/>
              <a:t>에서 </a:t>
            </a:r>
            <a:r>
              <a:rPr lang="en-US" altLang="ko-KR" dirty="0" err="1"/>
              <a:t>docker</a:t>
            </a:r>
            <a:r>
              <a:rPr lang="en-US" altLang="ko-KR" dirty="0"/>
              <a:t> run</a:t>
            </a:r>
            <a:r>
              <a:rPr lang="en-US" altLang="ko-KR" baseline="0" dirty="0"/>
              <a:t> </a:t>
            </a:r>
            <a:r>
              <a:rPr lang="ko-KR" altLang="en-US" baseline="0" dirty="0"/>
              <a:t>을 한다면 </a:t>
            </a:r>
            <a:r>
              <a:rPr lang="en-US" altLang="ko-KR" baseline="0" dirty="0"/>
              <a:t>(run &gt;&gt; </a:t>
            </a:r>
            <a:r>
              <a:rPr lang="en-US" altLang="ko-KR" baseline="0" dirty="0" err="1"/>
              <a:t>docker</a:t>
            </a:r>
            <a:r>
              <a:rPr lang="en-US" altLang="ko-KR" baseline="0" dirty="0"/>
              <a:t> pull + </a:t>
            </a:r>
            <a:r>
              <a:rPr lang="en-US" altLang="ko-KR" baseline="0" dirty="0" err="1"/>
              <a:t>docker</a:t>
            </a:r>
            <a:r>
              <a:rPr lang="en-US" altLang="ko-KR" baseline="0" dirty="0"/>
              <a:t> container create + </a:t>
            </a:r>
            <a:r>
              <a:rPr lang="en-US" altLang="ko-KR" baseline="0" dirty="0" err="1"/>
              <a:t>docker</a:t>
            </a:r>
            <a:r>
              <a:rPr lang="en-US" altLang="ko-KR" baseline="0" dirty="0"/>
              <a:t> container start + </a:t>
            </a:r>
            <a:r>
              <a:rPr lang="en-US" altLang="ko-KR" baseline="0" dirty="0" err="1"/>
              <a:t>docker</a:t>
            </a:r>
            <a:r>
              <a:rPr lang="en-US" altLang="ko-KR" baseline="0" dirty="0"/>
              <a:t> container attach</a:t>
            </a:r>
          </a:p>
          <a:p>
            <a:pPr marL="228600" indent="-228600">
              <a:buAutoNum type="arabicPeriod"/>
            </a:pPr>
            <a:r>
              <a:rPr lang="en-US" altLang="ko-KR" baseline="0" dirty="0" err="1"/>
              <a:t>docker</a:t>
            </a:r>
            <a:r>
              <a:rPr lang="en-US" altLang="ko-KR" baseline="0" dirty="0"/>
              <a:t> client</a:t>
            </a:r>
            <a:r>
              <a:rPr lang="ko-KR" altLang="en-US" baseline="0" dirty="0"/>
              <a:t>에서 </a:t>
            </a:r>
            <a:r>
              <a:rPr lang="en-US" altLang="ko-KR" baseline="0" dirty="0" err="1"/>
              <a:t>docker.sock</a:t>
            </a:r>
            <a:r>
              <a:rPr lang="en-US" altLang="ko-KR" baseline="0" dirty="0"/>
              <a:t> </a:t>
            </a:r>
            <a:r>
              <a:rPr lang="ko-KR" altLang="en-US" baseline="0" dirty="0"/>
              <a:t>을 통해 </a:t>
            </a:r>
            <a:r>
              <a:rPr lang="en-US" altLang="ko-KR" baseline="0" dirty="0" err="1"/>
              <a:t>docker</a:t>
            </a:r>
            <a:r>
              <a:rPr lang="en-US" altLang="ko-KR" baseline="0" dirty="0"/>
              <a:t> daemon</a:t>
            </a:r>
            <a:r>
              <a:rPr lang="ko-KR" altLang="en-US" baseline="0" dirty="0"/>
              <a:t>에게 명령어 전달</a:t>
            </a:r>
            <a:endParaRPr lang="en-US" altLang="ko-KR" baseline="0" dirty="0"/>
          </a:p>
          <a:p>
            <a:pPr marL="228600" indent="-228600">
              <a:buAutoNum type="arabicPeriod"/>
            </a:pPr>
            <a:r>
              <a:rPr lang="en-US" altLang="ko-KR" dirty="0" err="1"/>
              <a:t>docker</a:t>
            </a:r>
            <a:r>
              <a:rPr lang="en-US" altLang="ko-KR" dirty="0"/>
              <a:t> daemon </a:t>
            </a:r>
            <a:r>
              <a:rPr lang="ko-KR" altLang="en-US" dirty="0"/>
              <a:t>은 명령어를 수행 </a:t>
            </a:r>
            <a:r>
              <a:rPr lang="en-US" altLang="ko-KR" dirty="0"/>
              <a:t>(</a:t>
            </a:r>
            <a:r>
              <a:rPr lang="ko-KR" altLang="en-US" dirty="0"/>
              <a:t>이미지를 </a:t>
            </a:r>
            <a:r>
              <a:rPr lang="en-US" altLang="ko-KR" dirty="0"/>
              <a:t>hub</a:t>
            </a:r>
            <a:r>
              <a:rPr lang="ko-KR" altLang="en-US" dirty="0"/>
              <a:t>에서 </a:t>
            </a:r>
            <a:r>
              <a:rPr lang="ko-KR" altLang="en-US" dirty="0" err="1"/>
              <a:t>갖고오고</a:t>
            </a:r>
            <a:r>
              <a:rPr lang="ko-KR" altLang="en-US" dirty="0"/>
              <a:t> </a:t>
            </a:r>
            <a:r>
              <a:rPr lang="en-US" altLang="ko-KR" dirty="0"/>
              <a:t>container</a:t>
            </a:r>
            <a:r>
              <a:rPr lang="ko-KR" altLang="en-US" dirty="0"/>
              <a:t>를 생성</a:t>
            </a:r>
            <a:r>
              <a:rPr lang="en-US" altLang="ko-KR" baseline="0" dirty="0"/>
              <a:t>, container attach</a:t>
            </a:r>
            <a:r>
              <a:rPr lang="en-US" altLang="ko-KR" dirty="0"/>
              <a:t>)</a:t>
            </a:r>
          </a:p>
          <a:p>
            <a:pPr marL="228600" indent="-228600">
              <a:buAutoNum type="arabicPeriod"/>
            </a:pPr>
            <a:r>
              <a:rPr lang="en-US" altLang="ko-KR" dirty="0"/>
              <a:t>container</a:t>
            </a:r>
            <a:r>
              <a:rPr lang="ko-KR" altLang="en-US" dirty="0"/>
              <a:t>와 </a:t>
            </a:r>
            <a:r>
              <a:rPr lang="en-US" altLang="ko-KR" dirty="0"/>
              <a:t>client</a:t>
            </a:r>
            <a:r>
              <a:rPr lang="ko-KR" altLang="en-US" dirty="0"/>
              <a:t>간 관리는 </a:t>
            </a:r>
            <a:r>
              <a:rPr lang="en-US" altLang="ko-KR" dirty="0" err="1"/>
              <a:t>contaierd.sock</a:t>
            </a:r>
            <a:r>
              <a:rPr lang="ko-KR" altLang="en-US" dirty="0"/>
              <a:t>를 통해 관리</a:t>
            </a:r>
            <a:r>
              <a:rPr lang="en-US" altLang="ko-KR" dirty="0"/>
              <a:t>(container</a:t>
            </a:r>
            <a:r>
              <a:rPr lang="en-US" altLang="ko-KR" baseline="0" dirty="0"/>
              <a:t> </a:t>
            </a:r>
            <a:r>
              <a:rPr lang="en-US" altLang="ko-KR" baseline="0" dirty="0" err="1"/>
              <a:t>ps</a:t>
            </a:r>
            <a:r>
              <a:rPr lang="en-US" altLang="ko-KR" baseline="0" dirty="0"/>
              <a:t> , run, exec </a:t>
            </a:r>
            <a:r>
              <a:rPr lang="ko-KR" altLang="en-US" baseline="0" dirty="0"/>
              <a:t>등등 </a:t>
            </a:r>
            <a:r>
              <a:rPr lang="en-US" altLang="ko-KR" baseline="0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BA65C9-CCC5-4DCE-A967-787D99E61F25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6871416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BA65C9-CCC5-4DCE-A967-787D99E61F25}" type="slidenum">
              <a:rPr lang="ko-KR" altLang="en-US" smtClean="0"/>
              <a:t>134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9228145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pod &gt;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컨테이너가 모인 집합체의 단위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적어도 하나 이상의 컨테이너로 구성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[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서로 연관성이 높은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container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들기리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같은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pod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묶음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]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그림처럼 같은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파드는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노드에 배치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같은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파드를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여러 노드에 배치할 수도 있고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한 노드에 여러 개 배치도 가능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그러나 한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파드가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여러 노드에 걸쳐서 배치는 안됨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BA65C9-CCC5-4DCE-A967-787D99E61F25}" type="slidenum">
              <a:rPr lang="ko-KR" altLang="en-US" smtClean="0"/>
              <a:t>135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1980753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BA65C9-CCC5-4DCE-A967-787D99E61F25}" type="slidenum">
              <a:rPr lang="ko-KR" altLang="en-US" smtClean="0"/>
              <a:t>136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1323932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pod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는 클러스터에 포함된 내부 </a:t>
            </a:r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ip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로만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access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가능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가상 네트워크 외부에서 컨테이너에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access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하려면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pod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</a:t>
            </a:r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kubernetes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service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노출시켜야 함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노출시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dirty="0"/>
              <a:t>서비스가 이 배포에서 관리하는 모든 </a:t>
            </a:r>
            <a:r>
              <a:rPr lang="en-US" altLang="ko-KR" dirty="0"/>
              <a:t>pod</a:t>
            </a:r>
            <a:r>
              <a:rPr lang="ko-KR" altLang="en-US" dirty="0"/>
              <a:t>에 걸쳐 트래픽의 부하를 분산</a:t>
            </a:r>
            <a:endParaRPr lang="en-US" altLang="ko-KR" dirty="0"/>
          </a:p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쿠버네티스의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강력한 기능은 애플리케이션을 간편하게 확장할 수 있음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BA65C9-CCC5-4DCE-A967-787D99E61F25}" type="slidenum">
              <a:rPr lang="ko-KR" altLang="en-US" smtClean="0"/>
              <a:t>137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7732580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BA65C9-CCC5-4DCE-A967-787D99E61F25}" type="slidenum">
              <a:rPr lang="ko-KR" altLang="en-US" smtClean="0"/>
              <a:t>138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8155068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BA65C9-CCC5-4DCE-A967-787D99E61F25}" type="slidenum">
              <a:rPr lang="ko-KR" altLang="en-US" smtClean="0"/>
              <a:t>139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2955522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BA65C9-CCC5-4DCE-A967-787D99E61F25}" type="slidenum">
              <a:rPr lang="ko-KR" altLang="en-US" smtClean="0"/>
              <a:t>140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4058338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포드는 영구적인 것이 아님</a:t>
            </a:r>
          </a:p>
          <a:p>
            <a:pPr lvl="1"/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활성 여부나 준비 확인의 실패 등 여러 이유로 중단되거나 시작될 수 있음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포드 집합과 통신하려고 하면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</a:t>
            </a:r>
          </a:p>
          <a:p>
            <a:pPr lvl="1"/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다시 시작될 때는 다른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IP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주소가 할당될 수도 있는데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떄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서비스를 사용함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서비스는 포드를 위한 안정적인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엔드포인트를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제공함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서비스는 라벨을 사용해 서비스가 수행될 포드를 판단</a:t>
            </a:r>
          </a:p>
          <a:p>
            <a:pPr lvl="1"/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포드에 올바른 라벨이 있으면 서비스에서 자동으로 포드를 선택해 노출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서비스가 포드 집합에 제공하는 액세스 수준은 서비스 유형에 따라 다름</a:t>
            </a:r>
          </a:p>
          <a:p>
            <a:pPr lvl="1"/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ClusterIP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내부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: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클러스터 내부에서만 볼 수 있음</a:t>
            </a:r>
          </a:p>
          <a:p>
            <a:pPr lvl="1"/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NodePort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: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클러스터의 각 노드에 외부 액세스가 가능한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IP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제공</a:t>
            </a:r>
          </a:p>
          <a:p>
            <a:pPr lvl="1"/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LoadBalancer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BA65C9-CCC5-4DCE-A967-787D99E61F25}" type="slidenum">
              <a:rPr lang="ko-KR" altLang="en-US" smtClean="0"/>
              <a:t>141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459412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BA65C9-CCC5-4DCE-A967-787D99E61F25}" type="slidenum">
              <a:rPr lang="ko-KR" altLang="en-US" smtClean="0"/>
              <a:t>142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0285346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BA65C9-CCC5-4DCE-A967-787D99E61F25}" type="slidenum">
              <a:rPr lang="ko-KR" altLang="en-US" smtClean="0"/>
              <a:t>143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59054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BA65C9-CCC5-4DCE-A967-787D99E61F25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2564154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BA65C9-CCC5-4DCE-A967-787D99E61F25}" type="slidenum">
              <a:rPr lang="ko-KR" altLang="en-US" smtClean="0"/>
              <a:t>144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3985027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BA65C9-CCC5-4DCE-A967-787D99E61F25}" type="slidenum">
              <a:rPr lang="ko-KR" altLang="en-US" smtClean="0"/>
              <a:t>145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21432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59A73-9BD2-4DAD-9856-356E382C034B}" type="datetimeFigureOut">
              <a:rPr lang="ko-KR" altLang="en-US" smtClean="0"/>
              <a:t>2020-06-04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6EFE5-8DF0-409C-B053-D4FC9EAAE6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85330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59A73-9BD2-4DAD-9856-356E382C034B}" type="datetimeFigureOut">
              <a:rPr lang="ko-KR" altLang="en-US" smtClean="0"/>
              <a:t>2020-06-04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6EFE5-8DF0-409C-B053-D4FC9EAAE6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23625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59A73-9BD2-4DAD-9856-356E382C034B}" type="datetimeFigureOut">
              <a:rPr lang="ko-KR" altLang="en-US" smtClean="0"/>
              <a:t>2020-06-04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6EFE5-8DF0-409C-B053-D4FC9EAAE6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89279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59A73-9BD2-4DAD-9856-356E382C034B}" type="datetimeFigureOut">
              <a:rPr lang="ko-KR" altLang="en-US" smtClean="0"/>
              <a:t>2020-06-04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6EFE5-8DF0-409C-B053-D4FC9EAAE6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24137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59A73-9BD2-4DAD-9856-356E382C034B}" type="datetimeFigureOut">
              <a:rPr lang="ko-KR" altLang="en-US" smtClean="0"/>
              <a:t>2020-06-04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6EFE5-8DF0-409C-B053-D4FC9EAAE6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93689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59A73-9BD2-4DAD-9856-356E382C034B}" type="datetimeFigureOut">
              <a:rPr lang="ko-KR" altLang="en-US" smtClean="0"/>
              <a:t>2020-06-04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6EFE5-8DF0-409C-B053-D4FC9EAAE6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30686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59A73-9BD2-4DAD-9856-356E382C034B}" type="datetimeFigureOut">
              <a:rPr lang="ko-KR" altLang="en-US" smtClean="0"/>
              <a:t>2020-06-04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6EFE5-8DF0-409C-B053-D4FC9EAAE6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55302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59A73-9BD2-4DAD-9856-356E382C034B}" type="datetimeFigureOut">
              <a:rPr lang="ko-KR" altLang="en-US" smtClean="0"/>
              <a:t>2020-06-04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6EFE5-8DF0-409C-B053-D4FC9EAAE6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00041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59A73-9BD2-4DAD-9856-356E382C034B}" type="datetimeFigureOut">
              <a:rPr lang="ko-KR" altLang="en-US" smtClean="0"/>
              <a:t>2020-06-04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6EFE5-8DF0-409C-B053-D4FC9EAAE6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0777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59A73-9BD2-4DAD-9856-356E382C034B}" type="datetimeFigureOut">
              <a:rPr lang="ko-KR" altLang="en-US" smtClean="0"/>
              <a:t>2020-06-04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6EFE5-8DF0-409C-B053-D4FC9EAAE6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11551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59A73-9BD2-4DAD-9856-356E382C034B}" type="datetimeFigureOut">
              <a:rPr lang="ko-KR" altLang="en-US" smtClean="0"/>
              <a:t>2020-06-04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6EFE5-8DF0-409C-B053-D4FC9EAAE6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03657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059A73-9BD2-4DAD-9856-356E382C034B}" type="datetimeFigureOut">
              <a:rPr lang="ko-KR" altLang="en-US" smtClean="0"/>
              <a:t>2020-06-04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56EFE5-8DF0-409C-B053-D4FC9EAAE6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05927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3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7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3.png"/><Relationship Id="rId5" Type="http://schemas.openxmlformats.org/officeDocument/2006/relationships/image" Target="../media/image122.png"/><Relationship Id="rId4" Type="http://schemas.openxmlformats.org/officeDocument/2006/relationships/image" Target="../media/image1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4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5.png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6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hyperlink" Target="https://raw.githubusercontent.com/coreos/flannel/master/Documentation/kube-flannel.yml" TargetMode="External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8.png"/><Relationship Id="rId4" Type="http://schemas.openxmlformats.org/officeDocument/2006/relationships/image" Target="../media/image1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0.png"/><Relationship Id="rId5" Type="http://schemas.openxmlformats.org/officeDocument/2006/relationships/image" Target="../media/image129.png"/><Relationship Id="rId4" Type="http://schemas.openxmlformats.org/officeDocument/2006/relationships/hyperlink" Target="https://askubuntu.com/questions/627899/nameserver-127-0-1-1-in-resolv-conf-wont-go-away" TargetMode="Externa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1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3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5.png"/><Relationship Id="rId4" Type="http://schemas.openxmlformats.org/officeDocument/2006/relationships/image" Target="../media/image134.pn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hyperlink" Target="https://cloud.google.com/compute/docs/regions-zones?hl=ko#available" TargetMode="External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ooglecodelabs/orchestrate-with-kubernetes.git" TargetMode="External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png"/><Relationship Id="rId4" Type="http://schemas.openxmlformats.org/officeDocument/2006/relationships/hyperlink" Target="http://external_ip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hyperlink" Target="http://127.0.0.1:10080/" TargetMode="External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hyperlink" Target="http://127.0.0.1:10080/secure" TargetMode="External"/><Relationship Id="rId4" Type="http://schemas.openxmlformats.org/officeDocument/2006/relationships/hyperlink" Target="http://127.0.0.1:10080/login" TargetMode="Externa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7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hyperlink" Target="https://external-ip/" TargetMode="External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hyperlink" Target="ftp://ftp.daum.net/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console.cloud.google.com/" TargetMode="External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://packages.cloud.google.com/apt" TargetMode="External"/><Relationship Id="rId4" Type="http://schemas.openxmlformats.org/officeDocument/2006/relationships/image" Target="../media/image6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6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5" Type="http://schemas.openxmlformats.org/officeDocument/2006/relationships/image" Target="../media/image1.png"/><Relationship Id="rId4" Type="http://schemas.openxmlformats.org/officeDocument/2006/relationships/image" Target="../media/image67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console.cloud.google.com/" TargetMode="External"/><Relationship Id="rId5" Type="http://schemas.openxmlformats.org/officeDocument/2006/relationships/hyperlink" Target="https://hub.docker.com/" TargetMode="External"/><Relationship Id="rId4" Type="http://schemas.openxmlformats.org/officeDocument/2006/relationships/image" Target="../media/image7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1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2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4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2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3.pn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4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localhost:5000/v2/_catalog" TargetMode="Externa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hyperlink" Target="http://localhost:5000/v2/_catalog" TargetMode="Externa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hyperlink" Target="http://192.168.56.101:5000/v2/_catalog" TargetMode="Externa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irtualbox.org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9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3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4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6344816"/>
            <a:ext cx="12192000" cy="933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0" y="6354147"/>
            <a:ext cx="12192000" cy="503853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0339" y="6488420"/>
            <a:ext cx="3593651" cy="253968"/>
          </a:xfrm>
          <a:prstGeom prst="rect">
            <a:avLst/>
          </a:prstGeom>
        </p:spPr>
      </p:pic>
      <p:cxnSp>
        <p:nvCxnSpPr>
          <p:cNvPr id="12" name="직선 연결선 11"/>
          <p:cNvCxnSpPr/>
          <p:nvPr/>
        </p:nvCxnSpPr>
        <p:spPr>
          <a:xfrm>
            <a:off x="3105" y="544285"/>
            <a:ext cx="12192000" cy="933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3110" y="12446"/>
            <a:ext cx="12192000" cy="503853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Docker의 소개와 간단한 사용법 | 야생강아지 WILDPU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0012" y="1507505"/>
            <a:ext cx="4371975" cy="2486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모서리가 둥근 직사각형 13"/>
          <p:cNvSpPr/>
          <p:nvPr/>
        </p:nvSpPr>
        <p:spPr>
          <a:xfrm>
            <a:off x="4085252" y="4292113"/>
            <a:ext cx="4021494" cy="858416"/>
          </a:xfrm>
          <a:prstGeom prst="roundRect">
            <a:avLst/>
          </a:prstGeom>
          <a:solidFill>
            <a:srgbClr val="00B0F0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/>
              <a:t>Docker Ready? </a:t>
            </a:r>
            <a:endParaRPr lang="ko-KR" altLang="en-US" sz="3600" dirty="0"/>
          </a:p>
        </p:txBody>
      </p:sp>
      <p:sp>
        <p:nvSpPr>
          <p:cNvPr id="16" name="TextBox 15"/>
          <p:cNvSpPr txBox="1"/>
          <p:nvPr/>
        </p:nvSpPr>
        <p:spPr>
          <a:xfrm>
            <a:off x="46647" y="49770"/>
            <a:ext cx="66154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FFFFFF"/>
                </a:solidFill>
              </a:rPr>
              <a:t>Docker </a:t>
            </a:r>
            <a:r>
              <a:rPr lang="ko-KR" altLang="en-US" sz="2400" dirty="0">
                <a:solidFill>
                  <a:srgbClr val="FFFFFF"/>
                </a:solidFill>
              </a:rPr>
              <a:t>실습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8E5460E-815E-4D82-BC44-390ACE145100}"/>
              </a:ext>
            </a:extLst>
          </p:cNvPr>
          <p:cNvSpPr txBox="1"/>
          <p:nvPr/>
        </p:nvSpPr>
        <p:spPr>
          <a:xfrm>
            <a:off x="9440339" y="5028875"/>
            <a:ext cx="29303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네이버 시스템</a:t>
            </a:r>
            <a:endParaRPr lang="en-US" altLang="ko-KR" b="1" dirty="0"/>
          </a:p>
          <a:p>
            <a:endParaRPr lang="en-US" altLang="ko-KR" dirty="0"/>
          </a:p>
          <a:p>
            <a:r>
              <a:rPr lang="en-US" altLang="ko-KR" b="1" dirty="0"/>
              <a:t>Smart Payment Team</a:t>
            </a:r>
          </a:p>
          <a:p>
            <a:r>
              <a:rPr lang="ko-KR" altLang="en-US" b="1" dirty="0"/>
              <a:t>연구원 김한솔</a:t>
            </a:r>
          </a:p>
        </p:txBody>
      </p:sp>
    </p:spTree>
    <p:extLst>
      <p:ext uri="{BB962C8B-B14F-4D97-AF65-F5344CB8AC3E}">
        <p14:creationId xmlns:p14="http://schemas.microsoft.com/office/powerpoint/2010/main" val="9681597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788" y="1731525"/>
            <a:ext cx="11562417" cy="3620697"/>
          </a:xfrm>
          <a:prstGeom prst="rect">
            <a:avLst/>
          </a:prstGeom>
        </p:spPr>
      </p:pic>
      <p:cxnSp>
        <p:nvCxnSpPr>
          <p:cNvPr id="7" name="직선 연결선 6"/>
          <p:cNvCxnSpPr/>
          <p:nvPr/>
        </p:nvCxnSpPr>
        <p:spPr>
          <a:xfrm>
            <a:off x="0" y="6344816"/>
            <a:ext cx="12192000" cy="933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0" y="6354147"/>
            <a:ext cx="12192000" cy="503853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0339" y="6488420"/>
            <a:ext cx="3593651" cy="253968"/>
          </a:xfrm>
          <a:prstGeom prst="rect">
            <a:avLst/>
          </a:prstGeom>
        </p:spPr>
      </p:pic>
      <p:cxnSp>
        <p:nvCxnSpPr>
          <p:cNvPr id="12" name="직선 연결선 11"/>
          <p:cNvCxnSpPr/>
          <p:nvPr/>
        </p:nvCxnSpPr>
        <p:spPr>
          <a:xfrm>
            <a:off x="3105" y="544285"/>
            <a:ext cx="12192000" cy="933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3110" y="12446"/>
            <a:ext cx="12192000" cy="503853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46647" y="49770"/>
            <a:ext cx="66154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FFFFFF"/>
                </a:solidFill>
              </a:rPr>
              <a:t>1-1. Virtual box </a:t>
            </a:r>
            <a:r>
              <a:rPr lang="ko-KR" altLang="en-US" sz="2400" dirty="0">
                <a:solidFill>
                  <a:srgbClr val="FFFFFF"/>
                </a:solidFill>
              </a:rPr>
              <a:t>설치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407323" y="3213461"/>
            <a:ext cx="1147156" cy="20663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1554479" y="3099584"/>
            <a:ext cx="13549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Click!!</a:t>
            </a:r>
            <a:endParaRPr lang="ko-KR" altLang="en-US" sz="2000" dirty="0"/>
          </a:p>
        </p:txBody>
      </p:sp>
      <p:sp>
        <p:nvSpPr>
          <p:cNvPr id="14" name="TextBox 13"/>
          <p:cNvSpPr txBox="1"/>
          <p:nvPr/>
        </p:nvSpPr>
        <p:spPr>
          <a:xfrm>
            <a:off x="464293" y="839584"/>
            <a:ext cx="60695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윈도우 환경 </a:t>
            </a:r>
            <a:r>
              <a:rPr lang="en-US" altLang="ko-KR" sz="2400" dirty="0"/>
              <a:t>Virtual Box </a:t>
            </a:r>
            <a:r>
              <a:rPr lang="ko-KR" altLang="en-US" sz="2400" dirty="0"/>
              <a:t>설치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174406877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6344816"/>
            <a:ext cx="12192000" cy="933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0" y="6354147"/>
            <a:ext cx="12192000" cy="503853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0339" y="6488420"/>
            <a:ext cx="3593651" cy="253968"/>
          </a:xfrm>
          <a:prstGeom prst="rect">
            <a:avLst/>
          </a:prstGeom>
        </p:spPr>
      </p:pic>
      <p:cxnSp>
        <p:nvCxnSpPr>
          <p:cNvPr id="12" name="직선 연결선 11"/>
          <p:cNvCxnSpPr/>
          <p:nvPr/>
        </p:nvCxnSpPr>
        <p:spPr>
          <a:xfrm>
            <a:off x="3105" y="544285"/>
            <a:ext cx="12192000" cy="933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3110" y="12446"/>
            <a:ext cx="12192000" cy="503853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46647" y="49770"/>
            <a:ext cx="66154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FFFFFF"/>
                </a:solidFill>
              </a:rPr>
              <a:t>4-2. swarm-cluster</a:t>
            </a:r>
            <a:endParaRPr lang="ko-KR" altLang="en-US" sz="2400" dirty="0">
              <a:solidFill>
                <a:srgbClr val="FFFFFF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64293" y="839584"/>
            <a:ext cx="110970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swarm-cluster</a:t>
            </a:r>
          </a:p>
          <a:p>
            <a:r>
              <a:rPr lang="en-US" altLang="ko-KR" sz="2400" dirty="0"/>
              <a:t> - </a:t>
            </a:r>
            <a:r>
              <a:rPr lang="ko-KR" altLang="en-US" sz="2400" dirty="0"/>
              <a:t>실습 </a:t>
            </a:r>
            <a:r>
              <a:rPr lang="en-US" altLang="ko-KR" sz="2400" dirty="0"/>
              <a:t>1 : ubuntu service </a:t>
            </a:r>
            <a:r>
              <a:rPr lang="ko-KR" altLang="en-US" sz="2400" dirty="0"/>
              <a:t>생성</a:t>
            </a:r>
            <a:endParaRPr lang="en-US" altLang="ko-KR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8755C5E-DCA6-43E6-AF95-2436503B4B3B}"/>
              </a:ext>
            </a:extLst>
          </p:cNvPr>
          <p:cNvSpPr txBox="1"/>
          <p:nvPr/>
        </p:nvSpPr>
        <p:spPr>
          <a:xfrm>
            <a:off x="602520" y="1857519"/>
            <a:ext cx="7658977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dirty="0">
                <a:solidFill>
                  <a:schemeClr val="accent2"/>
                </a:solidFill>
              </a:rPr>
              <a:t>#swarm manager</a:t>
            </a:r>
          </a:p>
          <a:p>
            <a:pPr lvl="0"/>
            <a:r>
              <a:rPr lang="en-US" altLang="ko-KR" dirty="0" err="1"/>
              <a:t>docker@swarm-manager</a:t>
            </a:r>
            <a:r>
              <a:rPr lang="en-US" altLang="ko-KR" dirty="0"/>
              <a:t>:~$ docker service create \</a:t>
            </a:r>
          </a:p>
          <a:p>
            <a:pPr lvl="0"/>
            <a:r>
              <a:rPr lang="en-US" altLang="ko-KR" dirty="0"/>
              <a:t>&gt; ubuntu:14.04 \</a:t>
            </a:r>
          </a:p>
          <a:p>
            <a:pPr lvl="0"/>
            <a:r>
              <a:rPr lang="en-US" altLang="ko-KR" dirty="0"/>
              <a:t>&gt; /bin/</a:t>
            </a:r>
            <a:r>
              <a:rPr lang="en-US" altLang="ko-KR" dirty="0" err="1"/>
              <a:t>sh</a:t>
            </a:r>
            <a:r>
              <a:rPr lang="en-US" altLang="ko-KR" dirty="0"/>
              <a:t> -c "while true; do echo hello world; sleep 2; done"</a:t>
            </a:r>
            <a:endParaRPr lang="en-US" altLang="ko-KR" dirty="0">
              <a:solidFill>
                <a:schemeClr val="accent2"/>
              </a:solidFill>
            </a:endParaRPr>
          </a:p>
          <a:p>
            <a:pPr lvl="0"/>
            <a:r>
              <a:rPr lang="en-US" altLang="ko-KR" dirty="0" err="1"/>
              <a:t>docker@swarm-manager</a:t>
            </a:r>
            <a:r>
              <a:rPr lang="en-US" altLang="ko-KR" dirty="0"/>
              <a:t>:~$ docker service ls</a:t>
            </a:r>
          </a:p>
          <a:p>
            <a:pPr lvl="0"/>
            <a:endParaRPr lang="en-US" altLang="ko-KR" dirty="0">
              <a:solidFill>
                <a:schemeClr val="accent2"/>
              </a:solidFill>
            </a:endParaRPr>
          </a:p>
          <a:p>
            <a:pPr lvl="0"/>
            <a:endParaRPr lang="en-US" altLang="ko-KR" dirty="0">
              <a:solidFill>
                <a:schemeClr val="accent2"/>
              </a:solidFill>
            </a:endParaRPr>
          </a:p>
          <a:p>
            <a:pPr lvl="0"/>
            <a:endParaRPr lang="en-US" altLang="ko-KR" dirty="0">
              <a:solidFill>
                <a:schemeClr val="accent2"/>
              </a:solidFill>
            </a:endParaRPr>
          </a:p>
          <a:p>
            <a:pPr lvl="0"/>
            <a:endParaRPr lang="en-US" altLang="ko-KR" dirty="0">
              <a:solidFill>
                <a:schemeClr val="accent2"/>
              </a:solidFill>
            </a:endParaRPr>
          </a:p>
          <a:p>
            <a:r>
              <a:rPr lang="en-US" altLang="ko-KR" dirty="0" err="1"/>
              <a:t>docker@swarm-manager</a:t>
            </a:r>
            <a:r>
              <a:rPr lang="en-US" altLang="ko-KR" dirty="0"/>
              <a:t>:~$ docker service </a:t>
            </a:r>
            <a:r>
              <a:rPr lang="en-US" altLang="ko-KR" dirty="0" err="1"/>
              <a:t>ps</a:t>
            </a:r>
            <a:r>
              <a:rPr lang="en-US" altLang="ko-KR" dirty="0"/>
              <a:t> </a:t>
            </a:r>
            <a:r>
              <a:rPr lang="en-US" altLang="ko-KR" dirty="0" err="1"/>
              <a:t>optimistic_elgamal</a:t>
            </a:r>
            <a:endParaRPr lang="en-US" altLang="ko-KR" dirty="0"/>
          </a:p>
          <a:p>
            <a:endParaRPr lang="en-US" altLang="ko-KR" dirty="0">
              <a:solidFill>
                <a:schemeClr val="accent2"/>
              </a:solidFill>
            </a:endParaRPr>
          </a:p>
          <a:p>
            <a:endParaRPr lang="en-US" altLang="ko-KR" dirty="0">
              <a:solidFill>
                <a:schemeClr val="accent2"/>
              </a:solidFill>
            </a:endParaRPr>
          </a:p>
          <a:p>
            <a:endParaRPr lang="en-US" altLang="ko-KR" dirty="0">
              <a:solidFill>
                <a:schemeClr val="accent2"/>
              </a:solidFill>
            </a:endParaRPr>
          </a:p>
          <a:p>
            <a:r>
              <a:rPr lang="en-US" altLang="ko-KR" dirty="0" err="1"/>
              <a:t>docker@swarm-manager</a:t>
            </a:r>
            <a:r>
              <a:rPr lang="en-US" altLang="ko-KR" dirty="0"/>
              <a:t>:~$ docker service logs </a:t>
            </a:r>
            <a:r>
              <a:rPr lang="en-US" altLang="ko-KR" dirty="0" err="1"/>
              <a:t>optimistic_elgamal</a:t>
            </a:r>
            <a:endParaRPr lang="en-US" altLang="ko-KR" dirty="0">
              <a:solidFill>
                <a:schemeClr val="accent2"/>
              </a:solidFill>
            </a:endParaRPr>
          </a:p>
          <a:p>
            <a:r>
              <a:rPr lang="en-US" altLang="ko-KR" dirty="0" err="1"/>
              <a:t>docker@swarm-manager</a:t>
            </a:r>
            <a:r>
              <a:rPr lang="en-US" altLang="ko-KR" dirty="0"/>
              <a:t>:~$ docker service rm </a:t>
            </a:r>
            <a:r>
              <a:rPr lang="en-US" altLang="ko-KR" dirty="0" err="1"/>
              <a:t>optimistic_elgamal</a:t>
            </a:r>
            <a:endParaRPr lang="en-US" altLang="ko-KR" dirty="0">
              <a:solidFill>
                <a:schemeClr val="accent2"/>
              </a:solidFill>
            </a:endParaRPr>
          </a:p>
          <a:p>
            <a:endParaRPr lang="en-US" altLang="ko-KR" dirty="0"/>
          </a:p>
          <a:p>
            <a:endParaRPr lang="en-US" altLang="ko-KR" dirty="0">
              <a:solidFill>
                <a:schemeClr val="accent2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B52DEDC-4261-4AF6-9A64-421F7389C4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705" y="3347716"/>
            <a:ext cx="7140559" cy="967824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D233DB69-492C-4CB4-8DA6-FFC11ABED211}"/>
              </a:ext>
            </a:extLst>
          </p:cNvPr>
          <p:cNvSpPr/>
          <p:nvPr/>
        </p:nvSpPr>
        <p:spPr>
          <a:xfrm>
            <a:off x="2360430" y="3718911"/>
            <a:ext cx="1398757" cy="17887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BAF2DDB1-7831-4EC9-ADED-36153BAFB694}"/>
              </a:ext>
            </a:extLst>
          </p:cNvPr>
          <p:cNvCxnSpPr>
            <a:cxnSpLocks/>
            <a:stCxn id="14" idx="2"/>
          </p:cNvCxnSpPr>
          <p:nvPr/>
        </p:nvCxnSpPr>
        <p:spPr>
          <a:xfrm rot="16200000" flipH="1">
            <a:off x="4307934" y="2649655"/>
            <a:ext cx="142994" cy="2639245"/>
          </a:xfrm>
          <a:prstGeom prst="bentConnector2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8D8AB828-1001-4C7F-ACBD-DCBD6201BCA9}"/>
              </a:ext>
            </a:extLst>
          </p:cNvPr>
          <p:cNvCxnSpPr>
            <a:cxnSpLocks/>
          </p:cNvCxnSpPr>
          <p:nvPr/>
        </p:nvCxnSpPr>
        <p:spPr>
          <a:xfrm>
            <a:off x="5699054" y="4040775"/>
            <a:ext cx="9344" cy="38464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그림 29">
            <a:extLst>
              <a:ext uri="{FF2B5EF4-FFF2-40B4-BE49-F238E27FC236}">
                <a16:creationId xmlns:a16="http://schemas.microsoft.com/office/drawing/2014/main" id="{59B6CEE2-BD14-4E3E-9AE5-5E349A8BFF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7705" y="4737623"/>
            <a:ext cx="7193903" cy="655377"/>
          </a:xfrm>
          <a:prstGeom prst="rect">
            <a:avLst/>
          </a:prstGeom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D558F7DF-4503-44E5-B3ED-A5AE834630DA}"/>
              </a:ext>
            </a:extLst>
          </p:cNvPr>
          <p:cNvSpPr/>
          <p:nvPr/>
        </p:nvSpPr>
        <p:spPr>
          <a:xfrm>
            <a:off x="5642619" y="5115321"/>
            <a:ext cx="1050906" cy="17887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DFCCA53E-95EF-4727-ACC4-BDD1C987D6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09295" y="1846886"/>
            <a:ext cx="3592686" cy="4171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6972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6344816"/>
            <a:ext cx="12192000" cy="933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0" y="6354147"/>
            <a:ext cx="12192000" cy="503853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0339" y="6488420"/>
            <a:ext cx="3593651" cy="253968"/>
          </a:xfrm>
          <a:prstGeom prst="rect">
            <a:avLst/>
          </a:prstGeom>
        </p:spPr>
      </p:pic>
      <p:cxnSp>
        <p:nvCxnSpPr>
          <p:cNvPr id="12" name="직선 연결선 11"/>
          <p:cNvCxnSpPr/>
          <p:nvPr/>
        </p:nvCxnSpPr>
        <p:spPr>
          <a:xfrm>
            <a:off x="3105" y="544285"/>
            <a:ext cx="12192000" cy="933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3110" y="12446"/>
            <a:ext cx="12192000" cy="503853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46647" y="49770"/>
            <a:ext cx="66154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FFFFFF"/>
                </a:solidFill>
              </a:rPr>
              <a:t>4-2. swarm-cluster</a:t>
            </a:r>
            <a:endParaRPr lang="ko-KR" altLang="en-US" sz="2400" dirty="0">
              <a:solidFill>
                <a:srgbClr val="FFFFFF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64293" y="839584"/>
            <a:ext cx="110970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swarm-cluster</a:t>
            </a:r>
          </a:p>
          <a:p>
            <a:r>
              <a:rPr lang="en-US" altLang="ko-KR" sz="2400" dirty="0"/>
              <a:t> - </a:t>
            </a:r>
            <a:r>
              <a:rPr lang="ko-KR" altLang="en-US" sz="2400" dirty="0"/>
              <a:t>실습 </a:t>
            </a:r>
            <a:r>
              <a:rPr lang="en-US" altLang="ko-KR" sz="2400" dirty="0"/>
              <a:t>2 : </a:t>
            </a:r>
            <a:r>
              <a:rPr lang="en-US" altLang="ko-KR" sz="2400" dirty="0" err="1"/>
              <a:t>nginx</a:t>
            </a:r>
            <a:r>
              <a:rPr lang="en-US" altLang="ko-KR" sz="2400" dirty="0"/>
              <a:t> </a:t>
            </a:r>
            <a:r>
              <a:rPr lang="ko-KR" altLang="en-US" sz="2400" dirty="0"/>
              <a:t>웹 서비스 생성</a:t>
            </a:r>
            <a:endParaRPr lang="en-US" altLang="ko-KR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8755C5E-DCA6-43E6-AF95-2436503B4B3B}"/>
              </a:ext>
            </a:extLst>
          </p:cNvPr>
          <p:cNvSpPr txBox="1"/>
          <p:nvPr/>
        </p:nvSpPr>
        <p:spPr>
          <a:xfrm>
            <a:off x="445789" y="1852372"/>
            <a:ext cx="736914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dirty="0">
                <a:solidFill>
                  <a:schemeClr val="accent2"/>
                </a:solidFill>
              </a:rPr>
              <a:t>#swarm manager</a:t>
            </a:r>
          </a:p>
          <a:p>
            <a:r>
              <a:rPr lang="en-US" altLang="ko-KR" dirty="0" err="1"/>
              <a:t>docker@swarm-manager</a:t>
            </a:r>
            <a:r>
              <a:rPr lang="en-US" altLang="ko-KR" dirty="0"/>
              <a:t>:~$ docker service create --name </a:t>
            </a:r>
            <a:r>
              <a:rPr lang="en-US" altLang="ko-KR" dirty="0" err="1"/>
              <a:t>myweb</a:t>
            </a:r>
            <a:r>
              <a:rPr lang="en-US" altLang="ko-KR" dirty="0"/>
              <a:t> \</a:t>
            </a:r>
          </a:p>
          <a:p>
            <a:r>
              <a:rPr lang="en-US" altLang="ko-KR" dirty="0"/>
              <a:t>&gt; --replicas 2 \</a:t>
            </a:r>
          </a:p>
          <a:p>
            <a:r>
              <a:rPr lang="en-US" altLang="ko-KR" dirty="0"/>
              <a:t>&gt; -p 80:80 \</a:t>
            </a:r>
          </a:p>
          <a:p>
            <a:r>
              <a:rPr lang="en-US" altLang="ko-KR" dirty="0"/>
              <a:t>&gt; </a:t>
            </a:r>
            <a:r>
              <a:rPr lang="en-US" altLang="ko-KR" dirty="0" err="1"/>
              <a:t>nginx</a:t>
            </a:r>
            <a:endParaRPr lang="en-US" altLang="ko-KR" dirty="0"/>
          </a:p>
          <a:p>
            <a:r>
              <a:rPr lang="en-US" altLang="ko-KR" dirty="0" err="1"/>
              <a:t>docker@swarm-manager</a:t>
            </a:r>
            <a:r>
              <a:rPr lang="en-US" altLang="ko-KR" dirty="0"/>
              <a:t>:~$ docker</a:t>
            </a:r>
            <a:r>
              <a:rPr lang="ko-KR" altLang="en-US" dirty="0"/>
              <a:t> </a:t>
            </a:r>
            <a:r>
              <a:rPr lang="en-US" altLang="ko-KR" dirty="0"/>
              <a:t>service</a:t>
            </a:r>
            <a:r>
              <a:rPr lang="ko-KR" altLang="en-US" dirty="0"/>
              <a:t> </a:t>
            </a:r>
            <a:r>
              <a:rPr lang="en-US" altLang="ko-KR" dirty="0" err="1"/>
              <a:t>ps</a:t>
            </a:r>
            <a:r>
              <a:rPr lang="ko-KR" altLang="en-US" dirty="0"/>
              <a:t> </a:t>
            </a:r>
            <a:r>
              <a:rPr lang="en-US" altLang="ko-KR" dirty="0" err="1"/>
              <a:t>myweb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#</a:t>
            </a:r>
            <a:r>
              <a:rPr lang="ko-KR" altLang="en-US" dirty="0"/>
              <a:t>생성 완료 후 </a:t>
            </a:r>
            <a:r>
              <a:rPr lang="en-US" altLang="ko-KR" dirty="0"/>
              <a:t>swarm </a:t>
            </a:r>
            <a:r>
              <a:rPr lang="ko-KR" altLang="en-US" dirty="0"/>
              <a:t>클러스터 내의 </a:t>
            </a:r>
            <a:r>
              <a:rPr lang="en-US" altLang="ko-KR" dirty="0"/>
              <a:t>Node </a:t>
            </a:r>
            <a:r>
              <a:rPr lang="ko-KR" altLang="en-US" dirty="0"/>
              <a:t>중 하나를 선택해 </a:t>
            </a:r>
            <a:r>
              <a:rPr lang="en-US" altLang="ko-KR" dirty="0"/>
              <a:t>80</a:t>
            </a:r>
            <a:r>
              <a:rPr lang="ko-KR" altLang="en-US" dirty="0"/>
              <a:t>포트 접근 가능 확인</a:t>
            </a:r>
            <a:r>
              <a:rPr lang="en-US" altLang="ko-KR" dirty="0"/>
              <a:t>.</a:t>
            </a:r>
          </a:p>
          <a:p>
            <a:endParaRPr lang="en-US" altLang="ko-KR" dirty="0">
              <a:solidFill>
                <a:schemeClr val="accent2"/>
              </a:solidFill>
            </a:endParaRP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807042BC-A271-45C8-B225-4305DFF90F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0505" y="1852372"/>
            <a:ext cx="3864990" cy="4111691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407E7F0F-5C34-4B10-B403-A49EFDB6BD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838" y="3649405"/>
            <a:ext cx="7171041" cy="983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5496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6344816"/>
            <a:ext cx="12192000" cy="933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0" y="6354147"/>
            <a:ext cx="12192000" cy="503853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0339" y="6488420"/>
            <a:ext cx="3593651" cy="253968"/>
          </a:xfrm>
          <a:prstGeom prst="rect">
            <a:avLst/>
          </a:prstGeom>
        </p:spPr>
      </p:pic>
      <p:cxnSp>
        <p:nvCxnSpPr>
          <p:cNvPr id="12" name="직선 연결선 11"/>
          <p:cNvCxnSpPr/>
          <p:nvPr/>
        </p:nvCxnSpPr>
        <p:spPr>
          <a:xfrm>
            <a:off x="3105" y="544285"/>
            <a:ext cx="12192000" cy="933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3110" y="12446"/>
            <a:ext cx="12192000" cy="503853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46647" y="49770"/>
            <a:ext cx="66154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FFFFFF"/>
                </a:solidFill>
              </a:rPr>
              <a:t>4-2. swarm-cluster</a:t>
            </a:r>
            <a:endParaRPr lang="ko-KR" altLang="en-US" sz="2400" dirty="0">
              <a:solidFill>
                <a:srgbClr val="FFFFFF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64293" y="839584"/>
            <a:ext cx="110970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swarm-cluster</a:t>
            </a:r>
          </a:p>
          <a:p>
            <a:r>
              <a:rPr lang="en-US" altLang="ko-KR" sz="2400" dirty="0"/>
              <a:t> - </a:t>
            </a:r>
            <a:r>
              <a:rPr lang="ko-KR" altLang="en-US" sz="2400" dirty="0"/>
              <a:t>실습 </a:t>
            </a:r>
            <a:r>
              <a:rPr lang="en-US" altLang="ko-KR" sz="2400" dirty="0"/>
              <a:t>2-1 : node </a:t>
            </a:r>
            <a:r>
              <a:rPr lang="ko-KR" altLang="en-US" sz="2400" dirty="0"/>
              <a:t>확장</a:t>
            </a:r>
            <a:endParaRPr lang="en-US" altLang="ko-KR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8755C5E-DCA6-43E6-AF95-2436503B4B3B}"/>
              </a:ext>
            </a:extLst>
          </p:cNvPr>
          <p:cNvSpPr txBox="1"/>
          <p:nvPr/>
        </p:nvSpPr>
        <p:spPr>
          <a:xfrm>
            <a:off x="445789" y="1894904"/>
            <a:ext cx="7369141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dirty="0">
                <a:solidFill>
                  <a:schemeClr val="accent2"/>
                </a:solidFill>
              </a:rPr>
              <a:t>#swarm manager</a:t>
            </a:r>
          </a:p>
          <a:p>
            <a:r>
              <a:rPr lang="en-US" altLang="ko-KR" dirty="0" err="1"/>
              <a:t>docker@swarm-manager</a:t>
            </a:r>
            <a:r>
              <a:rPr lang="en-US" altLang="ko-KR" dirty="0"/>
              <a:t>:~$ docker service scale </a:t>
            </a:r>
            <a:r>
              <a:rPr lang="en-US" altLang="ko-KR" dirty="0" err="1"/>
              <a:t>myweb</a:t>
            </a:r>
            <a:r>
              <a:rPr lang="en-US" altLang="ko-KR" dirty="0"/>
              <a:t>=3</a:t>
            </a:r>
          </a:p>
          <a:p>
            <a:r>
              <a:rPr lang="en-US" altLang="ko-KR" dirty="0" err="1"/>
              <a:t>docker@swarm-manager</a:t>
            </a:r>
            <a:r>
              <a:rPr lang="en-US" altLang="ko-KR" dirty="0"/>
              <a:t>:~$ docker service </a:t>
            </a:r>
            <a:r>
              <a:rPr lang="en-US" altLang="ko-KR" dirty="0" err="1"/>
              <a:t>ps</a:t>
            </a:r>
            <a:r>
              <a:rPr lang="en-US" altLang="ko-KR" dirty="0"/>
              <a:t> </a:t>
            </a:r>
            <a:r>
              <a:rPr lang="en-US" altLang="ko-KR" dirty="0" err="1"/>
              <a:t>myweb</a:t>
            </a:r>
            <a:endParaRPr lang="en-US" altLang="ko-KR" dirty="0"/>
          </a:p>
          <a:p>
            <a:endParaRPr lang="en-US" altLang="ko-KR" dirty="0">
              <a:solidFill>
                <a:schemeClr val="accent2"/>
              </a:solidFill>
            </a:endParaRPr>
          </a:p>
          <a:p>
            <a:endParaRPr lang="en-US" altLang="ko-KR" dirty="0">
              <a:solidFill>
                <a:schemeClr val="accent2"/>
              </a:solidFill>
            </a:endParaRPr>
          </a:p>
          <a:p>
            <a:endParaRPr lang="en-US" altLang="ko-KR" dirty="0">
              <a:solidFill>
                <a:schemeClr val="accent2"/>
              </a:solidFill>
            </a:endParaRPr>
          </a:p>
          <a:p>
            <a:endParaRPr lang="en-US" altLang="ko-KR" dirty="0">
              <a:solidFill>
                <a:schemeClr val="accent2"/>
              </a:solidFill>
            </a:endParaRPr>
          </a:p>
          <a:p>
            <a:endParaRPr lang="en-US" altLang="ko-KR" dirty="0">
              <a:solidFill>
                <a:schemeClr val="accent2"/>
              </a:solidFill>
            </a:endParaRPr>
          </a:p>
          <a:p>
            <a:endParaRPr lang="en-US" altLang="ko-KR" dirty="0">
              <a:solidFill>
                <a:schemeClr val="accent2"/>
              </a:solidFill>
            </a:endParaRPr>
          </a:p>
          <a:p>
            <a:r>
              <a:rPr lang="en-US" altLang="ko-KR" dirty="0" err="1"/>
              <a:t>docker@swarm-manager</a:t>
            </a:r>
            <a:r>
              <a:rPr lang="en-US" altLang="ko-KR" dirty="0"/>
              <a:t>:~$ docker service scale </a:t>
            </a:r>
            <a:r>
              <a:rPr lang="en-US" altLang="ko-KR" dirty="0" err="1"/>
              <a:t>myweb</a:t>
            </a:r>
            <a:r>
              <a:rPr lang="en-US" altLang="ko-KR" dirty="0"/>
              <a:t>=4</a:t>
            </a:r>
          </a:p>
          <a:p>
            <a:endParaRPr lang="en-US" altLang="ko-KR" sz="1200" dirty="0"/>
          </a:p>
          <a:p>
            <a:r>
              <a:rPr lang="en-US" altLang="ko-KR" sz="1200" dirty="0"/>
              <a:t>#4</a:t>
            </a:r>
            <a:r>
              <a:rPr lang="ko-KR" altLang="en-US" sz="1200" dirty="0"/>
              <a:t>개로 설정 시 </a:t>
            </a:r>
            <a:r>
              <a:rPr lang="en-US" altLang="ko-KR" sz="1200" dirty="0"/>
              <a:t>node</a:t>
            </a:r>
            <a:r>
              <a:rPr lang="ko-KR" altLang="en-US" sz="1200" dirty="0"/>
              <a:t>는 </a:t>
            </a:r>
            <a:r>
              <a:rPr lang="en-US" altLang="ko-KR" sz="1200" dirty="0"/>
              <a:t>3</a:t>
            </a:r>
            <a:r>
              <a:rPr lang="ko-KR" altLang="en-US" sz="1200" dirty="0"/>
              <a:t>개 지만 </a:t>
            </a:r>
            <a:r>
              <a:rPr lang="en-US" altLang="ko-KR" sz="1200" dirty="0"/>
              <a:t>4</a:t>
            </a:r>
            <a:r>
              <a:rPr lang="ko-KR" altLang="en-US" sz="1200" dirty="0"/>
              <a:t>개로 복제 가능</a:t>
            </a:r>
            <a:r>
              <a:rPr lang="en-US" altLang="ko-KR" sz="1200" dirty="0"/>
              <a:t>, </a:t>
            </a:r>
            <a:r>
              <a:rPr lang="ko-KR" altLang="en-US" sz="1200" dirty="0"/>
              <a:t>나머지 하나는 추가로 임의의 </a:t>
            </a:r>
            <a:r>
              <a:rPr lang="en-US" altLang="ko-KR" sz="1200" dirty="0"/>
              <a:t>node</a:t>
            </a:r>
            <a:r>
              <a:rPr lang="ko-KR" altLang="en-US" sz="1200" dirty="0"/>
              <a:t>에 추가로 생성</a:t>
            </a:r>
            <a:endParaRPr lang="en-US" altLang="ko-KR" sz="1200" dirty="0"/>
          </a:p>
          <a:p>
            <a:r>
              <a:rPr lang="en-US" altLang="ko-KR" sz="1200" dirty="0"/>
              <a:t># </a:t>
            </a:r>
            <a:r>
              <a:rPr lang="ko-KR" altLang="en-US" sz="1200" dirty="0"/>
              <a:t>실제 요청이 어느 </a:t>
            </a:r>
            <a:r>
              <a:rPr lang="en-US" altLang="ko-KR" sz="1200" dirty="0"/>
              <a:t>host</a:t>
            </a:r>
            <a:r>
              <a:rPr lang="ko-KR" altLang="en-US" sz="1200" dirty="0"/>
              <a:t>의 어떤 </a:t>
            </a:r>
            <a:r>
              <a:rPr lang="en-US" altLang="ko-KR" sz="1200" dirty="0"/>
              <a:t>node</a:t>
            </a:r>
            <a:r>
              <a:rPr lang="ko-KR" altLang="en-US" sz="1200" dirty="0"/>
              <a:t>로 접근하든 </a:t>
            </a:r>
            <a:r>
              <a:rPr lang="en-US" altLang="ko-KR" sz="1200" dirty="0"/>
              <a:t>container</a:t>
            </a:r>
            <a:r>
              <a:rPr lang="ko-KR" altLang="en-US" sz="1200" dirty="0"/>
              <a:t>중 </a:t>
            </a:r>
            <a:r>
              <a:rPr lang="en-US" altLang="ko-KR" sz="1200" dirty="0"/>
              <a:t>1</a:t>
            </a:r>
            <a:r>
              <a:rPr lang="ko-KR" altLang="en-US" sz="1200" dirty="0"/>
              <a:t>개로 </a:t>
            </a:r>
            <a:r>
              <a:rPr lang="en-US" altLang="ko-KR" sz="1200" dirty="0"/>
              <a:t>re-direction </a:t>
            </a:r>
            <a:r>
              <a:rPr lang="ko-KR" altLang="en-US" sz="1200" dirty="0" err="1"/>
              <a:t>되서</a:t>
            </a:r>
            <a:r>
              <a:rPr lang="ko-KR" altLang="en-US" sz="1200" dirty="0"/>
              <a:t> 지정</a:t>
            </a:r>
            <a:endParaRPr lang="en-US" altLang="ko-KR" sz="1200" dirty="0"/>
          </a:p>
          <a:p>
            <a:endParaRPr lang="en-US" altLang="ko-KR" dirty="0">
              <a:solidFill>
                <a:schemeClr val="accent2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05BA2CD-6E57-4C51-9F2D-B628908D79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849" y="2885153"/>
            <a:ext cx="7186283" cy="121168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7282359-3FA4-45C1-AB95-BEF17C9E92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27580" y="1852372"/>
            <a:ext cx="3880745" cy="4225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3058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6344816"/>
            <a:ext cx="12192000" cy="933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0" y="6354147"/>
            <a:ext cx="12192000" cy="503853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0339" y="6488420"/>
            <a:ext cx="3593651" cy="253968"/>
          </a:xfrm>
          <a:prstGeom prst="rect">
            <a:avLst/>
          </a:prstGeom>
        </p:spPr>
      </p:pic>
      <p:cxnSp>
        <p:nvCxnSpPr>
          <p:cNvPr id="12" name="직선 연결선 11"/>
          <p:cNvCxnSpPr/>
          <p:nvPr/>
        </p:nvCxnSpPr>
        <p:spPr>
          <a:xfrm>
            <a:off x="3105" y="544285"/>
            <a:ext cx="12192000" cy="933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3110" y="12446"/>
            <a:ext cx="12192000" cy="503853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46647" y="49770"/>
            <a:ext cx="66154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FFFFFF"/>
                </a:solidFill>
              </a:rPr>
              <a:t>4-2. swarm-cluster</a:t>
            </a:r>
            <a:endParaRPr lang="ko-KR" altLang="en-US" sz="2400" dirty="0">
              <a:solidFill>
                <a:srgbClr val="FFFFFF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64293" y="839584"/>
            <a:ext cx="110970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swarm-cluster</a:t>
            </a:r>
          </a:p>
          <a:p>
            <a:r>
              <a:rPr lang="en-US" altLang="ko-KR" sz="2400" dirty="0"/>
              <a:t> - </a:t>
            </a:r>
            <a:r>
              <a:rPr lang="ko-KR" altLang="en-US" sz="2400" dirty="0"/>
              <a:t>실습 </a:t>
            </a:r>
            <a:r>
              <a:rPr lang="en-US" altLang="ko-KR" sz="2400" dirty="0"/>
              <a:t>3 : </a:t>
            </a:r>
            <a:r>
              <a:rPr lang="en-US" altLang="ko-KR" sz="2400" dirty="0" err="1"/>
              <a:t>nginx</a:t>
            </a:r>
            <a:r>
              <a:rPr lang="en-US" altLang="ko-KR" sz="2400" dirty="0"/>
              <a:t> </a:t>
            </a:r>
            <a:r>
              <a:rPr lang="ko-KR" altLang="en-US" sz="2400" dirty="0"/>
              <a:t>웹서버 </a:t>
            </a:r>
            <a:r>
              <a:rPr lang="en-US" altLang="ko-KR" sz="2400" dirty="0"/>
              <a:t>global</a:t>
            </a:r>
            <a:r>
              <a:rPr lang="ko-KR" altLang="en-US" sz="2400" dirty="0"/>
              <a:t> 서비스 생성</a:t>
            </a:r>
            <a:endParaRPr lang="en-US" altLang="ko-KR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8755C5E-DCA6-43E6-AF95-2436503B4B3B}"/>
              </a:ext>
            </a:extLst>
          </p:cNvPr>
          <p:cNvSpPr txBox="1"/>
          <p:nvPr/>
        </p:nvSpPr>
        <p:spPr>
          <a:xfrm>
            <a:off x="445789" y="1852372"/>
            <a:ext cx="824101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dirty="0">
                <a:solidFill>
                  <a:schemeClr val="accent2"/>
                </a:solidFill>
              </a:rPr>
              <a:t>#swarm manager</a:t>
            </a:r>
          </a:p>
          <a:p>
            <a:r>
              <a:rPr lang="en-US" altLang="ko-KR" dirty="0" err="1"/>
              <a:t>docker@swarm-manager</a:t>
            </a:r>
            <a:r>
              <a:rPr lang="en-US" altLang="ko-KR" dirty="0"/>
              <a:t>:~$ docker service create --name </a:t>
            </a:r>
            <a:r>
              <a:rPr lang="en-US" altLang="ko-KR" dirty="0" err="1"/>
              <a:t>global_myweb</a:t>
            </a:r>
            <a:r>
              <a:rPr lang="en-US" altLang="ko-KR" dirty="0"/>
              <a:t> \</a:t>
            </a:r>
          </a:p>
          <a:p>
            <a:r>
              <a:rPr lang="en-US" altLang="ko-KR" dirty="0"/>
              <a:t>&gt; --mode global \           #</a:t>
            </a:r>
            <a:r>
              <a:rPr lang="ko-KR" altLang="en-US" dirty="0"/>
              <a:t>있는 </a:t>
            </a:r>
            <a:r>
              <a:rPr lang="en-US" altLang="ko-KR" dirty="0"/>
              <a:t>node</a:t>
            </a:r>
            <a:r>
              <a:rPr lang="ko-KR" altLang="en-US" dirty="0"/>
              <a:t>에 전부 생성</a:t>
            </a:r>
            <a:endParaRPr lang="en-US" altLang="ko-KR" dirty="0"/>
          </a:p>
          <a:p>
            <a:r>
              <a:rPr lang="en-US" altLang="ko-KR" dirty="0"/>
              <a:t>&gt; </a:t>
            </a:r>
            <a:r>
              <a:rPr lang="en-US" altLang="ko-KR" dirty="0" err="1"/>
              <a:t>nginx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docker@swarm-manager</a:t>
            </a:r>
            <a:r>
              <a:rPr lang="en-US" altLang="ko-KR" dirty="0"/>
              <a:t>:~$ docker service </a:t>
            </a:r>
            <a:r>
              <a:rPr lang="en-US" altLang="ko-KR" dirty="0" err="1"/>
              <a:t>ps</a:t>
            </a:r>
            <a:r>
              <a:rPr lang="en-US" altLang="ko-KR" dirty="0"/>
              <a:t> </a:t>
            </a:r>
            <a:r>
              <a:rPr lang="en-US" altLang="ko-KR" dirty="0" err="1"/>
              <a:t>global_myweb</a:t>
            </a:r>
            <a:endParaRPr lang="en-US" altLang="ko-KR" dirty="0"/>
          </a:p>
          <a:p>
            <a:endParaRPr lang="en-US" altLang="ko-KR" dirty="0">
              <a:solidFill>
                <a:schemeClr val="accent2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DF6B939-4690-40B8-BFD6-8CCEA5171C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529" y="3589010"/>
            <a:ext cx="7193903" cy="1249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44654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6344816"/>
            <a:ext cx="12192000" cy="933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0" y="6354147"/>
            <a:ext cx="12192000" cy="503853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0339" y="6488420"/>
            <a:ext cx="3593651" cy="253968"/>
          </a:xfrm>
          <a:prstGeom prst="rect">
            <a:avLst/>
          </a:prstGeom>
        </p:spPr>
      </p:pic>
      <p:cxnSp>
        <p:nvCxnSpPr>
          <p:cNvPr id="12" name="직선 연결선 11"/>
          <p:cNvCxnSpPr/>
          <p:nvPr/>
        </p:nvCxnSpPr>
        <p:spPr>
          <a:xfrm>
            <a:off x="3105" y="544285"/>
            <a:ext cx="12192000" cy="933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3110" y="12446"/>
            <a:ext cx="12192000" cy="503853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46647" y="49770"/>
            <a:ext cx="66154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FFFFFF"/>
                </a:solidFill>
              </a:rPr>
              <a:t>4-2. swarm-cluster</a:t>
            </a:r>
            <a:endParaRPr lang="ko-KR" altLang="en-US" sz="2400" dirty="0">
              <a:solidFill>
                <a:srgbClr val="FFFFFF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64293" y="839584"/>
            <a:ext cx="110970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swarm-cluster</a:t>
            </a:r>
          </a:p>
          <a:p>
            <a:r>
              <a:rPr lang="en-US" altLang="ko-KR" sz="2400" dirty="0"/>
              <a:t> - </a:t>
            </a:r>
            <a:r>
              <a:rPr lang="ko-KR" altLang="en-US" sz="2400" dirty="0"/>
              <a:t>실습 </a:t>
            </a:r>
            <a:r>
              <a:rPr lang="en-US" altLang="ko-KR" sz="2400" dirty="0"/>
              <a:t>4 : </a:t>
            </a:r>
            <a:r>
              <a:rPr lang="en-US" altLang="ko-KR" sz="2400" dirty="0" err="1"/>
              <a:t>nginx</a:t>
            </a:r>
            <a:r>
              <a:rPr lang="en-US" altLang="ko-KR" sz="2400" dirty="0"/>
              <a:t> </a:t>
            </a:r>
            <a:r>
              <a:rPr lang="ko-KR" altLang="en-US" sz="2400" dirty="0"/>
              <a:t>웹서버 </a:t>
            </a:r>
            <a:r>
              <a:rPr lang="en-US" altLang="ko-KR" sz="2400" dirty="0"/>
              <a:t>Rolling update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8755C5E-DCA6-43E6-AF95-2436503B4B3B}"/>
              </a:ext>
            </a:extLst>
          </p:cNvPr>
          <p:cNvSpPr txBox="1"/>
          <p:nvPr/>
        </p:nvSpPr>
        <p:spPr>
          <a:xfrm>
            <a:off x="445789" y="1703515"/>
            <a:ext cx="1026119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dirty="0">
                <a:solidFill>
                  <a:schemeClr val="accent2"/>
                </a:solidFill>
              </a:rPr>
              <a:t>#swarm manager</a:t>
            </a:r>
          </a:p>
          <a:p>
            <a:r>
              <a:rPr lang="en-US" altLang="ko-KR" dirty="0" err="1"/>
              <a:t>docker@swarm-manager</a:t>
            </a:r>
            <a:r>
              <a:rPr lang="en-US" altLang="ko-KR" dirty="0"/>
              <a:t>:~$ docker service create --name </a:t>
            </a:r>
            <a:r>
              <a:rPr lang="en-US" altLang="ko-KR" dirty="0" err="1"/>
              <a:t>rollup_myweb</a:t>
            </a:r>
            <a:r>
              <a:rPr lang="en-US" altLang="ko-KR" dirty="0"/>
              <a:t> --replicas 3 nginx:1.10</a:t>
            </a:r>
          </a:p>
          <a:p>
            <a:r>
              <a:rPr lang="sv-SE" altLang="ko-KR" dirty="0"/>
              <a:t>docker@swarm-manager:~$ docker service ps rollup_myweb</a:t>
            </a:r>
          </a:p>
          <a:p>
            <a:endParaRPr lang="sv-SE" altLang="ko-KR" dirty="0"/>
          </a:p>
          <a:p>
            <a:endParaRPr lang="sv-SE" altLang="ko-KR" dirty="0"/>
          </a:p>
          <a:p>
            <a:endParaRPr lang="sv-SE" altLang="ko-KR" dirty="0"/>
          </a:p>
          <a:p>
            <a:endParaRPr lang="sv-SE" altLang="ko-KR" dirty="0"/>
          </a:p>
          <a:p>
            <a:endParaRPr lang="sv-SE" altLang="ko-KR" dirty="0"/>
          </a:p>
          <a:p>
            <a:r>
              <a:rPr lang="sv-SE" altLang="ko-KR" dirty="0"/>
              <a:t>docker@swarm-manager:~$ docker service update --image nginx:1.11 rollup_myweb</a:t>
            </a:r>
          </a:p>
          <a:p>
            <a:endParaRPr lang="sv-SE" altLang="ko-KR" dirty="0"/>
          </a:p>
          <a:p>
            <a:endParaRPr lang="sv-SE" altLang="ko-KR" dirty="0"/>
          </a:p>
          <a:p>
            <a:endParaRPr lang="en-US" altLang="ko-KR" dirty="0">
              <a:solidFill>
                <a:schemeClr val="accent2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90982C2-7EC6-4A0D-AEA8-EE09796350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453" y="2631912"/>
            <a:ext cx="7193903" cy="118517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8883B41-C311-43D3-B349-4CEB4B2A04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6453" y="4270561"/>
            <a:ext cx="7148179" cy="1961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448994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6344816"/>
            <a:ext cx="12192000" cy="933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0" y="6354147"/>
            <a:ext cx="12192000" cy="503853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0339" y="6488420"/>
            <a:ext cx="3593651" cy="253968"/>
          </a:xfrm>
          <a:prstGeom prst="rect">
            <a:avLst/>
          </a:prstGeom>
        </p:spPr>
      </p:pic>
      <p:cxnSp>
        <p:nvCxnSpPr>
          <p:cNvPr id="12" name="직선 연결선 11"/>
          <p:cNvCxnSpPr/>
          <p:nvPr/>
        </p:nvCxnSpPr>
        <p:spPr>
          <a:xfrm>
            <a:off x="3105" y="544285"/>
            <a:ext cx="12192000" cy="933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3110" y="12446"/>
            <a:ext cx="12192000" cy="503853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46647" y="49770"/>
            <a:ext cx="66154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FFFFFF"/>
                </a:solidFill>
              </a:rPr>
              <a:t>4-2. swarm-cluster</a:t>
            </a:r>
            <a:endParaRPr lang="ko-KR" altLang="en-US" sz="2400" dirty="0">
              <a:solidFill>
                <a:srgbClr val="FFFFFF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64293" y="839584"/>
            <a:ext cx="110970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swarm-cluster</a:t>
            </a:r>
          </a:p>
          <a:p>
            <a:r>
              <a:rPr lang="en-US" altLang="ko-KR" sz="2400" dirty="0"/>
              <a:t> - Docker network : overlay network</a:t>
            </a:r>
          </a:p>
        </p:txBody>
      </p: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5B203990-1B1B-40DF-964D-325970C93648}"/>
              </a:ext>
            </a:extLst>
          </p:cNvPr>
          <p:cNvGrpSpPr/>
          <p:nvPr/>
        </p:nvGrpSpPr>
        <p:grpSpPr>
          <a:xfrm>
            <a:off x="1292432" y="1818687"/>
            <a:ext cx="2899143" cy="3432274"/>
            <a:chOff x="1292432" y="1818687"/>
            <a:chExt cx="2899143" cy="3432274"/>
          </a:xfrm>
        </p:grpSpPr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B926F0BD-1E4B-4668-82F2-F1759B0E17F1}"/>
                </a:ext>
              </a:extLst>
            </p:cNvPr>
            <p:cNvGrpSpPr/>
            <p:nvPr/>
          </p:nvGrpSpPr>
          <p:grpSpPr>
            <a:xfrm>
              <a:off x="1292432" y="1818687"/>
              <a:ext cx="2899143" cy="3432274"/>
              <a:chOff x="1292432" y="1818687"/>
              <a:chExt cx="2899143" cy="3432274"/>
            </a:xfrm>
          </p:grpSpPr>
          <p:sp>
            <p:nvSpPr>
              <p:cNvPr id="32" name="사각형: 둥근 모서리 31">
                <a:extLst>
                  <a:ext uri="{FF2B5EF4-FFF2-40B4-BE49-F238E27FC236}">
                    <a16:creationId xmlns:a16="http://schemas.microsoft.com/office/drawing/2014/main" id="{9F0259A8-C3E8-48D2-A45B-E99B6D866B8F}"/>
                  </a:ext>
                </a:extLst>
              </p:cNvPr>
              <p:cNvSpPr/>
              <p:nvPr/>
            </p:nvSpPr>
            <p:spPr>
              <a:xfrm>
                <a:off x="1292432" y="1818687"/>
                <a:ext cx="2899143" cy="3294608"/>
              </a:xfrm>
              <a:prstGeom prst="roundRect">
                <a:avLst/>
              </a:prstGeom>
              <a:solidFill>
                <a:srgbClr val="00206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사각형: 둥근 모서리 32">
                <a:extLst>
                  <a:ext uri="{FF2B5EF4-FFF2-40B4-BE49-F238E27FC236}">
                    <a16:creationId xmlns:a16="http://schemas.microsoft.com/office/drawing/2014/main" id="{FCB400D2-E149-4F85-A48F-30691803BC33}"/>
                  </a:ext>
                </a:extLst>
              </p:cNvPr>
              <p:cNvSpPr/>
              <p:nvPr/>
            </p:nvSpPr>
            <p:spPr>
              <a:xfrm>
                <a:off x="1472908" y="2340174"/>
                <a:ext cx="2531316" cy="1572608"/>
              </a:xfrm>
              <a:prstGeom prst="round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4" name="사각형: 둥근 모서리 33">
                <a:extLst>
                  <a:ext uri="{FF2B5EF4-FFF2-40B4-BE49-F238E27FC236}">
                    <a16:creationId xmlns:a16="http://schemas.microsoft.com/office/drawing/2014/main" id="{A11DDA1A-2BF3-4CA3-829C-B85A1C5FC041}"/>
                  </a:ext>
                </a:extLst>
              </p:cNvPr>
              <p:cNvSpPr/>
              <p:nvPr/>
            </p:nvSpPr>
            <p:spPr>
              <a:xfrm>
                <a:off x="1583664" y="2710321"/>
                <a:ext cx="2252273" cy="520127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container</a:t>
                </a:r>
                <a:endParaRPr lang="ko-KR" altLang="en-US" dirty="0"/>
              </a:p>
            </p:txBody>
          </p:sp>
          <p:sp>
            <p:nvSpPr>
              <p:cNvPr id="37" name="사각형: 둥근 모서리 36">
                <a:extLst>
                  <a:ext uri="{FF2B5EF4-FFF2-40B4-BE49-F238E27FC236}">
                    <a16:creationId xmlns:a16="http://schemas.microsoft.com/office/drawing/2014/main" id="{80B8CD16-FAC0-46E3-847A-BDFA28E0EE3D}"/>
                  </a:ext>
                </a:extLst>
              </p:cNvPr>
              <p:cNvSpPr/>
              <p:nvPr/>
            </p:nvSpPr>
            <p:spPr>
              <a:xfrm>
                <a:off x="1583476" y="2444960"/>
                <a:ext cx="1049849" cy="264751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docker</a:t>
                </a:r>
                <a:endParaRPr lang="ko-KR" altLang="en-US" dirty="0"/>
              </a:p>
            </p:txBody>
          </p:sp>
          <p:sp>
            <p:nvSpPr>
              <p:cNvPr id="38" name="사각형: 둥근 모서리 37">
                <a:extLst>
                  <a:ext uri="{FF2B5EF4-FFF2-40B4-BE49-F238E27FC236}">
                    <a16:creationId xmlns:a16="http://schemas.microsoft.com/office/drawing/2014/main" id="{6F2A569E-C186-4371-B308-7FF2D5B42F6E}"/>
                  </a:ext>
                </a:extLst>
              </p:cNvPr>
              <p:cNvSpPr/>
              <p:nvPr/>
            </p:nvSpPr>
            <p:spPr>
              <a:xfrm>
                <a:off x="1434614" y="1855073"/>
                <a:ext cx="1060909" cy="469997"/>
              </a:xfrm>
              <a:prstGeom prst="roundRect">
                <a:avLst>
                  <a:gd name="adj" fmla="val 50000"/>
                </a:avLst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host 1</a:t>
                </a:r>
                <a:endParaRPr lang="ko-KR" altLang="en-US" dirty="0"/>
              </a:p>
            </p:txBody>
          </p:sp>
          <p:sp>
            <p:nvSpPr>
              <p:cNvPr id="3" name="사각형: 둥근 모서리 2">
                <a:extLst>
                  <a:ext uri="{FF2B5EF4-FFF2-40B4-BE49-F238E27FC236}">
                    <a16:creationId xmlns:a16="http://schemas.microsoft.com/office/drawing/2014/main" id="{A58A534D-4CD7-42D7-AAA6-48F498A4B976}"/>
                  </a:ext>
                </a:extLst>
              </p:cNvPr>
              <p:cNvSpPr/>
              <p:nvPr/>
            </p:nvSpPr>
            <p:spPr>
              <a:xfrm>
                <a:off x="1860699" y="3781609"/>
                <a:ext cx="603868" cy="241442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 err="1">
                    <a:solidFill>
                      <a:schemeClr val="tx1"/>
                    </a:solidFill>
                  </a:rPr>
                  <a:t>veth</a:t>
                </a:r>
                <a:endParaRPr lang="ko-KR" alt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9" name="사각형: 둥근 모서리 38">
                <a:extLst>
                  <a:ext uri="{FF2B5EF4-FFF2-40B4-BE49-F238E27FC236}">
                    <a16:creationId xmlns:a16="http://schemas.microsoft.com/office/drawing/2014/main" id="{65A00334-64B8-4698-8E54-7279E8FF8240}"/>
                  </a:ext>
                </a:extLst>
              </p:cNvPr>
              <p:cNvSpPr/>
              <p:nvPr/>
            </p:nvSpPr>
            <p:spPr>
              <a:xfrm>
                <a:off x="3016541" y="3781609"/>
                <a:ext cx="603868" cy="241442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 err="1">
                    <a:solidFill>
                      <a:schemeClr val="tx1"/>
                    </a:solidFill>
                  </a:rPr>
                  <a:t>veth</a:t>
                </a:r>
                <a:endParaRPr lang="ko-KR" alt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" name="사각형: 둥근 모서리 5">
                <a:extLst>
                  <a:ext uri="{FF2B5EF4-FFF2-40B4-BE49-F238E27FC236}">
                    <a16:creationId xmlns:a16="http://schemas.microsoft.com/office/drawing/2014/main" id="{4B883025-E810-4EAD-8249-6B4979ACD5EE}"/>
                  </a:ext>
                </a:extLst>
              </p:cNvPr>
              <p:cNvSpPr/>
              <p:nvPr/>
            </p:nvSpPr>
            <p:spPr>
              <a:xfrm>
                <a:off x="1721633" y="3083631"/>
                <a:ext cx="882000" cy="294388"/>
              </a:xfrm>
              <a:prstGeom prst="roundRect">
                <a:avLst/>
              </a:prstGeom>
              <a:solidFill>
                <a:schemeClr val="bg2">
                  <a:lumMod val="25000"/>
                </a:schemeClr>
              </a:solidFill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 dirty="0"/>
                  <a:t>eth0</a:t>
                </a:r>
              </a:p>
              <a:p>
                <a:pPr algn="ctr"/>
                <a:r>
                  <a:rPr lang="en-US" altLang="ko-KR" sz="1050" dirty="0"/>
                  <a:t>10.0.0.2</a:t>
                </a:r>
                <a:endParaRPr lang="ko-KR" altLang="en-US" sz="1050" dirty="0"/>
              </a:p>
            </p:txBody>
          </p:sp>
          <p:sp>
            <p:nvSpPr>
              <p:cNvPr id="40" name="사각형: 둥근 모서리 39">
                <a:extLst>
                  <a:ext uri="{FF2B5EF4-FFF2-40B4-BE49-F238E27FC236}">
                    <a16:creationId xmlns:a16="http://schemas.microsoft.com/office/drawing/2014/main" id="{DAC0CF9C-110F-4E81-8FD6-020A32F81161}"/>
                  </a:ext>
                </a:extLst>
              </p:cNvPr>
              <p:cNvSpPr/>
              <p:nvPr/>
            </p:nvSpPr>
            <p:spPr>
              <a:xfrm>
                <a:off x="2877823" y="3082819"/>
                <a:ext cx="881304" cy="295200"/>
              </a:xfrm>
              <a:prstGeom prst="roundRect">
                <a:avLst/>
              </a:prstGeom>
              <a:solidFill>
                <a:schemeClr val="bg2">
                  <a:lumMod val="25000"/>
                </a:schemeClr>
              </a:solidFill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 dirty="0"/>
                  <a:t>eth1</a:t>
                </a:r>
              </a:p>
              <a:p>
                <a:pPr algn="ctr"/>
                <a:r>
                  <a:rPr lang="en-US" altLang="ko-KR" sz="1050" dirty="0"/>
                  <a:t>172.18.0.2</a:t>
                </a:r>
                <a:endParaRPr lang="ko-KR" altLang="en-US" sz="1050" dirty="0"/>
              </a:p>
            </p:txBody>
          </p:sp>
          <p:sp>
            <p:nvSpPr>
              <p:cNvPr id="41" name="사각형: 둥근 모서리 40">
                <a:extLst>
                  <a:ext uri="{FF2B5EF4-FFF2-40B4-BE49-F238E27FC236}">
                    <a16:creationId xmlns:a16="http://schemas.microsoft.com/office/drawing/2014/main" id="{CA98C2C2-9AA1-4AD6-9DC6-86952A763DCC}"/>
                  </a:ext>
                </a:extLst>
              </p:cNvPr>
              <p:cNvSpPr/>
              <p:nvPr/>
            </p:nvSpPr>
            <p:spPr>
              <a:xfrm>
                <a:off x="2877823" y="4379761"/>
                <a:ext cx="881304" cy="295200"/>
              </a:xfrm>
              <a:prstGeom prst="round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 dirty="0"/>
                  <a:t>Demo</a:t>
                </a:r>
                <a:endParaRPr lang="ko-KR" altLang="en-US" sz="1050" dirty="0"/>
              </a:p>
            </p:txBody>
          </p:sp>
          <p:sp>
            <p:nvSpPr>
              <p:cNvPr id="42" name="사각형: 둥근 모서리 41">
                <a:extLst>
                  <a:ext uri="{FF2B5EF4-FFF2-40B4-BE49-F238E27FC236}">
                    <a16:creationId xmlns:a16="http://schemas.microsoft.com/office/drawing/2014/main" id="{97ECACD8-6D58-4D00-A20A-F7656574BB34}"/>
                  </a:ext>
                </a:extLst>
              </p:cNvPr>
              <p:cNvSpPr/>
              <p:nvPr/>
            </p:nvSpPr>
            <p:spPr>
              <a:xfrm>
                <a:off x="1721633" y="4380573"/>
                <a:ext cx="882000" cy="294388"/>
              </a:xfrm>
              <a:prstGeom prst="roundRect">
                <a:avLst/>
              </a:pr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 dirty="0"/>
                  <a:t>docker</a:t>
                </a:r>
              </a:p>
              <a:p>
                <a:pPr algn="ctr"/>
                <a:r>
                  <a:rPr lang="en-US" altLang="ko-KR" sz="1050" dirty="0"/>
                  <a:t>_</a:t>
                </a:r>
                <a:r>
                  <a:rPr lang="en-US" altLang="ko-KR" sz="1050" dirty="0" err="1"/>
                  <a:t>gwbridge</a:t>
                </a:r>
                <a:endParaRPr lang="ko-KR" altLang="en-US" sz="1050" dirty="0"/>
              </a:p>
            </p:txBody>
          </p:sp>
          <p:sp>
            <p:nvSpPr>
              <p:cNvPr id="43" name="사각형: 둥근 모서리 42">
                <a:extLst>
                  <a:ext uri="{FF2B5EF4-FFF2-40B4-BE49-F238E27FC236}">
                    <a16:creationId xmlns:a16="http://schemas.microsoft.com/office/drawing/2014/main" id="{FD2EA391-7E8F-4F83-B5B3-592B5BE8DA1F}"/>
                  </a:ext>
                </a:extLst>
              </p:cNvPr>
              <p:cNvSpPr/>
              <p:nvPr/>
            </p:nvSpPr>
            <p:spPr>
              <a:xfrm>
                <a:off x="2088262" y="4956573"/>
                <a:ext cx="1243076" cy="294388"/>
              </a:xfrm>
              <a:prstGeom prst="roundRect">
                <a:avLst/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 dirty="0"/>
                  <a:t>eth0</a:t>
                </a:r>
              </a:p>
              <a:p>
                <a:pPr algn="ctr"/>
                <a:r>
                  <a:rPr lang="en-US" altLang="ko-KR" sz="1050" dirty="0"/>
                  <a:t>192.168.205.10</a:t>
                </a:r>
                <a:endParaRPr lang="ko-KR" altLang="en-US" sz="1050" dirty="0"/>
              </a:p>
            </p:txBody>
          </p:sp>
        </p:grpSp>
        <p:cxnSp>
          <p:nvCxnSpPr>
            <p:cNvPr id="72" name="직선 연결선 71">
              <a:extLst>
                <a:ext uri="{FF2B5EF4-FFF2-40B4-BE49-F238E27FC236}">
                  <a16:creationId xmlns:a16="http://schemas.microsoft.com/office/drawing/2014/main" id="{4FF1B7C0-00F6-4AC9-9D11-BC35703AABDB}"/>
                </a:ext>
              </a:extLst>
            </p:cNvPr>
            <p:cNvCxnSpPr>
              <a:stCxn id="6" idx="2"/>
              <a:endCxn id="3" idx="0"/>
            </p:cNvCxnSpPr>
            <p:nvPr/>
          </p:nvCxnSpPr>
          <p:spPr>
            <a:xfrm>
              <a:off x="2162633" y="3378019"/>
              <a:ext cx="0" cy="403590"/>
            </a:xfrm>
            <a:prstGeom prst="line">
              <a:avLst/>
            </a:prstGeom>
            <a:ln w="38100"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73" name="직선 연결선 72">
              <a:extLst>
                <a:ext uri="{FF2B5EF4-FFF2-40B4-BE49-F238E27FC236}">
                  <a16:creationId xmlns:a16="http://schemas.microsoft.com/office/drawing/2014/main" id="{D0919CD6-A9FD-482D-A513-EAEC4E2D7DA4}"/>
                </a:ext>
              </a:extLst>
            </p:cNvPr>
            <p:cNvCxnSpPr>
              <a:cxnSpLocks/>
              <a:stCxn id="40" idx="2"/>
              <a:endCxn id="39" idx="0"/>
            </p:cNvCxnSpPr>
            <p:nvPr/>
          </p:nvCxnSpPr>
          <p:spPr>
            <a:xfrm>
              <a:off x="3318475" y="3378019"/>
              <a:ext cx="0" cy="403590"/>
            </a:xfrm>
            <a:prstGeom prst="line">
              <a:avLst/>
            </a:prstGeom>
            <a:ln w="38100"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76" name="직선 연결선 75">
              <a:extLst>
                <a:ext uri="{FF2B5EF4-FFF2-40B4-BE49-F238E27FC236}">
                  <a16:creationId xmlns:a16="http://schemas.microsoft.com/office/drawing/2014/main" id="{02918256-3B43-4D35-87FD-E30401ED5986}"/>
                </a:ext>
              </a:extLst>
            </p:cNvPr>
            <p:cNvCxnSpPr>
              <a:cxnSpLocks/>
              <a:endCxn id="42" idx="0"/>
            </p:cNvCxnSpPr>
            <p:nvPr/>
          </p:nvCxnSpPr>
          <p:spPr>
            <a:xfrm>
              <a:off x="2162633" y="4023051"/>
              <a:ext cx="0" cy="357522"/>
            </a:xfrm>
            <a:prstGeom prst="line">
              <a:avLst/>
            </a:prstGeom>
            <a:ln w="38100"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79" name="직선 연결선 78">
              <a:extLst>
                <a:ext uri="{FF2B5EF4-FFF2-40B4-BE49-F238E27FC236}">
                  <a16:creationId xmlns:a16="http://schemas.microsoft.com/office/drawing/2014/main" id="{BB1C6F63-53FA-4FF8-9C17-D472A910D280}"/>
                </a:ext>
              </a:extLst>
            </p:cNvPr>
            <p:cNvCxnSpPr>
              <a:cxnSpLocks/>
              <a:stCxn id="42" idx="2"/>
              <a:endCxn id="43" idx="0"/>
            </p:cNvCxnSpPr>
            <p:nvPr/>
          </p:nvCxnSpPr>
          <p:spPr>
            <a:xfrm>
              <a:off x="2162633" y="4674961"/>
              <a:ext cx="547167" cy="281612"/>
            </a:xfrm>
            <a:prstGeom prst="line">
              <a:avLst/>
            </a:prstGeom>
            <a:ln w="38100"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3" name="직선 연결선 82">
              <a:extLst>
                <a:ext uri="{FF2B5EF4-FFF2-40B4-BE49-F238E27FC236}">
                  <a16:creationId xmlns:a16="http://schemas.microsoft.com/office/drawing/2014/main" id="{1CEC8261-7EE0-43B8-8ED7-CAD72197B82C}"/>
                </a:ext>
              </a:extLst>
            </p:cNvPr>
            <p:cNvCxnSpPr>
              <a:cxnSpLocks/>
              <a:stCxn id="39" idx="2"/>
              <a:endCxn id="41" idx="0"/>
            </p:cNvCxnSpPr>
            <p:nvPr/>
          </p:nvCxnSpPr>
          <p:spPr>
            <a:xfrm>
              <a:off x="3318475" y="4023051"/>
              <a:ext cx="0" cy="356710"/>
            </a:xfrm>
            <a:prstGeom prst="line">
              <a:avLst/>
            </a:prstGeom>
            <a:ln w="38100"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7E60CE10-3983-4FFD-9D5A-7AB8CA08331E}"/>
              </a:ext>
            </a:extLst>
          </p:cNvPr>
          <p:cNvGrpSpPr/>
          <p:nvPr/>
        </p:nvGrpSpPr>
        <p:grpSpPr>
          <a:xfrm>
            <a:off x="7432158" y="1818687"/>
            <a:ext cx="2899143" cy="3432274"/>
            <a:chOff x="1292432" y="1818687"/>
            <a:chExt cx="2899143" cy="3432274"/>
          </a:xfrm>
        </p:grpSpPr>
        <p:grpSp>
          <p:nvGrpSpPr>
            <p:cNvPr id="89" name="그룹 88">
              <a:extLst>
                <a:ext uri="{FF2B5EF4-FFF2-40B4-BE49-F238E27FC236}">
                  <a16:creationId xmlns:a16="http://schemas.microsoft.com/office/drawing/2014/main" id="{B2B31C53-D1CA-428D-AC75-677EE67D8E10}"/>
                </a:ext>
              </a:extLst>
            </p:cNvPr>
            <p:cNvGrpSpPr/>
            <p:nvPr/>
          </p:nvGrpSpPr>
          <p:grpSpPr>
            <a:xfrm>
              <a:off x="1292432" y="1818687"/>
              <a:ext cx="2899143" cy="3432274"/>
              <a:chOff x="1292432" y="1818687"/>
              <a:chExt cx="2899143" cy="3432274"/>
            </a:xfrm>
          </p:grpSpPr>
          <p:sp>
            <p:nvSpPr>
              <p:cNvPr id="95" name="사각형: 둥근 모서리 94">
                <a:extLst>
                  <a:ext uri="{FF2B5EF4-FFF2-40B4-BE49-F238E27FC236}">
                    <a16:creationId xmlns:a16="http://schemas.microsoft.com/office/drawing/2014/main" id="{3F9E1CB1-CCB6-478A-8013-BE0917366E88}"/>
                  </a:ext>
                </a:extLst>
              </p:cNvPr>
              <p:cNvSpPr/>
              <p:nvPr/>
            </p:nvSpPr>
            <p:spPr>
              <a:xfrm>
                <a:off x="1292432" y="1818687"/>
                <a:ext cx="2899143" cy="3294608"/>
              </a:xfrm>
              <a:prstGeom prst="roundRect">
                <a:avLst/>
              </a:prstGeom>
              <a:solidFill>
                <a:srgbClr val="00206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6" name="사각형: 둥근 모서리 95">
                <a:extLst>
                  <a:ext uri="{FF2B5EF4-FFF2-40B4-BE49-F238E27FC236}">
                    <a16:creationId xmlns:a16="http://schemas.microsoft.com/office/drawing/2014/main" id="{36D5CC30-1977-48A8-B00B-DFF068342E02}"/>
                  </a:ext>
                </a:extLst>
              </p:cNvPr>
              <p:cNvSpPr/>
              <p:nvPr/>
            </p:nvSpPr>
            <p:spPr>
              <a:xfrm>
                <a:off x="1472908" y="2340174"/>
                <a:ext cx="2531316" cy="1572608"/>
              </a:xfrm>
              <a:prstGeom prst="round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7" name="사각형: 둥근 모서리 96">
                <a:extLst>
                  <a:ext uri="{FF2B5EF4-FFF2-40B4-BE49-F238E27FC236}">
                    <a16:creationId xmlns:a16="http://schemas.microsoft.com/office/drawing/2014/main" id="{54EAAC67-8273-4531-A891-603CEC610C95}"/>
                  </a:ext>
                </a:extLst>
              </p:cNvPr>
              <p:cNvSpPr/>
              <p:nvPr/>
            </p:nvSpPr>
            <p:spPr>
              <a:xfrm>
                <a:off x="1583664" y="2710321"/>
                <a:ext cx="2252273" cy="520127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container</a:t>
                </a:r>
                <a:endParaRPr lang="ko-KR" altLang="en-US" dirty="0"/>
              </a:p>
            </p:txBody>
          </p:sp>
          <p:sp>
            <p:nvSpPr>
              <p:cNvPr id="98" name="사각형: 둥근 모서리 97">
                <a:extLst>
                  <a:ext uri="{FF2B5EF4-FFF2-40B4-BE49-F238E27FC236}">
                    <a16:creationId xmlns:a16="http://schemas.microsoft.com/office/drawing/2014/main" id="{0F9998D9-BCCE-4AC1-ABEA-4B4CBEFFCDFD}"/>
                  </a:ext>
                </a:extLst>
              </p:cNvPr>
              <p:cNvSpPr/>
              <p:nvPr/>
            </p:nvSpPr>
            <p:spPr>
              <a:xfrm>
                <a:off x="1583476" y="2444960"/>
                <a:ext cx="1049849" cy="264751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docker</a:t>
                </a:r>
                <a:endParaRPr lang="ko-KR" altLang="en-US" dirty="0"/>
              </a:p>
            </p:txBody>
          </p:sp>
          <p:sp>
            <p:nvSpPr>
              <p:cNvPr id="99" name="사각형: 둥근 모서리 98">
                <a:extLst>
                  <a:ext uri="{FF2B5EF4-FFF2-40B4-BE49-F238E27FC236}">
                    <a16:creationId xmlns:a16="http://schemas.microsoft.com/office/drawing/2014/main" id="{1B56CA33-7287-4A03-9108-08089043256F}"/>
                  </a:ext>
                </a:extLst>
              </p:cNvPr>
              <p:cNvSpPr/>
              <p:nvPr/>
            </p:nvSpPr>
            <p:spPr>
              <a:xfrm>
                <a:off x="1434614" y="1855073"/>
                <a:ext cx="1060909" cy="469997"/>
              </a:xfrm>
              <a:prstGeom prst="roundRect">
                <a:avLst>
                  <a:gd name="adj" fmla="val 50000"/>
                </a:avLst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host 2</a:t>
                </a:r>
                <a:endParaRPr lang="ko-KR" altLang="en-US" dirty="0"/>
              </a:p>
            </p:txBody>
          </p:sp>
          <p:sp>
            <p:nvSpPr>
              <p:cNvPr id="100" name="사각형: 둥근 모서리 99">
                <a:extLst>
                  <a:ext uri="{FF2B5EF4-FFF2-40B4-BE49-F238E27FC236}">
                    <a16:creationId xmlns:a16="http://schemas.microsoft.com/office/drawing/2014/main" id="{091CC3ED-8410-4D36-805D-1188913EBAAC}"/>
                  </a:ext>
                </a:extLst>
              </p:cNvPr>
              <p:cNvSpPr/>
              <p:nvPr/>
            </p:nvSpPr>
            <p:spPr>
              <a:xfrm>
                <a:off x="1860699" y="3781609"/>
                <a:ext cx="603868" cy="241442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 err="1">
                    <a:solidFill>
                      <a:schemeClr val="tx1"/>
                    </a:solidFill>
                  </a:rPr>
                  <a:t>veth</a:t>
                </a:r>
                <a:endParaRPr lang="ko-KR" alt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1" name="사각형: 둥근 모서리 100">
                <a:extLst>
                  <a:ext uri="{FF2B5EF4-FFF2-40B4-BE49-F238E27FC236}">
                    <a16:creationId xmlns:a16="http://schemas.microsoft.com/office/drawing/2014/main" id="{F1C31DFF-DB99-4528-AF10-E81DE6E365A0}"/>
                  </a:ext>
                </a:extLst>
              </p:cNvPr>
              <p:cNvSpPr/>
              <p:nvPr/>
            </p:nvSpPr>
            <p:spPr>
              <a:xfrm>
                <a:off x="3016541" y="3781609"/>
                <a:ext cx="603868" cy="241442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 err="1">
                    <a:solidFill>
                      <a:schemeClr val="tx1"/>
                    </a:solidFill>
                  </a:rPr>
                  <a:t>veth</a:t>
                </a:r>
                <a:endParaRPr lang="ko-KR" alt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2" name="사각형: 둥근 모서리 101">
                <a:extLst>
                  <a:ext uri="{FF2B5EF4-FFF2-40B4-BE49-F238E27FC236}">
                    <a16:creationId xmlns:a16="http://schemas.microsoft.com/office/drawing/2014/main" id="{D0804872-7569-4D1B-8ADE-027589AF2949}"/>
                  </a:ext>
                </a:extLst>
              </p:cNvPr>
              <p:cNvSpPr/>
              <p:nvPr/>
            </p:nvSpPr>
            <p:spPr>
              <a:xfrm>
                <a:off x="1721633" y="3083631"/>
                <a:ext cx="882000" cy="294388"/>
              </a:xfrm>
              <a:prstGeom prst="roundRect">
                <a:avLst/>
              </a:prstGeom>
              <a:solidFill>
                <a:schemeClr val="bg2">
                  <a:lumMod val="25000"/>
                </a:schemeClr>
              </a:solidFill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 dirty="0"/>
                  <a:t>eth0</a:t>
                </a:r>
              </a:p>
              <a:p>
                <a:pPr algn="ctr"/>
                <a:r>
                  <a:rPr lang="en-US" altLang="ko-KR" sz="1050" dirty="0"/>
                  <a:t>10.0.0.3</a:t>
                </a:r>
                <a:endParaRPr lang="ko-KR" altLang="en-US" sz="1050" dirty="0"/>
              </a:p>
            </p:txBody>
          </p:sp>
          <p:sp>
            <p:nvSpPr>
              <p:cNvPr id="103" name="사각형: 둥근 모서리 102">
                <a:extLst>
                  <a:ext uri="{FF2B5EF4-FFF2-40B4-BE49-F238E27FC236}">
                    <a16:creationId xmlns:a16="http://schemas.microsoft.com/office/drawing/2014/main" id="{10F15A03-08A8-4BCB-9B74-FFEBF83DAFC9}"/>
                  </a:ext>
                </a:extLst>
              </p:cNvPr>
              <p:cNvSpPr/>
              <p:nvPr/>
            </p:nvSpPr>
            <p:spPr>
              <a:xfrm>
                <a:off x="2877823" y="3082819"/>
                <a:ext cx="881304" cy="295200"/>
              </a:xfrm>
              <a:prstGeom prst="roundRect">
                <a:avLst/>
              </a:prstGeom>
              <a:solidFill>
                <a:schemeClr val="bg2">
                  <a:lumMod val="25000"/>
                </a:schemeClr>
              </a:solidFill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 dirty="0"/>
                  <a:t>eth1</a:t>
                </a:r>
              </a:p>
              <a:p>
                <a:pPr algn="ctr"/>
                <a:r>
                  <a:rPr lang="en-US" altLang="ko-KR" sz="1050" dirty="0"/>
                  <a:t>172.18.0.3</a:t>
                </a:r>
                <a:endParaRPr lang="ko-KR" altLang="en-US" sz="1050" dirty="0"/>
              </a:p>
            </p:txBody>
          </p:sp>
          <p:sp>
            <p:nvSpPr>
              <p:cNvPr id="104" name="사각형: 둥근 모서리 103">
                <a:extLst>
                  <a:ext uri="{FF2B5EF4-FFF2-40B4-BE49-F238E27FC236}">
                    <a16:creationId xmlns:a16="http://schemas.microsoft.com/office/drawing/2014/main" id="{761AE2F1-847D-46E9-BC0B-9CE910BAC209}"/>
                  </a:ext>
                </a:extLst>
              </p:cNvPr>
              <p:cNvSpPr/>
              <p:nvPr/>
            </p:nvSpPr>
            <p:spPr>
              <a:xfrm>
                <a:off x="2877823" y="4379761"/>
                <a:ext cx="881304" cy="295200"/>
              </a:xfrm>
              <a:prstGeom prst="round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 dirty="0"/>
                  <a:t>Demo</a:t>
                </a:r>
                <a:endParaRPr lang="ko-KR" altLang="en-US" sz="1050" dirty="0"/>
              </a:p>
            </p:txBody>
          </p:sp>
          <p:sp>
            <p:nvSpPr>
              <p:cNvPr id="105" name="사각형: 둥근 모서리 104">
                <a:extLst>
                  <a:ext uri="{FF2B5EF4-FFF2-40B4-BE49-F238E27FC236}">
                    <a16:creationId xmlns:a16="http://schemas.microsoft.com/office/drawing/2014/main" id="{70A66ACE-3D8D-4C1B-A266-0D58FE22CC21}"/>
                  </a:ext>
                </a:extLst>
              </p:cNvPr>
              <p:cNvSpPr/>
              <p:nvPr/>
            </p:nvSpPr>
            <p:spPr>
              <a:xfrm>
                <a:off x="1721633" y="4380573"/>
                <a:ext cx="882000" cy="294388"/>
              </a:xfrm>
              <a:prstGeom prst="roundRect">
                <a:avLst/>
              </a:pr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 dirty="0"/>
                  <a:t>docker</a:t>
                </a:r>
              </a:p>
              <a:p>
                <a:pPr algn="ctr"/>
                <a:r>
                  <a:rPr lang="en-US" altLang="ko-KR" sz="1050" dirty="0"/>
                  <a:t>_</a:t>
                </a:r>
                <a:r>
                  <a:rPr lang="en-US" altLang="ko-KR" sz="1050" dirty="0" err="1"/>
                  <a:t>gwbridge</a:t>
                </a:r>
                <a:endParaRPr lang="ko-KR" altLang="en-US" sz="1050" dirty="0"/>
              </a:p>
            </p:txBody>
          </p:sp>
          <p:sp>
            <p:nvSpPr>
              <p:cNvPr id="106" name="사각형: 둥근 모서리 105">
                <a:extLst>
                  <a:ext uri="{FF2B5EF4-FFF2-40B4-BE49-F238E27FC236}">
                    <a16:creationId xmlns:a16="http://schemas.microsoft.com/office/drawing/2014/main" id="{6A6E0AF6-8D7C-427B-B5A5-D4E8DA85845D}"/>
                  </a:ext>
                </a:extLst>
              </p:cNvPr>
              <p:cNvSpPr/>
              <p:nvPr/>
            </p:nvSpPr>
            <p:spPr>
              <a:xfrm>
                <a:off x="2088262" y="4956573"/>
                <a:ext cx="1243076" cy="294388"/>
              </a:xfrm>
              <a:prstGeom prst="roundRect">
                <a:avLst/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 dirty="0"/>
                  <a:t>eth0</a:t>
                </a:r>
              </a:p>
              <a:p>
                <a:pPr algn="ctr"/>
                <a:r>
                  <a:rPr lang="en-US" altLang="ko-KR" sz="1050" dirty="0"/>
                  <a:t>192.168.205.11</a:t>
                </a:r>
                <a:endParaRPr lang="ko-KR" altLang="en-US" sz="1050" dirty="0"/>
              </a:p>
            </p:txBody>
          </p:sp>
        </p:grpSp>
        <p:cxnSp>
          <p:nvCxnSpPr>
            <p:cNvPr id="90" name="직선 연결선 89">
              <a:extLst>
                <a:ext uri="{FF2B5EF4-FFF2-40B4-BE49-F238E27FC236}">
                  <a16:creationId xmlns:a16="http://schemas.microsoft.com/office/drawing/2014/main" id="{C460C023-8C4C-456E-B268-BCF061928206}"/>
                </a:ext>
              </a:extLst>
            </p:cNvPr>
            <p:cNvCxnSpPr>
              <a:stCxn id="102" idx="2"/>
              <a:endCxn id="100" idx="0"/>
            </p:cNvCxnSpPr>
            <p:nvPr/>
          </p:nvCxnSpPr>
          <p:spPr>
            <a:xfrm>
              <a:off x="2162633" y="3378019"/>
              <a:ext cx="0" cy="403590"/>
            </a:xfrm>
            <a:prstGeom prst="line">
              <a:avLst/>
            </a:prstGeom>
            <a:ln w="38100"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91" name="직선 연결선 90">
              <a:extLst>
                <a:ext uri="{FF2B5EF4-FFF2-40B4-BE49-F238E27FC236}">
                  <a16:creationId xmlns:a16="http://schemas.microsoft.com/office/drawing/2014/main" id="{A737059A-ABD6-4492-8E2B-D15DD7D5BE2D}"/>
                </a:ext>
              </a:extLst>
            </p:cNvPr>
            <p:cNvCxnSpPr>
              <a:cxnSpLocks/>
              <a:stCxn id="103" idx="2"/>
              <a:endCxn id="101" idx="0"/>
            </p:cNvCxnSpPr>
            <p:nvPr/>
          </p:nvCxnSpPr>
          <p:spPr>
            <a:xfrm>
              <a:off x="3318475" y="3378019"/>
              <a:ext cx="0" cy="403590"/>
            </a:xfrm>
            <a:prstGeom prst="line">
              <a:avLst/>
            </a:prstGeom>
            <a:ln w="38100"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92" name="직선 연결선 91">
              <a:extLst>
                <a:ext uri="{FF2B5EF4-FFF2-40B4-BE49-F238E27FC236}">
                  <a16:creationId xmlns:a16="http://schemas.microsoft.com/office/drawing/2014/main" id="{F502060D-0D78-49AD-943C-447E901ECD2D}"/>
                </a:ext>
              </a:extLst>
            </p:cNvPr>
            <p:cNvCxnSpPr>
              <a:cxnSpLocks/>
              <a:endCxn id="105" idx="0"/>
            </p:cNvCxnSpPr>
            <p:nvPr/>
          </p:nvCxnSpPr>
          <p:spPr>
            <a:xfrm>
              <a:off x="2162633" y="4023051"/>
              <a:ext cx="0" cy="357522"/>
            </a:xfrm>
            <a:prstGeom prst="line">
              <a:avLst/>
            </a:prstGeom>
            <a:ln w="38100"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93" name="직선 연결선 92">
              <a:extLst>
                <a:ext uri="{FF2B5EF4-FFF2-40B4-BE49-F238E27FC236}">
                  <a16:creationId xmlns:a16="http://schemas.microsoft.com/office/drawing/2014/main" id="{48630F02-9992-47D5-8136-CE77575C99D6}"/>
                </a:ext>
              </a:extLst>
            </p:cNvPr>
            <p:cNvCxnSpPr>
              <a:cxnSpLocks/>
              <a:stCxn id="105" idx="2"/>
              <a:endCxn id="106" idx="0"/>
            </p:cNvCxnSpPr>
            <p:nvPr/>
          </p:nvCxnSpPr>
          <p:spPr>
            <a:xfrm>
              <a:off x="2162633" y="4674961"/>
              <a:ext cx="547167" cy="281612"/>
            </a:xfrm>
            <a:prstGeom prst="line">
              <a:avLst/>
            </a:prstGeom>
            <a:ln w="38100"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94" name="직선 연결선 93">
              <a:extLst>
                <a:ext uri="{FF2B5EF4-FFF2-40B4-BE49-F238E27FC236}">
                  <a16:creationId xmlns:a16="http://schemas.microsoft.com/office/drawing/2014/main" id="{28C15FCC-F907-489E-B359-67F7AEC0A32F}"/>
                </a:ext>
              </a:extLst>
            </p:cNvPr>
            <p:cNvCxnSpPr>
              <a:cxnSpLocks/>
              <a:stCxn id="101" idx="2"/>
              <a:endCxn id="104" idx="0"/>
            </p:cNvCxnSpPr>
            <p:nvPr/>
          </p:nvCxnSpPr>
          <p:spPr>
            <a:xfrm>
              <a:off x="3318475" y="4023051"/>
              <a:ext cx="0" cy="356710"/>
            </a:xfrm>
            <a:prstGeom prst="line">
              <a:avLst/>
            </a:prstGeom>
            <a:ln w="38100"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cxnSp>
        <p:nvCxnSpPr>
          <p:cNvPr id="108" name="연결선: 꺾임 107">
            <a:extLst>
              <a:ext uri="{FF2B5EF4-FFF2-40B4-BE49-F238E27FC236}">
                <a16:creationId xmlns:a16="http://schemas.microsoft.com/office/drawing/2014/main" id="{4AF5ED70-211E-451B-B0DB-0C268B5AD2EC}"/>
              </a:ext>
            </a:extLst>
          </p:cNvPr>
          <p:cNvCxnSpPr>
            <a:stCxn id="43" idx="2"/>
            <a:endCxn id="106" idx="2"/>
          </p:cNvCxnSpPr>
          <p:nvPr/>
        </p:nvCxnSpPr>
        <p:spPr>
          <a:xfrm rot="16200000" flipH="1">
            <a:off x="5779663" y="2181098"/>
            <a:ext cx="12700" cy="6139726"/>
          </a:xfrm>
          <a:prstGeom prst="bentConnector3">
            <a:avLst>
              <a:gd name="adj1" fmla="val 1800000"/>
            </a:avLst>
          </a:prstGeom>
          <a:ln w="381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10" name="연결선: 꺾임 109">
            <a:extLst>
              <a:ext uri="{FF2B5EF4-FFF2-40B4-BE49-F238E27FC236}">
                <a16:creationId xmlns:a16="http://schemas.microsoft.com/office/drawing/2014/main" id="{64BE232A-46A1-4BE5-B5A3-828513D35D08}"/>
              </a:ext>
            </a:extLst>
          </p:cNvPr>
          <p:cNvCxnSpPr>
            <a:stCxn id="41" idx="2"/>
            <a:endCxn id="104" idx="2"/>
          </p:cNvCxnSpPr>
          <p:nvPr/>
        </p:nvCxnSpPr>
        <p:spPr>
          <a:xfrm rot="16200000" flipH="1">
            <a:off x="6388338" y="1605098"/>
            <a:ext cx="12700" cy="6139726"/>
          </a:xfrm>
          <a:prstGeom prst="bentConnector3">
            <a:avLst>
              <a:gd name="adj1" fmla="val 11093024"/>
            </a:avLst>
          </a:prstGeom>
          <a:ln w="28575">
            <a:solidFill>
              <a:srgbClr val="00B0F0"/>
            </a:solidFill>
            <a:prstDash val="sys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12" name="TextBox 111">
            <a:extLst>
              <a:ext uri="{FF2B5EF4-FFF2-40B4-BE49-F238E27FC236}">
                <a16:creationId xmlns:a16="http://schemas.microsoft.com/office/drawing/2014/main" id="{EBBCDB31-05DF-4C8D-9FCA-11D9576646FB}"/>
              </a:ext>
            </a:extLst>
          </p:cNvPr>
          <p:cNvSpPr txBox="1"/>
          <p:nvPr/>
        </p:nvSpPr>
        <p:spPr>
          <a:xfrm>
            <a:off x="4944140" y="5084169"/>
            <a:ext cx="2105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physical network</a:t>
            </a:r>
            <a:endParaRPr lang="ko-KR" altLang="en-US" dirty="0"/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0417173E-A754-467F-9B30-9F90EF33E26B}"/>
              </a:ext>
            </a:extLst>
          </p:cNvPr>
          <p:cNvSpPr txBox="1"/>
          <p:nvPr/>
        </p:nvSpPr>
        <p:spPr>
          <a:xfrm>
            <a:off x="5287931" y="5704410"/>
            <a:ext cx="2105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overlay network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6788670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6344816"/>
            <a:ext cx="12192000" cy="933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0" y="6354147"/>
            <a:ext cx="12192000" cy="503853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0339" y="6488420"/>
            <a:ext cx="3593651" cy="253968"/>
          </a:xfrm>
          <a:prstGeom prst="rect">
            <a:avLst/>
          </a:prstGeom>
        </p:spPr>
      </p:pic>
      <p:cxnSp>
        <p:nvCxnSpPr>
          <p:cNvPr id="12" name="직선 연결선 11"/>
          <p:cNvCxnSpPr/>
          <p:nvPr/>
        </p:nvCxnSpPr>
        <p:spPr>
          <a:xfrm>
            <a:off x="3105" y="544285"/>
            <a:ext cx="12192000" cy="933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3110" y="12446"/>
            <a:ext cx="12192000" cy="503853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46647" y="49770"/>
            <a:ext cx="66154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FFFFFF"/>
                </a:solidFill>
              </a:rPr>
              <a:t>4. Docker swarm/</a:t>
            </a:r>
            <a:r>
              <a:rPr lang="en-US" altLang="ko-KR" sz="2400" dirty="0" err="1">
                <a:solidFill>
                  <a:srgbClr val="FFFFFF"/>
                </a:solidFill>
              </a:rPr>
              <a:t>dind</a:t>
            </a:r>
            <a:endParaRPr lang="ko-KR" altLang="en-US" sz="2400" dirty="0">
              <a:solidFill>
                <a:srgbClr val="FFFFFF"/>
              </a:solidFill>
            </a:endParaRPr>
          </a:p>
        </p:txBody>
      </p:sp>
      <p:grpSp>
        <p:nvGrpSpPr>
          <p:cNvPr id="44" name="그룹 43"/>
          <p:cNvGrpSpPr/>
          <p:nvPr/>
        </p:nvGrpSpPr>
        <p:grpSpPr>
          <a:xfrm>
            <a:off x="3060000" y="1699200"/>
            <a:ext cx="5840968" cy="3361816"/>
            <a:chOff x="2845837" y="1147691"/>
            <a:chExt cx="5840968" cy="3361816"/>
          </a:xfrm>
        </p:grpSpPr>
        <p:sp>
          <p:nvSpPr>
            <p:cNvPr id="9" name="모서리가 둥근 직사각형 8"/>
            <p:cNvSpPr/>
            <p:nvPr/>
          </p:nvSpPr>
          <p:spPr>
            <a:xfrm>
              <a:off x="3077551" y="1147691"/>
              <a:ext cx="5609254" cy="858416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600" dirty="0"/>
                <a:t>Docker swarm/</a:t>
              </a:r>
              <a:r>
                <a:rPr lang="en-US" altLang="ko-KR" sz="3600" dirty="0" err="1"/>
                <a:t>dind</a:t>
              </a:r>
              <a:endParaRPr lang="ko-KR" altLang="en-US" sz="3600" dirty="0"/>
            </a:p>
          </p:txBody>
        </p:sp>
        <p:sp>
          <p:nvSpPr>
            <p:cNvPr id="22" name="모서리가 둥근 직사각형 21"/>
            <p:cNvSpPr/>
            <p:nvPr/>
          </p:nvSpPr>
          <p:spPr>
            <a:xfrm>
              <a:off x="3534750" y="2349707"/>
              <a:ext cx="3220613" cy="500950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400" dirty="0"/>
                <a:t>1. network </a:t>
              </a:r>
              <a:r>
                <a:rPr lang="ko-KR" altLang="en-US" sz="2400" dirty="0"/>
                <a:t>확인</a:t>
              </a:r>
            </a:p>
          </p:txBody>
        </p:sp>
        <p:sp>
          <p:nvSpPr>
            <p:cNvPr id="23" name="모서리가 둥근 직사각형 22"/>
            <p:cNvSpPr/>
            <p:nvPr/>
          </p:nvSpPr>
          <p:spPr>
            <a:xfrm>
              <a:off x="3534750" y="3179132"/>
              <a:ext cx="3220613" cy="500950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400" dirty="0"/>
                <a:t>2. swarm-cluster</a:t>
              </a:r>
              <a:endParaRPr lang="ko-KR" altLang="en-US" sz="2400" dirty="0"/>
            </a:p>
          </p:txBody>
        </p:sp>
        <p:sp>
          <p:nvSpPr>
            <p:cNvPr id="24" name="모서리가 둥근 직사각형 23"/>
            <p:cNvSpPr/>
            <p:nvPr/>
          </p:nvSpPr>
          <p:spPr>
            <a:xfrm>
              <a:off x="3534750" y="4008557"/>
              <a:ext cx="3220613" cy="500950"/>
            </a:xfrm>
            <a:prstGeom prst="roundRect">
              <a:avLst/>
            </a:prstGeom>
            <a:solidFill>
              <a:srgbClr val="00B0F0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000" dirty="0"/>
                <a:t>3. Docker in Docker(</a:t>
              </a:r>
              <a:r>
                <a:rPr lang="en-US" altLang="ko-KR" sz="2000" dirty="0" err="1"/>
                <a:t>dind</a:t>
              </a:r>
              <a:r>
                <a:rPr lang="en-US" altLang="ko-KR" sz="2000" dirty="0"/>
                <a:t>)</a:t>
              </a:r>
              <a:endParaRPr lang="ko-KR" altLang="en-US" sz="2000" dirty="0"/>
            </a:p>
          </p:txBody>
        </p:sp>
        <p:cxnSp>
          <p:nvCxnSpPr>
            <p:cNvPr id="37" name="직선 연결선 36"/>
            <p:cNvCxnSpPr>
              <a:stCxn id="22" idx="1"/>
            </p:cNvCxnSpPr>
            <p:nvPr/>
          </p:nvCxnSpPr>
          <p:spPr>
            <a:xfrm flipH="1">
              <a:off x="2845837" y="2600182"/>
              <a:ext cx="688913" cy="3059"/>
            </a:xfrm>
            <a:prstGeom prst="line">
              <a:avLst/>
            </a:prstGeom>
            <a:ln w="5715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/>
            <p:cNvCxnSpPr>
              <a:stCxn id="23" idx="1"/>
            </p:cNvCxnSpPr>
            <p:nvPr/>
          </p:nvCxnSpPr>
          <p:spPr>
            <a:xfrm flipH="1">
              <a:off x="2845837" y="3429607"/>
              <a:ext cx="688913" cy="4058"/>
            </a:xfrm>
            <a:prstGeom prst="line">
              <a:avLst/>
            </a:prstGeom>
            <a:ln w="5715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40"/>
            <p:cNvCxnSpPr>
              <a:stCxn id="24" idx="1"/>
            </p:cNvCxnSpPr>
            <p:nvPr/>
          </p:nvCxnSpPr>
          <p:spPr>
            <a:xfrm flipH="1">
              <a:off x="2845837" y="4259032"/>
              <a:ext cx="688913" cy="5058"/>
            </a:xfrm>
            <a:prstGeom prst="line">
              <a:avLst/>
            </a:prstGeom>
            <a:ln w="5715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" name="꺾인 연결선 4"/>
          <p:cNvCxnSpPr>
            <a:stCxn id="9" idx="1"/>
            <a:endCxn id="24" idx="1"/>
          </p:cNvCxnSpPr>
          <p:nvPr/>
        </p:nvCxnSpPr>
        <p:spPr>
          <a:xfrm rot="10800000" flipH="1" flipV="1">
            <a:off x="3291713" y="2128407"/>
            <a:ext cx="457199" cy="2682133"/>
          </a:xfrm>
          <a:prstGeom prst="bentConnector3">
            <a:avLst>
              <a:gd name="adj1" fmla="val -50000"/>
            </a:avLst>
          </a:prstGeom>
          <a:ln w="5715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223607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6344816"/>
            <a:ext cx="12192000" cy="933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0" y="6354147"/>
            <a:ext cx="12192000" cy="503853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0339" y="6488420"/>
            <a:ext cx="3593651" cy="253968"/>
          </a:xfrm>
          <a:prstGeom prst="rect">
            <a:avLst/>
          </a:prstGeom>
        </p:spPr>
      </p:pic>
      <p:cxnSp>
        <p:nvCxnSpPr>
          <p:cNvPr id="12" name="직선 연결선 11"/>
          <p:cNvCxnSpPr/>
          <p:nvPr/>
        </p:nvCxnSpPr>
        <p:spPr>
          <a:xfrm>
            <a:off x="3105" y="544285"/>
            <a:ext cx="12192000" cy="933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3110" y="12446"/>
            <a:ext cx="12192000" cy="503853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46647" y="49770"/>
            <a:ext cx="66154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FFFFFF"/>
                </a:solidFill>
              </a:rPr>
              <a:t>4-3. Docker in Docker(</a:t>
            </a:r>
            <a:r>
              <a:rPr lang="en-US" altLang="ko-KR" sz="2400" dirty="0" err="1">
                <a:solidFill>
                  <a:srgbClr val="FFFFFF"/>
                </a:solidFill>
              </a:rPr>
              <a:t>dind</a:t>
            </a:r>
            <a:r>
              <a:rPr lang="en-US" altLang="ko-KR" sz="2400" dirty="0">
                <a:solidFill>
                  <a:srgbClr val="FFFFFF"/>
                </a:solidFill>
              </a:rPr>
              <a:t>)</a:t>
            </a:r>
            <a:endParaRPr lang="ko-KR" altLang="en-US" sz="2400" dirty="0">
              <a:solidFill>
                <a:srgbClr val="FFFFFF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A253397-551B-4112-81E7-1C6E43477E47}"/>
              </a:ext>
            </a:extLst>
          </p:cNvPr>
          <p:cNvSpPr txBox="1"/>
          <p:nvPr/>
        </p:nvSpPr>
        <p:spPr>
          <a:xfrm>
            <a:off x="464293" y="839584"/>
            <a:ext cx="110970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Docker in Docker</a:t>
            </a:r>
          </a:p>
          <a:p>
            <a:r>
              <a:rPr lang="en-US" altLang="ko-KR" sz="2400" dirty="0"/>
              <a:t> - why?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546D7865-E0F2-415A-948D-9F631BA8665B}"/>
              </a:ext>
            </a:extLst>
          </p:cNvPr>
          <p:cNvGrpSpPr/>
          <p:nvPr/>
        </p:nvGrpSpPr>
        <p:grpSpPr>
          <a:xfrm>
            <a:off x="943299" y="2015204"/>
            <a:ext cx="3610165" cy="3513374"/>
            <a:chOff x="826337" y="1823815"/>
            <a:chExt cx="3610165" cy="3513374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F620992-A058-4ACA-8667-E227A029F686}"/>
                </a:ext>
              </a:extLst>
            </p:cNvPr>
            <p:cNvSpPr/>
            <p:nvPr/>
          </p:nvSpPr>
          <p:spPr>
            <a:xfrm>
              <a:off x="826337" y="1823815"/>
              <a:ext cx="3610165" cy="351337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모서리가 둥근 직사각형 26">
              <a:extLst>
                <a:ext uri="{FF2B5EF4-FFF2-40B4-BE49-F238E27FC236}">
                  <a16:creationId xmlns:a16="http://schemas.microsoft.com/office/drawing/2014/main" id="{AF909F59-7E08-40A2-9914-99CF4C668C41}"/>
                </a:ext>
              </a:extLst>
            </p:cNvPr>
            <p:cNvSpPr/>
            <p:nvPr/>
          </p:nvSpPr>
          <p:spPr>
            <a:xfrm>
              <a:off x="993734" y="1956549"/>
              <a:ext cx="3301820" cy="45109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Docker Server</a:t>
              </a:r>
              <a:endParaRPr lang="ko-KR" altLang="en-US" dirty="0"/>
            </a:p>
          </p:txBody>
        </p:sp>
        <p:sp>
          <p:nvSpPr>
            <p:cNvPr id="4" name="순서도: 다중 문서 3">
              <a:extLst>
                <a:ext uri="{FF2B5EF4-FFF2-40B4-BE49-F238E27FC236}">
                  <a16:creationId xmlns:a16="http://schemas.microsoft.com/office/drawing/2014/main" id="{42716207-3C69-46CC-8260-19FFA6B0E90E}"/>
                </a:ext>
              </a:extLst>
            </p:cNvPr>
            <p:cNvSpPr/>
            <p:nvPr/>
          </p:nvSpPr>
          <p:spPr>
            <a:xfrm>
              <a:off x="1169583" y="2739946"/>
              <a:ext cx="1201479" cy="914400"/>
            </a:xfrm>
            <a:prstGeom prst="flowChartMultidocument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err="1">
                  <a:ln>
                    <a:solidFill>
                      <a:schemeClr val="tx1"/>
                    </a:solidFill>
                  </a:ln>
                </a:rPr>
                <a:t>Dockerfile</a:t>
              </a:r>
              <a:endParaRPr lang="ko-KR" altLang="en-US" sz="1400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16" name="순서도: 다중 문서 15">
              <a:extLst>
                <a:ext uri="{FF2B5EF4-FFF2-40B4-BE49-F238E27FC236}">
                  <a16:creationId xmlns:a16="http://schemas.microsoft.com/office/drawing/2014/main" id="{2CE99BCC-735F-425E-B6E7-649222020B9C}"/>
                </a:ext>
              </a:extLst>
            </p:cNvPr>
            <p:cNvSpPr/>
            <p:nvPr/>
          </p:nvSpPr>
          <p:spPr>
            <a:xfrm>
              <a:off x="2828042" y="2692099"/>
              <a:ext cx="1201479" cy="914400"/>
            </a:xfrm>
            <a:prstGeom prst="flowChartMultidocument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 err="1">
                  <a:ln>
                    <a:solidFill>
                      <a:schemeClr val="tx1"/>
                    </a:solidFill>
                  </a:ln>
                </a:rPr>
                <a:t>docker_compose.yml</a:t>
              </a:r>
              <a:endParaRPr lang="ko-KR" altLang="en-US" sz="1050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4C3443A2-A29F-400B-B318-F54004E7FEC4}"/>
                </a:ext>
              </a:extLst>
            </p:cNvPr>
            <p:cNvSpPr/>
            <p:nvPr/>
          </p:nvSpPr>
          <p:spPr>
            <a:xfrm>
              <a:off x="1169583" y="3890735"/>
              <a:ext cx="2859938" cy="451090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images</a:t>
              </a:r>
              <a:endParaRPr lang="ko-KR" altLang="en-US" dirty="0"/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14FBFB53-D243-44B3-873F-F9E7CA2EA63C}"/>
                </a:ext>
              </a:extLst>
            </p:cNvPr>
            <p:cNvSpPr/>
            <p:nvPr/>
          </p:nvSpPr>
          <p:spPr>
            <a:xfrm>
              <a:off x="1169583" y="4594800"/>
              <a:ext cx="2859938" cy="451090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Container</a:t>
              </a:r>
              <a:endParaRPr lang="ko-KR" altLang="en-US" dirty="0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B642B46A-2620-4F73-AA5E-4AEE070E5E4D}"/>
              </a:ext>
            </a:extLst>
          </p:cNvPr>
          <p:cNvGrpSpPr/>
          <p:nvPr/>
        </p:nvGrpSpPr>
        <p:grpSpPr>
          <a:xfrm>
            <a:off x="7124364" y="2062466"/>
            <a:ext cx="3610165" cy="3513374"/>
            <a:chOff x="6794753" y="2062466"/>
            <a:chExt cx="3610165" cy="3513374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E1AF7D69-0380-43DB-BB20-5A82A5F8349C}"/>
                </a:ext>
              </a:extLst>
            </p:cNvPr>
            <p:cNvSpPr/>
            <p:nvPr/>
          </p:nvSpPr>
          <p:spPr>
            <a:xfrm>
              <a:off x="6794753" y="2062466"/>
              <a:ext cx="3610165" cy="351337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모서리가 둥근 직사각형 26">
              <a:extLst>
                <a:ext uri="{FF2B5EF4-FFF2-40B4-BE49-F238E27FC236}">
                  <a16:creationId xmlns:a16="http://schemas.microsoft.com/office/drawing/2014/main" id="{8DA84FC6-AD8B-4A64-99EF-CC7A1131EB8B}"/>
                </a:ext>
              </a:extLst>
            </p:cNvPr>
            <p:cNvSpPr/>
            <p:nvPr/>
          </p:nvSpPr>
          <p:spPr>
            <a:xfrm>
              <a:off x="6962150" y="2195200"/>
              <a:ext cx="3301820" cy="45109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Docker Server</a:t>
              </a:r>
              <a:endParaRPr lang="ko-KR" altLang="en-US" dirty="0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E7F5C0E4-9313-4602-A95C-1B6FF2028032}"/>
                </a:ext>
              </a:extLst>
            </p:cNvPr>
            <p:cNvSpPr/>
            <p:nvPr/>
          </p:nvSpPr>
          <p:spPr>
            <a:xfrm>
              <a:off x="6962150" y="2826488"/>
              <a:ext cx="3301820" cy="2569153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7D1B28BA-FCCC-4F30-9EB9-CEBA9C598FD0}"/>
                </a:ext>
              </a:extLst>
            </p:cNvPr>
            <p:cNvSpPr/>
            <p:nvPr/>
          </p:nvSpPr>
          <p:spPr>
            <a:xfrm>
              <a:off x="7207502" y="2907140"/>
              <a:ext cx="976030" cy="262069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Docker</a:t>
              </a:r>
              <a:endParaRPr lang="ko-KR" altLang="en-US" dirty="0"/>
            </a:p>
          </p:txBody>
        </p:sp>
        <p:sp>
          <p:nvSpPr>
            <p:cNvPr id="24" name="순서도: 다중 문서 23">
              <a:extLst>
                <a:ext uri="{FF2B5EF4-FFF2-40B4-BE49-F238E27FC236}">
                  <a16:creationId xmlns:a16="http://schemas.microsoft.com/office/drawing/2014/main" id="{BDF05F45-4616-4BEB-9E80-D6518EF145D3}"/>
                </a:ext>
              </a:extLst>
            </p:cNvPr>
            <p:cNvSpPr/>
            <p:nvPr/>
          </p:nvSpPr>
          <p:spPr>
            <a:xfrm>
              <a:off x="7207502" y="3278574"/>
              <a:ext cx="1201479" cy="914400"/>
            </a:xfrm>
            <a:prstGeom prst="flowChartMultidocument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err="1">
                  <a:ln>
                    <a:solidFill>
                      <a:schemeClr val="tx1"/>
                    </a:solidFill>
                  </a:ln>
                </a:rPr>
                <a:t>Dockerfile</a:t>
              </a:r>
              <a:endParaRPr lang="ko-KR" altLang="en-US" sz="1400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25" name="순서도: 다중 문서 24">
              <a:extLst>
                <a:ext uri="{FF2B5EF4-FFF2-40B4-BE49-F238E27FC236}">
                  <a16:creationId xmlns:a16="http://schemas.microsoft.com/office/drawing/2014/main" id="{D2A78715-A0A0-4E48-8DFA-E644136C5B28}"/>
                </a:ext>
              </a:extLst>
            </p:cNvPr>
            <p:cNvSpPr/>
            <p:nvPr/>
          </p:nvSpPr>
          <p:spPr>
            <a:xfrm>
              <a:off x="8839599" y="3269156"/>
              <a:ext cx="1201479" cy="914400"/>
            </a:xfrm>
            <a:prstGeom prst="flowChartMultidocument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 err="1">
                  <a:ln>
                    <a:solidFill>
                      <a:schemeClr val="tx1"/>
                    </a:solidFill>
                  </a:ln>
                </a:rPr>
                <a:t>docker_compose.yml</a:t>
              </a:r>
              <a:endParaRPr lang="ko-KR" altLang="en-US" sz="1050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C70FF4EF-2A55-4028-9901-F07B0CD922BE}"/>
                </a:ext>
              </a:extLst>
            </p:cNvPr>
            <p:cNvSpPr/>
            <p:nvPr/>
          </p:nvSpPr>
          <p:spPr>
            <a:xfrm>
              <a:off x="7207502" y="4302339"/>
              <a:ext cx="2859938" cy="451090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images</a:t>
              </a:r>
              <a:endParaRPr lang="ko-KR" altLang="en-US" dirty="0"/>
            </a:p>
          </p:txBody>
        </p:sp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A96E57D5-29F6-414B-B89C-BBEB25D71720}"/>
                </a:ext>
              </a:extLst>
            </p:cNvPr>
            <p:cNvSpPr/>
            <p:nvPr/>
          </p:nvSpPr>
          <p:spPr>
            <a:xfrm>
              <a:off x="7207502" y="4847695"/>
              <a:ext cx="2859938" cy="451090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service</a:t>
              </a:r>
              <a:endParaRPr lang="ko-KR" altLang="en-US" dirty="0"/>
            </a:p>
          </p:txBody>
        </p:sp>
      </p:grpSp>
      <p:sp>
        <p:nvSpPr>
          <p:cNvPr id="29" name="폭발: 14pt 28">
            <a:extLst>
              <a:ext uri="{FF2B5EF4-FFF2-40B4-BE49-F238E27FC236}">
                <a16:creationId xmlns:a16="http://schemas.microsoft.com/office/drawing/2014/main" id="{6E5A6524-27B6-4086-8A14-4E1FBF14B056}"/>
              </a:ext>
            </a:extLst>
          </p:cNvPr>
          <p:cNvSpPr/>
          <p:nvPr/>
        </p:nvSpPr>
        <p:spPr>
          <a:xfrm>
            <a:off x="3619161" y="1086587"/>
            <a:ext cx="2009554" cy="1295955"/>
          </a:xfrm>
          <a:prstGeom prst="irregularSeal2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Hack</a:t>
            </a:r>
            <a:endParaRPr lang="ko-KR" altLang="en-US" dirty="0"/>
          </a:p>
        </p:txBody>
      </p:sp>
      <p:sp>
        <p:nvSpPr>
          <p:cNvPr id="32" name="폭발: 14pt 31">
            <a:extLst>
              <a:ext uri="{FF2B5EF4-FFF2-40B4-BE49-F238E27FC236}">
                <a16:creationId xmlns:a16="http://schemas.microsoft.com/office/drawing/2014/main" id="{951DF40B-7943-4961-B132-BF4511F1EB0D}"/>
              </a:ext>
            </a:extLst>
          </p:cNvPr>
          <p:cNvSpPr/>
          <p:nvPr/>
        </p:nvSpPr>
        <p:spPr>
          <a:xfrm>
            <a:off x="9593892" y="1258087"/>
            <a:ext cx="2009554" cy="1295955"/>
          </a:xfrm>
          <a:prstGeom prst="irregularSeal2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Hack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07973983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6344816"/>
            <a:ext cx="12192000" cy="933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0" y="6354147"/>
            <a:ext cx="12192000" cy="503853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0339" y="6488420"/>
            <a:ext cx="3593651" cy="253968"/>
          </a:xfrm>
          <a:prstGeom prst="rect">
            <a:avLst/>
          </a:prstGeom>
        </p:spPr>
      </p:pic>
      <p:cxnSp>
        <p:nvCxnSpPr>
          <p:cNvPr id="12" name="직선 연결선 11"/>
          <p:cNvCxnSpPr/>
          <p:nvPr/>
        </p:nvCxnSpPr>
        <p:spPr>
          <a:xfrm>
            <a:off x="3105" y="544285"/>
            <a:ext cx="12192000" cy="933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3110" y="12446"/>
            <a:ext cx="12192000" cy="503853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46647" y="49770"/>
            <a:ext cx="66154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FFFFFF"/>
                </a:solidFill>
              </a:rPr>
              <a:t>4-3. Docker in Docker(</a:t>
            </a:r>
            <a:r>
              <a:rPr lang="en-US" altLang="ko-KR" sz="2400" dirty="0" err="1">
                <a:solidFill>
                  <a:srgbClr val="FFFFFF"/>
                </a:solidFill>
              </a:rPr>
              <a:t>dind</a:t>
            </a:r>
            <a:r>
              <a:rPr lang="en-US" altLang="ko-KR" sz="2400" dirty="0">
                <a:solidFill>
                  <a:srgbClr val="FFFFFF"/>
                </a:solidFill>
              </a:rPr>
              <a:t>)</a:t>
            </a:r>
            <a:endParaRPr lang="ko-KR" altLang="en-US" sz="2400" dirty="0">
              <a:solidFill>
                <a:srgbClr val="FFFFFF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A253397-551B-4112-81E7-1C6E43477E47}"/>
              </a:ext>
            </a:extLst>
          </p:cNvPr>
          <p:cNvSpPr txBox="1"/>
          <p:nvPr/>
        </p:nvSpPr>
        <p:spPr>
          <a:xfrm>
            <a:off x="464293" y="839584"/>
            <a:ext cx="110970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Docker in Docker</a:t>
            </a:r>
          </a:p>
          <a:p>
            <a:r>
              <a:rPr lang="en-US" altLang="ko-KR" sz="2400" dirty="0"/>
              <a:t> - how?</a:t>
            </a: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86D2BDED-DE77-4F58-81BC-00D3E4257B87}"/>
              </a:ext>
            </a:extLst>
          </p:cNvPr>
          <p:cNvGrpSpPr/>
          <p:nvPr/>
        </p:nvGrpSpPr>
        <p:grpSpPr>
          <a:xfrm>
            <a:off x="918154" y="1740647"/>
            <a:ext cx="1324015" cy="508954"/>
            <a:chOff x="1726232" y="2200670"/>
            <a:chExt cx="928358" cy="508954"/>
          </a:xfrm>
        </p:grpSpPr>
        <p:sp>
          <p:nvSpPr>
            <p:cNvPr id="79" name="모서리가 둥근 직사각형 2">
              <a:extLst>
                <a:ext uri="{FF2B5EF4-FFF2-40B4-BE49-F238E27FC236}">
                  <a16:creationId xmlns:a16="http://schemas.microsoft.com/office/drawing/2014/main" id="{1CF449D3-8D90-4E91-A59B-0B4E8F34C8F3}"/>
                </a:ext>
              </a:extLst>
            </p:cNvPr>
            <p:cNvSpPr/>
            <p:nvPr/>
          </p:nvSpPr>
          <p:spPr>
            <a:xfrm>
              <a:off x="1726232" y="2200670"/>
              <a:ext cx="928358" cy="50895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모서리가 둥근 직사각형 3">
              <a:extLst>
                <a:ext uri="{FF2B5EF4-FFF2-40B4-BE49-F238E27FC236}">
                  <a16:creationId xmlns:a16="http://schemas.microsoft.com/office/drawing/2014/main" id="{A007C88A-11DF-4E23-8F82-E876A8C97D06}"/>
                </a:ext>
              </a:extLst>
            </p:cNvPr>
            <p:cNvSpPr/>
            <p:nvPr/>
          </p:nvSpPr>
          <p:spPr>
            <a:xfrm>
              <a:off x="1778442" y="2296630"/>
              <a:ext cx="834368" cy="335902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Client</a:t>
              </a:r>
              <a:endParaRPr lang="ko-KR" altLang="en-US" dirty="0"/>
            </a:p>
          </p:txBody>
        </p:sp>
      </p:grp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FEB5B2FA-5AEB-47ED-805F-D3A79BA80544}"/>
              </a:ext>
            </a:extLst>
          </p:cNvPr>
          <p:cNvSpPr/>
          <p:nvPr/>
        </p:nvSpPr>
        <p:spPr>
          <a:xfrm>
            <a:off x="3236376" y="1740645"/>
            <a:ext cx="5269663" cy="43677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8" name="모서리가 둥근 직사각형 25">
            <a:extLst>
              <a:ext uri="{FF2B5EF4-FFF2-40B4-BE49-F238E27FC236}">
                <a16:creationId xmlns:a16="http://schemas.microsoft.com/office/drawing/2014/main" id="{0BB13946-7853-4831-BED6-CF0864A4FCF6}"/>
              </a:ext>
            </a:extLst>
          </p:cNvPr>
          <p:cNvSpPr/>
          <p:nvPr/>
        </p:nvSpPr>
        <p:spPr>
          <a:xfrm>
            <a:off x="3380478" y="2398953"/>
            <a:ext cx="5019101" cy="451090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Docker Daemon</a:t>
            </a:r>
            <a:endParaRPr lang="ko-KR" altLang="en-US" dirty="0"/>
          </a:p>
        </p:txBody>
      </p:sp>
      <p:sp>
        <p:nvSpPr>
          <p:cNvPr id="69" name="모서리가 둥근 직사각형 5">
            <a:extLst>
              <a:ext uri="{FF2B5EF4-FFF2-40B4-BE49-F238E27FC236}">
                <a16:creationId xmlns:a16="http://schemas.microsoft.com/office/drawing/2014/main" id="{B9DF1BA7-B44B-4F07-B6EA-2EB60FCBA7D8}"/>
              </a:ext>
            </a:extLst>
          </p:cNvPr>
          <p:cNvSpPr/>
          <p:nvPr/>
        </p:nvSpPr>
        <p:spPr>
          <a:xfrm>
            <a:off x="3396058" y="2981348"/>
            <a:ext cx="2368691" cy="317032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err="1"/>
              <a:t>containerd</a:t>
            </a:r>
            <a:endParaRPr lang="ko-KR" altLang="en-US" sz="1600" dirty="0"/>
          </a:p>
        </p:txBody>
      </p:sp>
      <p:sp>
        <p:nvSpPr>
          <p:cNvPr id="70" name="모서리가 둥근 직사각형 26">
            <a:extLst>
              <a:ext uri="{FF2B5EF4-FFF2-40B4-BE49-F238E27FC236}">
                <a16:creationId xmlns:a16="http://schemas.microsoft.com/office/drawing/2014/main" id="{3A9DF0FC-6E72-4F48-AB42-6A3B4673FB44}"/>
              </a:ext>
            </a:extLst>
          </p:cNvPr>
          <p:cNvSpPr/>
          <p:nvPr/>
        </p:nvSpPr>
        <p:spPr>
          <a:xfrm>
            <a:off x="3380477" y="1832800"/>
            <a:ext cx="5019103" cy="451090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Docker host</a:t>
            </a:r>
            <a:endParaRPr lang="ko-KR" altLang="en-US" dirty="0"/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27318C46-DD1B-49EC-8107-C9EBAE9C98BA}"/>
              </a:ext>
            </a:extLst>
          </p:cNvPr>
          <p:cNvGrpSpPr/>
          <p:nvPr/>
        </p:nvGrpSpPr>
        <p:grpSpPr>
          <a:xfrm>
            <a:off x="3400596" y="3395833"/>
            <a:ext cx="4998983" cy="2676481"/>
            <a:chOff x="1188167" y="4014870"/>
            <a:chExt cx="3590769" cy="1175657"/>
          </a:xfrm>
        </p:grpSpPr>
        <p:sp>
          <p:nvSpPr>
            <p:cNvPr id="75" name="모서리가 둥근 직사각형 28">
              <a:extLst>
                <a:ext uri="{FF2B5EF4-FFF2-40B4-BE49-F238E27FC236}">
                  <a16:creationId xmlns:a16="http://schemas.microsoft.com/office/drawing/2014/main" id="{B5DC0859-1DBC-4A4C-9E33-F6BF32EEA811}"/>
                </a:ext>
              </a:extLst>
            </p:cNvPr>
            <p:cNvSpPr/>
            <p:nvPr/>
          </p:nvSpPr>
          <p:spPr>
            <a:xfrm>
              <a:off x="1188167" y="4014870"/>
              <a:ext cx="3590769" cy="1175657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모서리가 둥근 직사각형 29">
              <a:extLst>
                <a:ext uri="{FF2B5EF4-FFF2-40B4-BE49-F238E27FC236}">
                  <a16:creationId xmlns:a16="http://schemas.microsoft.com/office/drawing/2014/main" id="{BD87537E-B158-44B1-8F4B-FE8C22255350}"/>
                </a:ext>
              </a:extLst>
            </p:cNvPr>
            <p:cNvSpPr/>
            <p:nvPr/>
          </p:nvSpPr>
          <p:spPr>
            <a:xfrm>
              <a:off x="1399252" y="4046394"/>
              <a:ext cx="989290" cy="143414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Containers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8FB9AD15-BBB9-4AF1-A8F7-F1940965EECC}"/>
              </a:ext>
            </a:extLst>
          </p:cNvPr>
          <p:cNvSpPr/>
          <p:nvPr/>
        </p:nvSpPr>
        <p:spPr>
          <a:xfrm>
            <a:off x="6106013" y="3497348"/>
            <a:ext cx="1486025" cy="516612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registry</a:t>
            </a:r>
            <a:endParaRPr lang="ko-KR" altLang="en-US" dirty="0"/>
          </a:p>
        </p:txBody>
      </p:sp>
      <p:cxnSp>
        <p:nvCxnSpPr>
          <p:cNvPr id="64" name="꺾인 연결선 68">
            <a:extLst>
              <a:ext uri="{FF2B5EF4-FFF2-40B4-BE49-F238E27FC236}">
                <a16:creationId xmlns:a16="http://schemas.microsoft.com/office/drawing/2014/main" id="{39979551-8F27-4363-9CFC-25E002E9934F}"/>
              </a:ext>
            </a:extLst>
          </p:cNvPr>
          <p:cNvCxnSpPr>
            <a:cxnSpLocks/>
            <a:stCxn id="79" idx="3"/>
            <a:endCxn id="68" idx="1"/>
          </p:cNvCxnSpPr>
          <p:nvPr/>
        </p:nvCxnSpPr>
        <p:spPr>
          <a:xfrm>
            <a:off x="2242169" y="1995124"/>
            <a:ext cx="1138309" cy="629374"/>
          </a:xfrm>
          <a:prstGeom prst="bentConnector3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EBE5F376-D5B3-4F9B-9435-39A37975520F}"/>
              </a:ext>
            </a:extLst>
          </p:cNvPr>
          <p:cNvSpPr txBox="1"/>
          <p:nvPr/>
        </p:nvSpPr>
        <p:spPr>
          <a:xfrm>
            <a:off x="2057933" y="2254044"/>
            <a:ext cx="13240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/>
              <a:t>docker.sock</a:t>
            </a:r>
            <a:endParaRPr lang="ko-KR" altLang="en-US" sz="1600" dirty="0"/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72DC957B-7812-4838-A910-C822FF2C7E0F}"/>
              </a:ext>
            </a:extLst>
          </p:cNvPr>
          <p:cNvSpPr/>
          <p:nvPr/>
        </p:nvSpPr>
        <p:spPr>
          <a:xfrm>
            <a:off x="3703612" y="4771915"/>
            <a:ext cx="1211738" cy="109406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2E22CB10-D46C-438F-9FC6-679D7BB689A7}"/>
              </a:ext>
            </a:extLst>
          </p:cNvPr>
          <p:cNvSpPr/>
          <p:nvPr/>
        </p:nvSpPr>
        <p:spPr>
          <a:xfrm>
            <a:off x="5283984" y="4771916"/>
            <a:ext cx="1211738" cy="1094062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9A756D71-F15E-429F-8A44-18DEE58B7465}"/>
              </a:ext>
            </a:extLst>
          </p:cNvPr>
          <p:cNvSpPr/>
          <p:nvPr/>
        </p:nvSpPr>
        <p:spPr>
          <a:xfrm>
            <a:off x="6864357" y="4771916"/>
            <a:ext cx="1211738" cy="1094062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6" name="모서리가 둥근 직사각형 20">
            <a:extLst>
              <a:ext uri="{FF2B5EF4-FFF2-40B4-BE49-F238E27FC236}">
                <a16:creationId xmlns:a16="http://schemas.microsoft.com/office/drawing/2014/main" id="{F16BB14F-B5D4-46BD-85B9-4DFD14C082F6}"/>
              </a:ext>
            </a:extLst>
          </p:cNvPr>
          <p:cNvSpPr/>
          <p:nvPr/>
        </p:nvSpPr>
        <p:spPr>
          <a:xfrm>
            <a:off x="9091198" y="1777643"/>
            <a:ext cx="1698171" cy="117565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모서리가 둥근 직사각형 21">
            <a:extLst>
              <a:ext uri="{FF2B5EF4-FFF2-40B4-BE49-F238E27FC236}">
                <a16:creationId xmlns:a16="http://schemas.microsoft.com/office/drawing/2014/main" id="{CAB1285A-C6B6-4346-81E3-2629F983636C}"/>
              </a:ext>
            </a:extLst>
          </p:cNvPr>
          <p:cNvSpPr/>
          <p:nvPr/>
        </p:nvSpPr>
        <p:spPr>
          <a:xfrm>
            <a:off x="9165775" y="1862971"/>
            <a:ext cx="1526244" cy="335902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Repository</a:t>
            </a:r>
            <a:endParaRPr lang="ko-KR" altLang="en-US" dirty="0"/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862BDD3D-D500-44B9-B1F8-4A2E3229F2F0}"/>
              </a:ext>
            </a:extLst>
          </p:cNvPr>
          <p:cNvSpPr/>
          <p:nvPr/>
        </p:nvSpPr>
        <p:spPr>
          <a:xfrm>
            <a:off x="9321281" y="2394463"/>
            <a:ext cx="485192" cy="454093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</a:t>
            </a:r>
            <a:endParaRPr lang="ko-KR" altLang="en-US" dirty="0"/>
          </a:p>
        </p:txBody>
      </p:sp>
      <p:sp>
        <p:nvSpPr>
          <p:cNvPr id="89" name="타원 88">
            <a:extLst>
              <a:ext uri="{FF2B5EF4-FFF2-40B4-BE49-F238E27FC236}">
                <a16:creationId xmlns:a16="http://schemas.microsoft.com/office/drawing/2014/main" id="{D506A1B2-C7A2-4A31-B077-28A2AEDD08F8}"/>
              </a:ext>
            </a:extLst>
          </p:cNvPr>
          <p:cNvSpPr/>
          <p:nvPr/>
        </p:nvSpPr>
        <p:spPr>
          <a:xfrm>
            <a:off x="10064656" y="2389132"/>
            <a:ext cx="485192" cy="454093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B</a:t>
            </a:r>
            <a:endParaRPr lang="ko-KR" altLang="en-US" dirty="0"/>
          </a:p>
        </p:txBody>
      </p:sp>
      <p:cxnSp>
        <p:nvCxnSpPr>
          <p:cNvPr id="92" name="연결선: 꺾임 91">
            <a:extLst>
              <a:ext uri="{FF2B5EF4-FFF2-40B4-BE49-F238E27FC236}">
                <a16:creationId xmlns:a16="http://schemas.microsoft.com/office/drawing/2014/main" id="{34C9C137-C0AA-4F2D-80A6-A39C93829FAA}"/>
              </a:ext>
            </a:extLst>
          </p:cNvPr>
          <p:cNvCxnSpPr>
            <a:stCxn id="88" idx="2"/>
            <a:endCxn id="65" idx="0"/>
          </p:cNvCxnSpPr>
          <p:nvPr/>
        </p:nvCxnSpPr>
        <p:spPr>
          <a:xfrm rot="10800000" flipV="1">
            <a:off x="6849027" y="2621510"/>
            <a:ext cx="2472255" cy="875838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연결선: 꺾임 93">
            <a:extLst>
              <a:ext uri="{FF2B5EF4-FFF2-40B4-BE49-F238E27FC236}">
                <a16:creationId xmlns:a16="http://schemas.microsoft.com/office/drawing/2014/main" id="{792B927E-E091-4686-90AE-1BA297A8EE6C}"/>
              </a:ext>
            </a:extLst>
          </p:cNvPr>
          <p:cNvCxnSpPr>
            <a:cxnSpLocks/>
            <a:stCxn id="65" idx="2"/>
            <a:endCxn id="82" idx="0"/>
          </p:cNvCxnSpPr>
          <p:nvPr/>
        </p:nvCxnSpPr>
        <p:spPr>
          <a:xfrm rot="5400000">
            <a:off x="5200277" y="3123165"/>
            <a:ext cx="757955" cy="2539545"/>
          </a:xfrm>
          <a:prstGeom prst="bentConnector3">
            <a:avLst/>
          </a:prstGeom>
          <a:ln w="952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연결선: 꺾임 99">
            <a:extLst>
              <a:ext uri="{FF2B5EF4-FFF2-40B4-BE49-F238E27FC236}">
                <a16:creationId xmlns:a16="http://schemas.microsoft.com/office/drawing/2014/main" id="{EB74E777-33EF-46E5-97D8-5E8A14A3B709}"/>
              </a:ext>
            </a:extLst>
          </p:cNvPr>
          <p:cNvCxnSpPr>
            <a:cxnSpLocks/>
            <a:stCxn id="65" idx="2"/>
            <a:endCxn id="84" idx="0"/>
          </p:cNvCxnSpPr>
          <p:nvPr/>
        </p:nvCxnSpPr>
        <p:spPr>
          <a:xfrm rot="16200000" flipH="1">
            <a:off x="6780648" y="4082338"/>
            <a:ext cx="757956" cy="621200"/>
          </a:xfrm>
          <a:prstGeom prst="bentConnector3">
            <a:avLst>
              <a:gd name="adj1" fmla="val 50000"/>
            </a:avLst>
          </a:prstGeom>
          <a:ln w="952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연결선: 꺾임 103">
            <a:extLst>
              <a:ext uri="{FF2B5EF4-FFF2-40B4-BE49-F238E27FC236}">
                <a16:creationId xmlns:a16="http://schemas.microsoft.com/office/drawing/2014/main" id="{51F7B4CE-AD78-48C7-BC07-5D572A4B9713}"/>
              </a:ext>
            </a:extLst>
          </p:cNvPr>
          <p:cNvCxnSpPr>
            <a:cxnSpLocks/>
            <a:stCxn id="65" idx="2"/>
            <a:endCxn id="83" idx="0"/>
          </p:cNvCxnSpPr>
          <p:nvPr/>
        </p:nvCxnSpPr>
        <p:spPr>
          <a:xfrm rot="5400000">
            <a:off x="5990462" y="3913352"/>
            <a:ext cx="757956" cy="959173"/>
          </a:xfrm>
          <a:prstGeom prst="bentConnector3">
            <a:avLst>
              <a:gd name="adj1" fmla="val 50000"/>
            </a:avLst>
          </a:prstGeom>
          <a:ln w="952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연결선: 꺾임 107">
            <a:extLst>
              <a:ext uri="{FF2B5EF4-FFF2-40B4-BE49-F238E27FC236}">
                <a16:creationId xmlns:a16="http://schemas.microsoft.com/office/drawing/2014/main" id="{50A58445-2137-494F-B68A-B7254DFFC6C9}"/>
              </a:ext>
            </a:extLst>
          </p:cNvPr>
          <p:cNvCxnSpPr>
            <a:stCxn id="69" idx="3"/>
            <a:endCxn id="75" idx="0"/>
          </p:cNvCxnSpPr>
          <p:nvPr/>
        </p:nvCxnSpPr>
        <p:spPr>
          <a:xfrm>
            <a:off x="5764749" y="3139864"/>
            <a:ext cx="135339" cy="255969"/>
          </a:xfrm>
          <a:prstGeom prst="bentConnector2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319F081E-7037-4F7A-A6D8-E449E0DBE496}"/>
              </a:ext>
            </a:extLst>
          </p:cNvPr>
          <p:cNvCxnSpPr>
            <a:cxnSpLocks/>
          </p:cNvCxnSpPr>
          <p:nvPr/>
        </p:nvCxnSpPr>
        <p:spPr>
          <a:xfrm>
            <a:off x="4481736" y="2722965"/>
            <a:ext cx="232" cy="286313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8C878187-C8D9-4180-9A7E-34DB98551AF9}"/>
              </a:ext>
            </a:extLst>
          </p:cNvPr>
          <p:cNvSpPr/>
          <p:nvPr/>
        </p:nvSpPr>
        <p:spPr>
          <a:xfrm>
            <a:off x="3703612" y="4780720"/>
            <a:ext cx="1202589" cy="26661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manager</a:t>
            </a:r>
            <a:endParaRPr lang="ko-KR" altLang="en-US" sz="1400" dirty="0"/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E484897C-EE6B-48AA-9A2D-E95606A40084}"/>
              </a:ext>
            </a:extLst>
          </p:cNvPr>
          <p:cNvSpPr/>
          <p:nvPr/>
        </p:nvSpPr>
        <p:spPr>
          <a:xfrm>
            <a:off x="5293133" y="4780720"/>
            <a:ext cx="1202589" cy="26661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worker01</a:t>
            </a:r>
            <a:endParaRPr lang="ko-KR" altLang="en-US" sz="1400" dirty="0"/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674F194C-8428-4E88-9226-D3A97AEF5C8A}"/>
              </a:ext>
            </a:extLst>
          </p:cNvPr>
          <p:cNvSpPr/>
          <p:nvPr/>
        </p:nvSpPr>
        <p:spPr>
          <a:xfrm>
            <a:off x="6880932" y="4780720"/>
            <a:ext cx="1202589" cy="26661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worker02</a:t>
            </a:r>
            <a:endParaRPr lang="ko-KR" altLang="en-US" sz="1400" dirty="0"/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3BF114EA-346D-4812-8A0E-6426FE92B305}"/>
              </a:ext>
            </a:extLst>
          </p:cNvPr>
          <p:cNvSpPr txBox="1"/>
          <p:nvPr/>
        </p:nvSpPr>
        <p:spPr>
          <a:xfrm>
            <a:off x="3525623" y="4501518"/>
            <a:ext cx="6804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docker</a:t>
            </a:r>
            <a:endParaRPr lang="ko-KR" altLang="en-US" sz="1200" dirty="0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09463A22-4A6B-4B62-9A42-27AB19D3B89E}"/>
              </a:ext>
            </a:extLst>
          </p:cNvPr>
          <p:cNvSpPr txBox="1"/>
          <p:nvPr/>
        </p:nvSpPr>
        <p:spPr>
          <a:xfrm>
            <a:off x="5113425" y="4494427"/>
            <a:ext cx="6804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docker</a:t>
            </a:r>
            <a:endParaRPr lang="ko-KR" altLang="en-US" sz="1200" dirty="0"/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34485C5B-93EC-4468-86CF-89731A0099C4}"/>
              </a:ext>
            </a:extLst>
          </p:cNvPr>
          <p:cNvSpPr txBox="1"/>
          <p:nvPr/>
        </p:nvSpPr>
        <p:spPr>
          <a:xfrm>
            <a:off x="6690585" y="4497961"/>
            <a:ext cx="6804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docker</a:t>
            </a:r>
            <a:endParaRPr lang="ko-KR" altLang="en-US" sz="1200" dirty="0"/>
          </a:p>
        </p:txBody>
      </p:sp>
      <p:sp>
        <p:nvSpPr>
          <p:cNvPr id="130" name="모서리가 둥근 직사각형 5">
            <a:extLst>
              <a:ext uri="{FF2B5EF4-FFF2-40B4-BE49-F238E27FC236}">
                <a16:creationId xmlns:a16="http://schemas.microsoft.com/office/drawing/2014/main" id="{9D9375D3-A750-4FF8-8C89-48B3220BA8C9}"/>
              </a:ext>
            </a:extLst>
          </p:cNvPr>
          <p:cNvSpPr/>
          <p:nvPr/>
        </p:nvSpPr>
        <p:spPr>
          <a:xfrm>
            <a:off x="3898145" y="5378190"/>
            <a:ext cx="812760" cy="463110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docker daemon</a:t>
            </a:r>
            <a:endParaRPr lang="ko-KR" altLang="en-US" sz="1100" dirty="0"/>
          </a:p>
        </p:txBody>
      </p:sp>
      <p:sp>
        <p:nvSpPr>
          <p:cNvPr id="131" name="모서리가 둥근 직사각형 5">
            <a:extLst>
              <a:ext uri="{FF2B5EF4-FFF2-40B4-BE49-F238E27FC236}">
                <a16:creationId xmlns:a16="http://schemas.microsoft.com/office/drawing/2014/main" id="{465083BF-6E46-47A6-B955-59BE623B3EAF}"/>
              </a:ext>
            </a:extLst>
          </p:cNvPr>
          <p:cNvSpPr/>
          <p:nvPr/>
        </p:nvSpPr>
        <p:spPr>
          <a:xfrm>
            <a:off x="5484171" y="5378190"/>
            <a:ext cx="812760" cy="463110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docker daemon</a:t>
            </a:r>
            <a:endParaRPr lang="ko-KR" altLang="en-US" sz="1100" dirty="0"/>
          </a:p>
        </p:txBody>
      </p:sp>
      <p:sp>
        <p:nvSpPr>
          <p:cNvPr id="132" name="모서리가 둥근 직사각형 5">
            <a:extLst>
              <a:ext uri="{FF2B5EF4-FFF2-40B4-BE49-F238E27FC236}">
                <a16:creationId xmlns:a16="http://schemas.microsoft.com/office/drawing/2014/main" id="{A0A91043-C5F7-426D-B728-BC86A6639540}"/>
              </a:ext>
            </a:extLst>
          </p:cNvPr>
          <p:cNvSpPr/>
          <p:nvPr/>
        </p:nvSpPr>
        <p:spPr>
          <a:xfrm>
            <a:off x="7070197" y="5378190"/>
            <a:ext cx="812760" cy="463110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docker daemon</a:t>
            </a:r>
            <a:endParaRPr lang="ko-KR" altLang="en-US" sz="1100" dirty="0"/>
          </a:p>
        </p:txBody>
      </p:sp>
      <p:sp>
        <p:nvSpPr>
          <p:cNvPr id="134" name="모서리가 둥근 직사각형 5">
            <a:extLst>
              <a:ext uri="{FF2B5EF4-FFF2-40B4-BE49-F238E27FC236}">
                <a16:creationId xmlns:a16="http://schemas.microsoft.com/office/drawing/2014/main" id="{42BC525B-C8B7-4C40-B2AA-D14B17F39DBA}"/>
              </a:ext>
            </a:extLst>
          </p:cNvPr>
          <p:cNvSpPr/>
          <p:nvPr/>
        </p:nvSpPr>
        <p:spPr>
          <a:xfrm>
            <a:off x="3818670" y="5037203"/>
            <a:ext cx="971710" cy="259668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err="1"/>
              <a:t>docker.sock</a:t>
            </a:r>
            <a:endParaRPr lang="ko-KR" altLang="en-US" sz="1100" dirty="0"/>
          </a:p>
        </p:txBody>
      </p:sp>
      <p:sp>
        <p:nvSpPr>
          <p:cNvPr id="135" name="모서리가 둥근 직사각형 5">
            <a:extLst>
              <a:ext uri="{FF2B5EF4-FFF2-40B4-BE49-F238E27FC236}">
                <a16:creationId xmlns:a16="http://schemas.microsoft.com/office/drawing/2014/main" id="{9DA082EA-F964-4C58-AC73-5584865C8866}"/>
              </a:ext>
            </a:extLst>
          </p:cNvPr>
          <p:cNvSpPr/>
          <p:nvPr/>
        </p:nvSpPr>
        <p:spPr>
          <a:xfrm>
            <a:off x="5404696" y="5037203"/>
            <a:ext cx="971710" cy="259668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err="1"/>
              <a:t>docker.sock</a:t>
            </a:r>
            <a:endParaRPr lang="ko-KR" altLang="en-US" sz="1100" dirty="0"/>
          </a:p>
        </p:txBody>
      </p:sp>
      <p:sp>
        <p:nvSpPr>
          <p:cNvPr id="136" name="모서리가 둥근 직사각형 5">
            <a:extLst>
              <a:ext uri="{FF2B5EF4-FFF2-40B4-BE49-F238E27FC236}">
                <a16:creationId xmlns:a16="http://schemas.microsoft.com/office/drawing/2014/main" id="{C22F82E6-FC75-4ED8-9E3A-3623B3CA46CA}"/>
              </a:ext>
            </a:extLst>
          </p:cNvPr>
          <p:cNvSpPr/>
          <p:nvPr/>
        </p:nvSpPr>
        <p:spPr>
          <a:xfrm>
            <a:off x="6990722" y="5037203"/>
            <a:ext cx="971710" cy="259668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err="1"/>
              <a:t>docker.sock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04010907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6344816"/>
            <a:ext cx="12192000" cy="933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0" y="6354147"/>
            <a:ext cx="12192000" cy="503853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0339" y="6488420"/>
            <a:ext cx="3593651" cy="253968"/>
          </a:xfrm>
          <a:prstGeom prst="rect">
            <a:avLst/>
          </a:prstGeom>
        </p:spPr>
      </p:pic>
      <p:cxnSp>
        <p:nvCxnSpPr>
          <p:cNvPr id="12" name="직선 연결선 11"/>
          <p:cNvCxnSpPr/>
          <p:nvPr/>
        </p:nvCxnSpPr>
        <p:spPr>
          <a:xfrm>
            <a:off x="3105" y="544285"/>
            <a:ext cx="12192000" cy="933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3110" y="12446"/>
            <a:ext cx="12192000" cy="503853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46647" y="49770"/>
            <a:ext cx="66154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FFFFFF"/>
                </a:solidFill>
              </a:rPr>
              <a:t>4-3. Docker in Docker(</a:t>
            </a:r>
            <a:r>
              <a:rPr lang="en-US" altLang="ko-KR" sz="2400" dirty="0" err="1">
                <a:solidFill>
                  <a:srgbClr val="FFFFFF"/>
                </a:solidFill>
              </a:rPr>
              <a:t>dind</a:t>
            </a:r>
            <a:r>
              <a:rPr lang="en-US" altLang="ko-KR" sz="2400" dirty="0">
                <a:solidFill>
                  <a:srgbClr val="FFFFFF"/>
                </a:solidFill>
              </a:rPr>
              <a:t>)</a:t>
            </a:r>
            <a:endParaRPr lang="ko-KR" altLang="en-US" sz="2400" dirty="0">
              <a:solidFill>
                <a:srgbClr val="FFFFFF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A253397-551B-4112-81E7-1C6E43477E47}"/>
              </a:ext>
            </a:extLst>
          </p:cNvPr>
          <p:cNvSpPr txBox="1"/>
          <p:nvPr/>
        </p:nvSpPr>
        <p:spPr>
          <a:xfrm>
            <a:off x="464293" y="839584"/>
            <a:ext cx="110970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Docker in Docker</a:t>
            </a:r>
          </a:p>
          <a:p>
            <a:r>
              <a:rPr lang="en-US" altLang="ko-KR" sz="2400" dirty="0"/>
              <a:t> - how?</a:t>
            </a: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86D2BDED-DE77-4F58-81BC-00D3E4257B87}"/>
              </a:ext>
            </a:extLst>
          </p:cNvPr>
          <p:cNvGrpSpPr/>
          <p:nvPr/>
        </p:nvGrpSpPr>
        <p:grpSpPr>
          <a:xfrm>
            <a:off x="918154" y="1740647"/>
            <a:ext cx="1324015" cy="508954"/>
            <a:chOff x="1726232" y="2200670"/>
            <a:chExt cx="928358" cy="508954"/>
          </a:xfrm>
        </p:grpSpPr>
        <p:sp>
          <p:nvSpPr>
            <p:cNvPr id="79" name="모서리가 둥근 직사각형 2">
              <a:extLst>
                <a:ext uri="{FF2B5EF4-FFF2-40B4-BE49-F238E27FC236}">
                  <a16:creationId xmlns:a16="http://schemas.microsoft.com/office/drawing/2014/main" id="{1CF449D3-8D90-4E91-A59B-0B4E8F34C8F3}"/>
                </a:ext>
              </a:extLst>
            </p:cNvPr>
            <p:cNvSpPr/>
            <p:nvPr/>
          </p:nvSpPr>
          <p:spPr>
            <a:xfrm>
              <a:off x="1726232" y="2200670"/>
              <a:ext cx="928358" cy="50895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모서리가 둥근 직사각형 3">
              <a:extLst>
                <a:ext uri="{FF2B5EF4-FFF2-40B4-BE49-F238E27FC236}">
                  <a16:creationId xmlns:a16="http://schemas.microsoft.com/office/drawing/2014/main" id="{A007C88A-11DF-4E23-8F82-E876A8C97D06}"/>
                </a:ext>
              </a:extLst>
            </p:cNvPr>
            <p:cNvSpPr/>
            <p:nvPr/>
          </p:nvSpPr>
          <p:spPr>
            <a:xfrm>
              <a:off x="1778442" y="2296630"/>
              <a:ext cx="834368" cy="335902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Client</a:t>
              </a:r>
              <a:endParaRPr lang="ko-KR" altLang="en-US" dirty="0"/>
            </a:p>
          </p:txBody>
        </p:sp>
      </p:grp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FEB5B2FA-5AEB-47ED-805F-D3A79BA80544}"/>
              </a:ext>
            </a:extLst>
          </p:cNvPr>
          <p:cNvSpPr/>
          <p:nvPr/>
        </p:nvSpPr>
        <p:spPr>
          <a:xfrm>
            <a:off x="3236376" y="1740645"/>
            <a:ext cx="5269663" cy="43677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8" name="모서리가 둥근 직사각형 25">
            <a:extLst>
              <a:ext uri="{FF2B5EF4-FFF2-40B4-BE49-F238E27FC236}">
                <a16:creationId xmlns:a16="http://schemas.microsoft.com/office/drawing/2014/main" id="{0BB13946-7853-4831-BED6-CF0864A4FCF6}"/>
              </a:ext>
            </a:extLst>
          </p:cNvPr>
          <p:cNvSpPr/>
          <p:nvPr/>
        </p:nvSpPr>
        <p:spPr>
          <a:xfrm>
            <a:off x="3380478" y="2398953"/>
            <a:ext cx="5019101" cy="451090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Docker Daemon</a:t>
            </a:r>
            <a:endParaRPr lang="ko-KR" altLang="en-US" dirty="0"/>
          </a:p>
        </p:txBody>
      </p:sp>
      <p:sp>
        <p:nvSpPr>
          <p:cNvPr id="69" name="모서리가 둥근 직사각형 5">
            <a:extLst>
              <a:ext uri="{FF2B5EF4-FFF2-40B4-BE49-F238E27FC236}">
                <a16:creationId xmlns:a16="http://schemas.microsoft.com/office/drawing/2014/main" id="{B9DF1BA7-B44B-4F07-B6EA-2EB60FCBA7D8}"/>
              </a:ext>
            </a:extLst>
          </p:cNvPr>
          <p:cNvSpPr/>
          <p:nvPr/>
        </p:nvSpPr>
        <p:spPr>
          <a:xfrm>
            <a:off x="3396058" y="2981348"/>
            <a:ext cx="2368691" cy="317032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err="1"/>
              <a:t>containerd</a:t>
            </a:r>
            <a:endParaRPr lang="ko-KR" altLang="en-US" sz="1600" dirty="0"/>
          </a:p>
        </p:txBody>
      </p:sp>
      <p:sp>
        <p:nvSpPr>
          <p:cNvPr id="70" name="모서리가 둥근 직사각형 26">
            <a:extLst>
              <a:ext uri="{FF2B5EF4-FFF2-40B4-BE49-F238E27FC236}">
                <a16:creationId xmlns:a16="http://schemas.microsoft.com/office/drawing/2014/main" id="{3A9DF0FC-6E72-4F48-AB42-6A3B4673FB44}"/>
              </a:ext>
            </a:extLst>
          </p:cNvPr>
          <p:cNvSpPr/>
          <p:nvPr/>
        </p:nvSpPr>
        <p:spPr>
          <a:xfrm>
            <a:off x="3380477" y="1832800"/>
            <a:ext cx="5019103" cy="451090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Docker host</a:t>
            </a:r>
            <a:endParaRPr lang="ko-KR" altLang="en-US" dirty="0"/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27318C46-DD1B-49EC-8107-C9EBAE9C98BA}"/>
              </a:ext>
            </a:extLst>
          </p:cNvPr>
          <p:cNvGrpSpPr/>
          <p:nvPr/>
        </p:nvGrpSpPr>
        <p:grpSpPr>
          <a:xfrm>
            <a:off x="3400596" y="3395833"/>
            <a:ext cx="4998983" cy="2676481"/>
            <a:chOff x="1188167" y="4014870"/>
            <a:chExt cx="3590769" cy="1175657"/>
          </a:xfrm>
        </p:grpSpPr>
        <p:sp>
          <p:nvSpPr>
            <p:cNvPr id="75" name="모서리가 둥근 직사각형 28">
              <a:extLst>
                <a:ext uri="{FF2B5EF4-FFF2-40B4-BE49-F238E27FC236}">
                  <a16:creationId xmlns:a16="http://schemas.microsoft.com/office/drawing/2014/main" id="{B5DC0859-1DBC-4A4C-9E33-F6BF32EEA811}"/>
                </a:ext>
              </a:extLst>
            </p:cNvPr>
            <p:cNvSpPr/>
            <p:nvPr/>
          </p:nvSpPr>
          <p:spPr>
            <a:xfrm>
              <a:off x="1188167" y="4014870"/>
              <a:ext cx="3590769" cy="1175657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모서리가 둥근 직사각형 29">
              <a:extLst>
                <a:ext uri="{FF2B5EF4-FFF2-40B4-BE49-F238E27FC236}">
                  <a16:creationId xmlns:a16="http://schemas.microsoft.com/office/drawing/2014/main" id="{BD87537E-B158-44B1-8F4B-FE8C22255350}"/>
                </a:ext>
              </a:extLst>
            </p:cNvPr>
            <p:cNvSpPr/>
            <p:nvPr/>
          </p:nvSpPr>
          <p:spPr>
            <a:xfrm>
              <a:off x="1399252" y="4046394"/>
              <a:ext cx="989290" cy="143414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Containers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8FB9AD15-BBB9-4AF1-A8F7-F1940965EECC}"/>
              </a:ext>
            </a:extLst>
          </p:cNvPr>
          <p:cNvSpPr/>
          <p:nvPr/>
        </p:nvSpPr>
        <p:spPr>
          <a:xfrm>
            <a:off x="6106013" y="3497348"/>
            <a:ext cx="1486025" cy="516612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registry</a:t>
            </a:r>
            <a:endParaRPr lang="ko-KR" altLang="en-US" dirty="0"/>
          </a:p>
        </p:txBody>
      </p:sp>
      <p:cxnSp>
        <p:nvCxnSpPr>
          <p:cNvPr id="64" name="꺾인 연결선 68">
            <a:extLst>
              <a:ext uri="{FF2B5EF4-FFF2-40B4-BE49-F238E27FC236}">
                <a16:creationId xmlns:a16="http://schemas.microsoft.com/office/drawing/2014/main" id="{39979551-8F27-4363-9CFC-25E002E9934F}"/>
              </a:ext>
            </a:extLst>
          </p:cNvPr>
          <p:cNvCxnSpPr>
            <a:cxnSpLocks/>
            <a:stCxn id="79" idx="3"/>
            <a:endCxn id="68" idx="1"/>
          </p:cNvCxnSpPr>
          <p:nvPr/>
        </p:nvCxnSpPr>
        <p:spPr>
          <a:xfrm>
            <a:off x="2242169" y="1995124"/>
            <a:ext cx="1138309" cy="629374"/>
          </a:xfrm>
          <a:prstGeom prst="bentConnector3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EBE5F376-D5B3-4F9B-9435-39A37975520F}"/>
              </a:ext>
            </a:extLst>
          </p:cNvPr>
          <p:cNvSpPr txBox="1"/>
          <p:nvPr/>
        </p:nvSpPr>
        <p:spPr>
          <a:xfrm>
            <a:off x="2057933" y="2254044"/>
            <a:ext cx="13240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/>
              <a:t>docker.sock</a:t>
            </a:r>
            <a:endParaRPr lang="ko-KR" altLang="en-US" sz="1600" dirty="0"/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72DC957B-7812-4838-A910-C822FF2C7E0F}"/>
              </a:ext>
            </a:extLst>
          </p:cNvPr>
          <p:cNvSpPr/>
          <p:nvPr/>
        </p:nvSpPr>
        <p:spPr>
          <a:xfrm>
            <a:off x="3703612" y="4771915"/>
            <a:ext cx="1211738" cy="109406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2E22CB10-D46C-438F-9FC6-679D7BB689A7}"/>
              </a:ext>
            </a:extLst>
          </p:cNvPr>
          <p:cNvSpPr/>
          <p:nvPr/>
        </p:nvSpPr>
        <p:spPr>
          <a:xfrm>
            <a:off x="5283984" y="4771916"/>
            <a:ext cx="1211738" cy="1094062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9A756D71-F15E-429F-8A44-18DEE58B7465}"/>
              </a:ext>
            </a:extLst>
          </p:cNvPr>
          <p:cNvSpPr/>
          <p:nvPr/>
        </p:nvSpPr>
        <p:spPr>
          <a:xfrm>
            <a:off x="6864357" y="4771916"/>
            <a:ext cx="1211738" cy="1094062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6" name="모서리가 둥근 직사각형 20">
            <a:extLst>
              <a:ext uri="{FF2B5EF4-FFF2-40B4-BE49-F238E27FC236}">
                <a16:creationId xmlns:a16="http://schemas.microsoft.com/office/drawing/2014/main" id="{F16BB14F-B5D4-46BD-85B9-4DFD14C082F6}"/>
              </a:ext>
            </a:extLst>
          </p:cNvPr>
          <p:cNvSpPr/>
          <p:nvPr/>
        </p:nvSpPr>
        <p:spPr>
          <a:xfrm>
            <a:off x="9091198" y="1777643"/>
            <a:ext cx="1698171" cy="117565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모서리가 둥근 직사각형 21">
            <a:extLst>
              <a:ext uri="{FF2B5EF4-FFF2-40B4-BE49-F238E27FC236}">
                <a16:creationId xmlns:a16="http://schemas.microsoft.com/office/drawing/2014/main" id="{CAB1285A-C6B6-4346-81E3-2629F983636C}"/>
              </a:ext>
            </a:extLst>
          </p:cNvPr>
          <p:cNvSpPr/>
          <p:nvPr/>
        </p:nvSpPr>
        <p:spPr>
          <a:xfrm>
            <a:off x="9165775" y="1862971"/>
            <a:ext cx="1526244" cy="335902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Repository</a:t>
            </a:r>
            <a:endParaRPr lang="ko-KR" altLang="en-US" dirty="0"/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862BDD3D-D500-44B9-B1F8-4A2E3229F2F0}"/>
              </a:ext>
            </a:extLst>
          </p:cNvPr>
          <p:cNvSpPr/>
          <p:nvPr/>
        </p:nvSpPr>
        <p:spPr>
          <a:xfrm>
            <a:off x="9321281" y="2394463"/>
            <a:ext cx="485192" cy="454093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</a:t>
            </a:r>
            <a:endParaRPr lang="ko-KR" altLang="en-US" dirty="0"/>
          </a:p>
        </p:txBody>
      </p:sp>
      <p:sp>
        <p:nvSpPr>
          <p:cNvPr id="89" name="타원 88">
            <a:extLst>
              <a:ext uri="{FF2B5EF4-FFF2-40B4-BE49-F238E27FC236}">
                <a16:creationId xmlns:a16="http://schemas.microsoft.com/office/drawing/2014/main" id="{D506A1B2-C7A2-4A31-B077-28A2AEDD08F8}"/>
              </a:ext>
            </a:extLst>
          </p:cNvPr>
          <p:cNvSpPr/>
          <p:nvPr/>
        </p:nvSpPr>
        <p:spPr>
          <a:xfrm>
            <a:off x="10064656" y="2389132"/>
            <a:ext cx="485192" cy="454093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B</a:t>
            </a:r>
            <a:endParaRPr lang="ko-KR" altLang="en-US" dirty="0"/>
          </a:p>
        </p:txBody>
      </p:sp>
      <p:cxnSp>
        <p:nvCxnSpPr>
          <p:cNvPr id="92" name="연결선: 꺾임 91">
            <a:extLst>
              <a:ext uri="{FF2B5EF4-FFF2-40B4-BE49-F238E27FC236}">
                <a16:creationId xmlns:a16="http://schemas.microsoft.com/office/drawing/2014/main" id="{34C9C137-C0AA-4F2D-80A6-A39C93829FAA}"/>
              </a:ext>
            </a:extLst>
          </p:cNvPr>
          <p:cNvCxnSpPr>
            <a:stCxn id="88" idx="2"/>
            <a:endCxn id="65" idx="0"/>
          </p:cNvCxnSpPr>
          <p:nvPr/>
        </p:nvCxnSpPr>
        <p:spPr>
          <a:xfrm rot="10800000" flipV="1">
            <a:off x="6849027" y="2621510"/>
            <a:ext cx="2472255" cy="875838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연결선: 꺾임 93">
            <a:extLst>
              <a:ext uri="{FF2B5EF4-FFF2-40B4-BE49-F238E27FC236}">
                <a16:creationId xmlns:a16="http://schemas.microsoft.com/office/drawing/2014/main" id="{792B927E-E091-4686-90AE-1BA297A8EE6C}"/>
              </a:ext>
            </a:extLst>
          </p:cNvPr>
          <p:cNvCxnSpPr>
            <a:cxnSpLocks/>
            <a:stCxn id="65" idx="2"/>
            <a:endCxn id="82" idx="0"/>
          </p:cNvCxnSpPr>
          <p:nvPr/>
        </p:nvCxnSpPr>
        <p:spPr>
          <a:xfrm rot="5400000">
            <a:off x="5200277" y="3123165"/>
            <a:ext cx="757955" cy="2539545"/>
          </a:xfrm>
          <a:prstGeom prst="bentConnector3">
            <a:avLst/>
          </a:prstGeom>
          <a:ln w="952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연결선: 꺾임 99">
            <a:extLst>
              <a:ext uri="{FF2B5EF4-FFF2-40B4-BE49-F238E27FC236}">
                <a16:creationId xmlns:a16="http://schemas.microsoft.com/office/drawing/2014/main" id="{EB74E777-33EF-46E5-97D8-5E8A14A3B709}"/>
              </a:ext>
            </a:extLst>
          </p:cNvPr>
          <p:cNvCxnSpPr>
            <a:cxnSpLocks/>
            <a:stCxn id="65" idx="2"/>
            <a:endCxn id="84" idx="0"/>
          </p:cNvCxnSpPr>
          <p:nvPr/>
        </p:nvCxnSpPr>
        <p:spPr>
          <a:xfrm rot="16200000" flipH="1">
            <a:off x="6780648" y="4082338"/>
            <a:ext cx="757956" cy="621200"/>
          </a:xfrm>
          <a:prstGeom prst="bentConnector3">
            <a:avLst>
              <a:gd name="adj1" fmla="val 50000"/>
            </a:avLst>
          </a:prstGeom>
          <a:ln w="952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연결선: 꺾임 103">
            <a:extLst>
              <a:ext uri="{FF2B5EF4-FFF2-40B4-BE49-F238E27FC236}">
                <a16:creationId xmlns:a16="http://schemas.microsoft.com/office/drawing/2014/main" id="{51F7B4CE-AD78-48C7-BC07-5D572A4B9713}"/>
              </a:ext>
            </a:extLst>
          </p:cNvPr>
          <p:cNvCxnSpPr>
            <a:cxnSpLocks/>
            <a:stCxn id="65" idx="2"/>
            <a:endCxn id="83" idx="0"/>
          </p:cNvCxnSpPr>
          <p:nvPr/>
        </p:nvCxnSpPr>
        <p:spPr>
          <a:xfrm rot="5400000">
            <a:off x="5990462" y="3913352"/>
            <a:ext cx="757956" cy="959173"/>
          </a:xfrm>
          <a:prstGeom prst="bentConnector3">
            <a:avLst>
              <a:gd name="adj1" fmla="val 50000"/>
            </a:avLst>
          </a:prstGeom>
          <a:ln w="952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연결선: 꺾임 107">
            <a:extLst>
              <a:ext uri="{FF2B5EF4-FFF2-40B4-BE49-F238E27FC236}">
                <a16:creationId xmlns:a16="http://schemas.microsoft.com/office/drawing/2014/main" id="{50A58445-2137-494F-B68A-B7254DFFC6C9}"/>
              </a:ext>
            </a:extLst>
          </p:cNvPr>
          <p:cNvCxnSpPr>
            <a:stCxn id="69" idx="3"/>
            <a:endCxn id="75" idx="0"/>
          </p:cNvCxnSpPr>
          <p:nvPr/>
        </p:nvCxnSpPr>
        <p:spPr>
          <a:xfrm>
            <a:off x="5764749" y="3139864"/>
            <a:ext cx="135339" cy="255969"/>
          </a:xfrm>
          <a:prstGeom prst="bentConnector2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319F081E-7037-4F7A-A6D8-E449E0DBE496}"/>
              </a:ext>
            </a:extLst>
          </p:cNvPr>
          <p:cNvCxnSpPr>
            <a:cxnSpLocks/>
          </p:cNvCxnSpPr>
          <p:nvPr/>
        </p:nvCxnSpPr>
        <p:spPr>
          <a:xfrm>
            <a:off x="4481736" y="2722965"/>
            <a:ext cx="232" cy="286313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8C878187-C8D9-4180-9A7E-34DB98551AF9}"/>
              </a:ext>
            </a:extLst>
          </p:cNvPr>
          <p:cNvSpPr/>
          <p:nvPr/>
        </p:nvSpPr>
        <p:spPr>
          <a:xfrm>
            <a:off x="3703612" y="4780720"/>
            <a:ext cx="1202589" cy="26661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manager</a:t>
            </a:r>
            <a:endParaRPr lang="ko-KR" altLang="en-US" sz="1400" dirty="0"/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E484897C-EE6B-48AA-9A2D-E95606A40084}"/>
              </a:ext>
            </a:extLst>
          </p:cNvPr>
          <p:cNvSpPr/>
          <p:nvPr/>
        </p:nvSpPr>
        <p:spPr>
          <a:xfrm>
            <a:off x="5293133" y="4780720"/>
            <a:ext cx="1202589" cy="26661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worker01</a:t>
            </a:r>
            <a:endParaRPr lang="ko-KR" altLang="en-US" sz="1400" dirty="0"/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674F194C-8428-4E88-9226-D3A97AEF5C8A}"/>
              </a:ext>
            </a:extLst>
          </p:cNvPr>
          <p:cNvSpPr/>
          <p:nvPr/>
        </p:nvSpPr>
        <p:spPr>
          <a:xfrm>
            <a:off x="6880932" y="4780720"/>
            <a:ext cx="1202589" cy="26661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worker02</a:t>
            </a:r>
            <a:endParaRPr lang="ko-KR" altLang="en-US" sz="1400" dirty="0"/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3BF114EA-346D-4812-8A0E-6426FE92B305}"/>
              </a:ext>
            </a:extLst>
          </p:cNvPr>
          <p:cNvSpPr txBox="1"/>
          <p:nvPr/>
        </p:nvSpPr>
        <p:spPr>
          <a:xfrm>
            <a:off x="3525623" y="4501518"/>
            <a:ext cx="6804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docker</a:t>
            </a:r>
            <a:endParaRPr lang="ko-KR" altLang="en-US" sz="1200" dirty="0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09463A22-4A6B-4B62-9A42-27AB19D3B89E}"/>
              </a:ext>
            </a:extLst>
          </p:cNvPr>
          <p:cNvSpPr txBox="1"/>
          <p:nvPr/>
        </p:nvSpPr>
        <p:spPr>
          <a:xfrm>
            <a:off x="5113425" y="4494427"/>
            <a:ext cx="6804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docker</a:t>
            </a:r>
            <a:endParaRPr lang="ko-KR" altLang="en-US" sz="1200" dirty="0"/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34485C5B-93EC-4468-86CF-89731A0099C4}"/>
              </a:ext>
            </a:extLst>
          </p:cNvPr>
          <p:cNvSpPr txBox="1"/>
          <p:nvPr/>
        </p:nvSpPr>
        <p:spPr>
          <a:xfrm>
            <a:off x="6690585" y="4497961"/>
            <a:ext cx="6804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docker</a:t>
            </a:r>
            <a:endParaRPr lang="ko-KR" altLang="en-US" sz="1200" dirty="0"/>
          </a:p>
        </p:txBody>
      </p:sp>
      <p:sp>
        <p:nvSpPr>
          <p:cNvPr id="130" name="모서리가 둥근 직사각형 5">
            <a:extLst>
              <a:ext uri="{FF2B5EF4-FFF2-40B4-BE49-F238E27FC236}">
                <a16:creationId xmlns:a16="http://schemas.microsoft.com/office/drawing/2014/main" id="{9D9375D3-A750-4FF8-8C89-48B3220BA8C9}"/>
              </a:ext>
            </a:extLst>
          </p:cNvPr>
          <p:cNvSpPr/>
          <p:nvPr/>
        </p:nvSpPr>
        <p:spPr>
          <a:xfrm>
            <a:off x="3898145" y="5378190"/>
            <a:ext cx="812760" cy="463110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docker daemon</a:t>
            </a:r>
            <a:endParaRPr lang="ko-KR" altLang="en-US" sz="1100" dirty="0"/>
          </a:p>
        </p:txBody>
      </p:sp>
      <p:sp>
        <p:nvSpPr>
          <p:cNvPr id="131" name="모서리가 둥근 직사각형 5">
            <a:extLst>
              <a:ext uri="{FF2B5EF4-FFF2-40B4-BE49-F238E27FC236}">
                <a16:creationId xmlns:a16="http://schemas.microsoft.com/office/drawing/2014/main" id="{465083BF-6E46-47A6-B955-59BE623B3EAF}"/>
              </a:ext>
            </a:extLst>
          </p:cNvPr>
          <p:cNvSpPr/>
          <p:nvPr/>
        </p:nvSpPr>
        <p:spPr>
          <a:xfrm>
            <a:off x="5484171" y="5378190"/>
            <a:ext cx="812760" cy="463110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docker daemon</a:t>
            </a:r>
            <a:endParaRPr lang="ko-KR" altLang="en-US" sz="1100" dirty="0"/>
          </a:p>
        </p:txBody>
      </p:sp>
      <p:sp>
        <p:nvSpPr>
          <p:cNvPr id="132" name="모서리가 둥근 직사각형 5">
            <a:extLst>
              <a:ext uri="{FF2B5EF4-FFF2-40B4-BE49-F238E27FC236}">
                <a16:creationId xmlns:a16="http://schemas.microsoft.com/office/drawing/2014/main" id="{A0A91043-C5F7-426D-B728-BC86A6639540}"/>
              </a:ext>
            </a:extLst>
          </p:cNvPr>
          <p:cNvSpPr/>
          <p:nvPr/>
        </p:nvSpPr>
        <p:spPr>
          <a:xfrm>
            <a:off x="7070197" y="5378190"/>
            <a:ext cx="812760" cy="463110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docker daemon</a:t>
            </a:r>
            <a:endParaRPr lang="ko-KR" altLang="en-US" sz="1100" dirty="0"/>
          </a:p>
        </p:txBody>
      </p:sp>
      <p:sp>
        <p:nvSpPr>
          <p:cNvPr id="134" name="모서리가 둥근 직사각형 5">
            <a:extLst>
              <a:ext uri="{FF2B5EF4-FFF2-40B4-BE49-F238E27FC236}">
                <a16:creationId xmlns:a16="http://schemas.microsoft.com/office/drawing/2014/main" id="{42BC525B-C8B7-4C40-B2AA-D14B17F39DBA}"/>
              </a:ext>
            </a:extLst>
          </p:cNvPr>
          <p:cNvSpPr/>
          <p:nvPr/>
        </p:nvSpPr>
        <p:spPr>
          <a:xfrm>
            <a:off x="3818670" y="5037203"/>
            <a:ext cx="971710" cy="259668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err="1"/>
              <a:t>docker.sock</a:t>
            </a:r>
            <a:endParaRPr lang="ko-KR" altLang="en-US" sz="1100" dirty="0"/>
          </a:p>
        </p:txBody>
      </p:sp>
      <p:sp>
        <p:nvSpPr>
          <p:cNvPr id="135" name="모서리가 둥근 직사각형 5">
            <a:extLst>
              <a:ext uri="{FF2B5EF4-FFF2-40B4-BE49-F238E27FC236}">
                <a16:creationId xmlns:a16="http://schemas.microsoft.com/office/drawing/2014/main" id="{9DA082EA-F964-4C58-AC73-5584865C8866}"/>
              </a:ext>
            </a:extLst>
          </p:cNvPr>
          <p:cNvSpPr/>
          <p:nvPr/>
        </p:nvSpPr>
        <p:spPr>
          <a:xfrm>
            <a:off x="5404696" y="5037203"/>
            <a:ext cx="971710" cy="259668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err="1"/>
              <a:t>docker.sock</a:t>
            </a:r>
            <a:endParaRPr lang="ko-KR" altLang="en-US" sz="1100" dirty="0"/>
          </a:p>
        </p:txBody>
      </p:sp>
      <p:sp>
        <p:nvSpPr>
          <p:cNvPr id="136" name="모서리가 둥근 직사각형 5">
            <a:extLst>
              <a:ext uri="{FF2B5EF4-FFF2-40B4-BE49-F238E27FC236}">
                <a16:creationId xmlns:a16="http://schemas.microsoft.com/office/drawing/2014/main" id="{C22F82E6-FC75-4ED8-9E3A-3623B3CA46CA}"/>
              </a:ext>
            </a:extLst>
          </p:cNvPr>
          <p:cNvSpPr/>
          <p:nvPr/>
        </p:nvSpPr>
        <p:spPr>
          <a:xfrm>
            <a:off x="6990722" y="5037203"/>
            <a:ext cx="971710" cy="259668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err="1"/>
              <a:t>docker.sock</a:t>
            </a:r>
            <a:endParaRPr lang="ko-KR" altLang="en-US" sz="1100" dirty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E3CB031A-4B15-4A10-A8C2-249B29D1B3F3}"/>
              </a:ext>
            </a:extLst>
          </p:cNvPr>
          <p:cNvSpPr/>
          <p:nvPr/>
        </p:nvSpPr>
        <p:spPr>
          <a:xfrm>
            <a:off x="992615" y="2647508"/>
            <a:ext cx="10692566" cy="177881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altLang="ko-KR" dirty="0">
                <a:solidFill>
                  <a:schemeClr val="tx1"/>
                </a:solidFill>
              </a:rPr>
              <a:t>~$ docker run --rm -v /var/run/docker.sock:/var/run/docker.sock docker:latest docker ps</a:t>
            </a: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50" name="그림 49">
            <a:extLst>
              <a:ext uri="{FF2B5EF4-FFF2-40B4-BE49-F238E27FC236}">
                <a16:creationId xmlns:a16="http://schemas.microsoft.com/office/drawing/2014/main" id="{065F7E72-94E0-4124-8CBB-1F1869382C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6882" y="3086680"/>
            <a:ext cx="10568299" cy="972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8978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1028" y="1599945"/>
            <a:ext cx="4648849" cy="364858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390" y="1599945"/>
            <a:ext cx="4715533" cy="3648584"/>
          </a:xfrm>
          <a:prstGeom prst="rect">
            <a:avLst/>
          </a:prstGeom>
        </p:spPr>
      </p:pic>
      <p:cxnSp>
        <p:nvCxnSpPr>
          <p:cNvPr id="7" name="직선 연결선 6"/>
          <p:cNvCxnSpPr/>
          <p:nvPr/>
        </p:nvCxnSpPr>
        <p:spPr>
          <a:xfrm>
            <a:off x="0" y="6344816"/>
            <a:ext cx="12192000" cy="933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0" y="6354147"/>
            <a:ext cx="12192000" cy="503853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0339" y="6488420"/>
            <a:ext cx="3593651" cy="253968"/>
          </a:xfrm>
          <a:prstGeom prst="rect">
            <a:avLst/>
          </a:prstGeom>
        </p:spPr>
      </p:pic>
      <p:cxnSp>
        <p:nvCxnSpPr>
          <p:cNvPr id="12" name="직선 연결선 11"/>
          <p:cNvCxnSpPr/>
          <p:nvPr/>
        </p:nvCxnSpPr>
        <p:spPr>
          <a:xfrm>
            <a:off x="3105" y="544285"/>
            <a:ext cx="12192000" cy="933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3110" y="12446"/>
            <a:ext cx="12192000" cy="503853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46647" y="49770"/>
            <a:ext cx="66154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FFFFFF"/>
                </a:solidFill>
              </a:rPr>
              <a:t>1-1. Virtual box </a:t>
            </a:r>
            <a:r>
              <a:rPr lang="ko-KR" altLang="en-US" sz="2400" dirty="0">
                <a:solidFill>
                  <a:srgbClr val="FFFFFF"/>
                </a:solidFill>
              </a:rPr>
              <a:t>설치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4293" y="839584"/>
            <a:ext cx="60695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Download </a:t>
            </a:r>
            <a:r>
              <a:rPr lang="ko-KR" altLang="en-US" sz="2400" dirty="0"/>
              <a:t>과정</a:t>
            </a:r>
            <a:endParaRPr lang="en-US" altLang="ko-KR" sz="2400" dirty="0"/>
          </a:p>
        </p:txBody>
      </p:sp>
      <p:sp>
        <p:nvSpPr>
          <p:cNvPr id="6" name="직사각형 5"/>
          <p:cNvSpPr/>
          <p:nvPr/>
        </p:nvSpPr>
        <p:spPr>
          <a:xfrm>
            <a:off x="3225338" y="4879571"/>
            <a:ext cx="881148" cy="29925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오른쪽 화살표 9"/>
          <p:cNvSpPr/>
          <p:nvPr/>
        </p:nvSpPr>
        <p:spPr>
          <a:xfrm>
            <a:off x="5304243" y="2967644"/>
            <a:ext cx="1105593" cy="528287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9567948" y="4871260"/>
            <a:ext cx="858981" cy="31413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9982968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6344816"/>
            <a:ext cx="12192000" cy="933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0" y="6354147"/>
            <a:ext cx="12192000" cy="503853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0339" y="6488420"/>
            <a:ext cx="3593651" cy="253968"/>
          </a:xfrm>
          <a:prstGeom prst="rect">
            <a:avLst/>
          </a:prstGeom>
        </p:spPr>
      </p:pic>
      <p:cxnSp>
        <p:nvCxnSpPr>
          <p:cNvPr id="12" name="직선 연결선 11"/>
          <p:cNvCxnSpPr/>
          <p:nvPr/>
        </p:nvCxnSpPr>
        <p:spPr>
          <a:xfrm>
            <a:off x="3105" y="544285"/>
            <a:ext cx="12192000" cy="933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3110" y="12446"/>
            <a:ext cx="12192000" cy="503853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46647" y="49770"/>
            <a:ext cx="66154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FFFFFF"/>
                </a:solidFill>
              </a:rPr>
              <a:t>4-3. Docker in Docker(</a:t>
            </a:r>
            <a:r>
              <a:rPr lang="en-US" altLang="ko-KR" sz="2400" dirty="0" err="1">
                <a:solidFill>
                  <a:srgbClr val="FFFFFF"/>
                </a:solidFill>
              </a:rPr>
              <a:t>dind</a:t>
            </a:r>
            <a:r>
              <a:rPr lang="en-US" altLang="ko-KR" sz="2400" dirty="0">
                <a:solidFill>
                  <a:srgbClr val="FFFFFF"/>
                </a:solidFill>
              </a:rPr>
              <a:t>)</a:t>
            </a:r>
            <a:endParaRPr lang="ko-KR" altLang="en-US" sz="2400" dirty="0">
              <a:solidFill>
                <a:srgbClr val="FFFFFF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A253397-551B-4112-81E7-1C6E43477E47}"/>
              </a:ext>
            </a:extLst>
          </p:cNvPr>
          <p:cNvSpPr txBox="1"/>
          <p:nvPr/>
        </p:nvSpPr>
        <p:spPr>
          <a:xfrm>
            <a:off x="464293" y="839584"/>
            <a:ext cx="110970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Docker in Docker</a:t>
            </a:r>
          </a:p>
          <a:p>
            <a:r>
              <a:rPr lang="en-US" altLang="ko-KR" sz="2400" dirty="0"/>
              <a:t> - </a:t>
            </a:r>
            <a:r>
              <a:rPr lang="en-US" altLang="ko-KR" sz="2400" dirty="0" err="1"/>
              <a:t>dind</a:t>
            </a:r>
            <a:r>
              <a:rPr lang="en-US" altLang="ko-KR" sz="2400" dirty="0"/>
              <a:t> : registry &amp; manager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2AF8E1-3362-4DCB-BDB1-254D62062B38}"/>
              </a:ext>
            </a:extLst>
          </p:cNvPr>
          <p:cNvSpPr txBox="1"/>
          <p:nvPr/>
        </p:nvSpPr>
        <p:spPr>
          <a:xfrm>
            <a:off x="445789" y="1703515"/>
            <a:ext cx="1026119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dirty="0">
                <a:solidFill>
                  <a:schemeClr val="accent2"/>
                </a:solidFill>
              </a:rPr>
              <a:t>#swarm manager</a:t>
            </a:r>
          </a:p>
          <a:p>
            <a:r>
              <a:rPr lang="en-US" altLang="ko-KR" dirty="0" err="1"/>
              <a:t>docker@swarm-manager</a:t>
            </a:r>
            <a:r>
              <a:rPr lang="en-US" altLang="ko-KR" dirty="0"/>
              <a:t>:~$ </a:t>
            </a:r>
            <a:r>
              <a:rPr lang="en-US" altLang="ko-KR" dirty="0" err="1"/>
              <a:t>mkdir</a:t>
            </a:r>
            <a:r>
              <a:rPr lang="en-US" altLang="ko-KR" dirty="0"/>
              <a:t> </a:t>
            </a:r>
            <a:r>
              <a:rPr lang="en-US" altLang="ko-KR" dirty="0" err="1"/>
              <a:t>dind_swarm</a:t>
            </a:r>
            <a:r>
              <a:rPr lang="en-US" altLang="ko-KR" dirty="0"/>
              <a:t> &amp;&amp; cd $_</a:t>
            </a:r>
          </a:p>
          <a:p>
            <a:r>
              <a:rPr lang="en-US" altLang="ko-KR" dirty="0" err="1"/>
              <a:t>docker@swarm-manager</a:t>
            </a:r>
            <a:r>
              <a:rPr lang="en-US" altLang="ko-KR" dirty="0"/>
              <a:t>:~/</a:t>
            </a:r>
            <a:r>
              <a:rPr lang="en-US" altLang="ko-KR" dirty="0" err="1"/>
              <a:t>dind_swarm</a:t>
            </a:r>
            <a:r>
              <a:rPr lang="en-US" altLang="ko-KR" dirty="0"/>
              <a:t>$ vi docker-</a:t>
            </a:r>
            <a:r>
              <a:rPr lang="en-US" altLang="ko-KR" dirty="0" err="1"/>
              <a:t>compose.yml</a:t>
            </a:r>
            <a:endParaRPr lang="en-US" altLang="ko-KR" dirty="0"/>
          </a:p>
          <a:p>
            <a:r>
              <a:rPr lang="en-US" altLang="ko-KR" dirty="0" err="1"/>
              <a:t>docker@swarm-manager</a:t>
            </a:r>
            <a:r>
              <a:rPr lang="en-US" altLang="ko-KR" dirty="0"/>
              <a:t>:~/</a:t>
            </a:r>
            <a:r>
              <a:rPr lang="en-US" altLang="ko-KR" dirty="0" err="1"/>
              <a:t>dind_swarm</a:t>
            </a:r>
            <a:r>
              <a:rPr lang="en-US" altLang="ko-KR" dirty="0"/>
              <a:t>$ docker-compose up -d</a:t>
            </a:r>
            <a:endParaRPr lang="sv-SE" altLang="ko-KR" dirty="0"/>
          </a:p>
          <a:p>
            <a:r>
              <a:rPr lang="en-US" altLang="ko-KR" dirty="0" err="1"/>
              <a:t>docker@swarm-manager</a:t>
            </a:r>
            <a:r>
              <a:rPr lang="en-US" altLang="ko-KR" dirty="0"/>
              <a:t>:~/</a:t>
            </a:r>
            <a:r>
              <a:rPr lang="en-US" altLang="ko-KR" dirty="0" err="1"/>
              <a:t>dind_swarm</a:t>
            </a:r>
            <a:r>
              <a:rPr lang="en-US" altLang="ko-KR" dirty="0"/>
              <a:t>$ docker-compose </a:t>
            </a:r>
            <a:r>
              <a:rPr lang="en-US" altLang="ko-KR" dirty="0" err="1"/>
              <a:t>ps</a:t>
            </a:r>
            <a:endParaRPr lang="sv-SE" altLang="ko-KR" dirty="0"/>
          </a:p>
          <a:p>
            <a:endParaRPr lang="en-US" altLang="ko-KR" dirty="0">
              <a:solidFill>
                <a:schemeClr val="accent2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9681E88-A6A0-405A-A6C6-D8FA457CD8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041" y="3294398"/>
            <a:ext cx="7110076" cy="2331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32615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6344816"/>
            <a:ext cx="12192000" cy="933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0" y="6354147"/>
            <a:ext cx="12192000" cy="503853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0339" y="6488420"/>
            <a:ext cx="3593651" cy="253968"/>
          </a:xfrm>
          <a:prstGeom prst="rect">
            <a:avLst/>
          </a:prstGeom>
        </p:spPr>
      </p:pic>
      <p:cxnSp>
        <p:nvCxnSpPr>
          <p:cNvPr id="12" name="직선 연결선 11"/>
          <p:cNvCxnSpPr/>
          <p:nvPr/>
        </p:nvCxnSpPr>
        <p:spPr>
          <a:xfrm>
            <a:off x="3105" y="544285"/>
            <a:ext cx="12192000" cy="933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3110" y="12446"/>
            <a:ext cx="12192000" cy="503853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46647" y="49770"/>
            <a:ext cx="66154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FFFFFF"/>
                </a:solidFill>
              </a:rPr>
              <a:t>4-3. Docker in Docker(</a:t>
            </a:r>
            <a:r>
              <a:rPr lang="en-US" altLang="ko-KR" sz="2400" dirty="0" err="1">
                <a:solidFill>
                  <a:srgbClr val="FFFFFF"/>
                </a:solidFill>
              </a:rPr>
              <a:t>dind</a:t>
            </a:r>
            <a:r>
              <a:rPr lang="en-US" altLang="ko-KR" sz="2400" dirty="0">
                <a:solidFill>
                  <a:srgbClr val="FFFFFF"/>
                </a:solidFill>
              </a:rPr>
              <a:t>)</a:t>
            </a:r>
            <a:endParaRPr lang="ko-KR" altLang="en-US" sz="2400" dirty="0">
              <a:solidFill>
                <a:srgbClr val="FFFFFF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A253397-551B-4112-81E7-1C6E43477E47}"/>
              </a:ext>
            </a:extLst>
          </p:cNvPr>
          <p:cNvSpPr txBox="1"/>
          <p:nvPr/>
        </p:nvSpPr>
        <p:spPr>
          <a:xfrm>
            <a:off x="464293" y="839584"/>
            <a:ext cx="110970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Docker in Docker</a:t>
            </a:r>
          </a:p>
          <a:p>
            <a:r>
              <a:rPr lang="en-US" altLang="ko-KR" sz="2400" dirty="0"/>
              <a:t> - </a:t>
            </a:r>
            <a:r>
              <a:rPr lang="en-US" altLang="ko-KR" sz="2400" dirty="0" err="1"/>
              <a:t>dind</a:t>
            </a:r>
            <a:r>
              <a:rPr lang="en-US" altLang="ko-KR" sz="2400" dirty="0"/>
              <a:t> : registry &amp; manager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ECEDB2E-4096-441C-AE99-B087CB80E1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621" y="3265009"/>
            <a:ext cx="4313294" cy="252243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25DCFF9-6683-4763-9BFC-D9FCA7C6C0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621" y="1679912"/>
            <a:ext cx="4313294" cy="158509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BDED3F4-11B4-4D7F-9C99-2D9788D794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12836" y="1681214"/>
            <a:ext cx="4381880" cy="223285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7007248-306A-46AE-BA18-0DD1AA50206E}"/>
              </a:ext>
            </a:extLst>
          </p:cNvPr>
          <p:cNvSpPr txBox="1"/>
          <p:nvPr/>
        </p:nvSpPr>
        <p:spPr>
          <a:xfrm>
            <a:off x="5167189" y="4114800"/>
            <a:ext cx="581624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dirty="0"/>
              <a:t>Registry</a:t>
            </a:r>
            <a:r>
              <a:rPr lang="ko-KR" altLang="en-US" sz="1400" dirty="0"/>
              <a:t>는 </a:t>
            </a:r>
            <a:r>
              <a:rPr lang="en-US" altLang="ko-KR" sz="1400" dirty="0"/>
              <a:t>swarm</a:t>
            </a:r>
            <a:r>
              <a:rPr lang="ko-KR" altLang="en-US" sz="1400" dirty="0"/>
              <a:t>의 </a:t>
            </a:r>
            <a:r>
              <a:rPr lang="en-US" altLang="ko-KR" sz="1400" dirty="0"/>
              <a:t>manager</a:t>
            </a:r>
            <a:r>
              <a:rPr lang="ko-KR" altLang="en-US" sz="1400" dirty="0"/>
              <a:t>와 </a:t>
            </a:r>
            <a:r>
              <a:rPr lang="en-US" altLang="ko-KR" sz="1400" dirty="0"/>
              <a:t>worker container</a:t>
            </a:r>
            <a:r>
              <a:rPr lang="ko-KR" altLang="en-US" sz="1400" dirty="0"/>
              <a:t>들이 사용하는 </a:t>
            </a:r>
            <a:r>
              <a:rPr lang="en-US" altLang="ko-KR" sz="1400" dirty="0"/>
              <a:t>registry container </a:t>
            </a:r>
            <a:r>
              <a:rPr lang="ko-KR" altLang="en-US" sz="1400" dirty="0"/>
              <a:t>역할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en-US" altLang="ko-KR" sz="1400" dirty="0" err="1"/>
              <a:t>dind</a:t>
            </a:r>
            <a:r>
              <a:rPr lang="ko-KR" altLang="en-US" sz="1400" dirty="0"/>
              <a:t>환경에서는 외부</a:t>
            </a:r>
            <a:r>
              <a:rPr lang="en-US" altLang="ko-KR" sz="1400" dirty="0"/>
              <a:t>docker daemon</a:t>
            </a:r>
            <a:r>
              <a:rPr lang="ko-KR" altLang="en-US" sz="1400" dirty="0"/>
              <a:t>에서 </a:t>
            </a:r>
            <a:r>
              <a:rPr lang="en-US" altLang="ko-KR" sz="1400" dirty="0"/>
              <a:t>build</a:t>
            </a:r>
            <a:r>
              <a:rPr lang="ko-KR" altLang="en-US" sz="1400" dirty="0"/>
              <a:t>된 </a:t>
            </a:r>
            <a:r>
              <a:rPr lang="en-US" altLang="ko-KR" sz="1400" dirty="0"/>
              <a:t>docker image</a:t>
            </a:r>
            <a:r>
              <a:rPr lang="ko-KR" altLang="en-US" sz="1400" dirty="0"/>
              <a:t>를 </a:t>
            </a:r>
            <a:r>
              <a:rPr lang="en-US" altLang="ko-KR" sz="1400" dirty="0" err="1"/>
              <a:t>dind</a:t>
            </a:r>
            <a:r>
              <a:rPr lang="en-US" altLang="ko-KR" sz="1400" dirty="0"/>
              <a:t> container</a:t>
            </a:r>
            <a:r>
              <a:rPr lang="ko-KR" altLang="en-US" sz="1400" dirty="0"/>
              <a:t>의 </a:t>
            </a:r>
            <a:r>
              <a:rPr lang="en-US" altLang="ko-KR" sz="1400" dirty="0"/>
              <a:t>file system</a:t>
            </a:r>
            <a:r>
              <a:rPr lang="ko-KR" altLang="en-US" sz="1400" dirty="0"/>
              <a:t>을 통해 사용 불가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ko-KR" altLang="en-US" sz="1400" dirty="0"/>
              <a:t>그러므로 외부 </a:t>
            </a:r>
            <a:r>
              <a:rPr lang="en-US" altLang="ko-KR" sz="1400" dirty="0"/>
              <a:t>docker</a:t>
            </a:r>
            <a:r>
              <a:rPr lang="ko-KR" altLang="en-US" sz="1400" dirty="0"/>
              <a:t>에 저장된 </a:t>
            </a:r>
            <a:r>
              <a:rPr lang="en-US" altLang="ko-KR" sz="1400" dirty="0"/>
              <a:t>image</a:t>
            </a:r>
            <a:r>
              <a:rPr lang="ko-KR" altLang="en-US" sz="1400" dirty="0"/>
              <a:t>를 먼저</a:t>
            </a:r>
            <a:r>
              <a:rPr lang="en-US" altLang="ko-KR" sz="1400" dirty="0"/>
              <a:t>registry container</a:t>
            </a:r>
            <a:r>
              <a:rPr lang="ko-KR" altLang="en-US" sz="1400" dirty="0"/>
              <a:t>에 등록 후 </a:t>
            </a:r>
            <a:r>
              <a:rPr lang="en-US" altLang="ko-KR" sz="1400" dirty="0"/>
              <a:t>swarm container(manager &amp; worker container)</a:t>
            </a:r>
            <a:r>
              <a:rPr lang="ko-KR" altLang="en-US" sz="1400" dirty="0"/>
              <a:t>들이 받아가도록 함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58202843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BC2AF8E1-3362-4DCB-BDB1-254D62062B38}"/>
              </a:ext>
            </a:extLst>
          </p:cNvPr>
          <p:cNvSpPr txBox="1"/>
          <p:nvPr/>
        </p:nvSpPr>
        <p:spPr>
          <a:xfrm>
            <a:off x="445789" y="1703515"/>
            <a:ext cx="1109708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dirty="0">
                <a:solidFill>
                  <a:schemeClr val="accent2"/>
                </a:solidFill>
              </a:rPr>
              <a:t>#swarm manager</a:t>
            </a:r>
          </a:p>
          <a:p>
            <a:r>
              <a:rPr lang="en-US" altLang="ko-KR" dirty="0" err="1"/>
              <a:t>docker@swarm-manager</a:t>
            </a:r>
            <a:r>
              <a:rPr lang="en-US" altLang="ko-KR" dirty="0"/>
              <a:t>:~$ </a:t>
            </a:r>
            <a:r>
              <a:rPr lang="sv-SE" altLang="ko-KR" dirty="0"/>
              <a:t>docker exec -it manager docker swarm init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docker@swarm-manager</a:t>
            </a:r>
            <a:r>
              <a:rPr lang="en-US" altLang="ko-KR" dirty="0"/>
              <a:t>:~$ docker exec </a:t>
            </a:r>
            <a:r>
              <a:rPr lang="sv-SE" altLang="ko-KR" dirty="0"/>
              <a:t>-</a:t>
            </a:r>
            <a:r>
              <a:rPr lang="en-US" altLang="ko-KR" dirty="0"/>
              <a:t>it worker01 docker swarm join ~~~      #worker01~03 </a:t>
            </a:r>
            <a:r>
              <a:rPr lang="ko-KR" altLang="en-US" dirty="0"/>
              <a:t>수행</a:t>
            </a:r>
            <a:endParaRPr lang="en-US" altLang="ko-KR" dirty="0"/>
          </a:p>
          <a:p>
            <a:r>
              <a:rPr lang="en-US" altLang="ko-KR" dirty="0" err="1"/>
              <a:t>docker@swarm-manager</a:t>
            </a:r>
            <a:r>
              <a:rPr lang="en-US" altLang="ko-KR" dirty="0"/>
              <a:t>:~$ docker exec </a:t>
            </a:r>
            <a:r>
              <a:rPr lang="sv-SE" altLang="ko-KR" dirty="0"/>
              <a:t>-</a:t>
            </a:r>
            <a:r>
              <a:rPr lang="en-US" altLang="ko-KR" dirty="0"/>
              <a:t>it manager</a:t>
            </a:r>
            <a:r>
              <a:rPr lang="ko-KR" altLang="en-US" dirty="0"/>
              <a:t> </a:t>
            </a:r>
            <a:r>
              <a:rPr lang="en-US" altLang="ko-KR" dirty="0"/>
              <a:t>docker</a:t>
            </a:r>
            <a:r>
              <a:rPr lang="ko-KR" altLang="en-US" dirty="0"/>
              <a:t> </a:t>
            </a:r>
            <a:r>
              <a:rPr lang="en-US" altLang="ko-KR" dirty="0"/>
              <a:t>node ls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docker@swarm-manager</a:t>
            </a:r>
            <a:r>
              <a:rPr lang="en-US" altLang="ko-KR" dirty="0"/>
              <a:t>:~$ docker </a:t>
            </a:r>
            <a:r>
              <a:rPr lang="en-US" altLang="ko-KR" dirty="0" err="1"/>
              <a:t>ps</a:t>
            </a:r>
            <a:r>
              <a:rPr lang="en-US" altLang="ko-KR" dirty="0"/>
              <a:t> --format "table {{.ID}}\t{{.Names}}“   </a:t>
            </a:r>
          </a:p>
          <a:p>
            <a:endParaRPr lang="en-US" altLang="ko-KR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A700B331-41E8-4070-81DB-CE529A8640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250" y="2421507"/>
            <a:ext cx="7148179" cy="1143099"/>
          </a:xfrm>
          <a:prstGeom prst="rect">
            <a:avLst/>
          </a:prstGeom>
        </p:spPr>
      </p:pic>
      <p:cxnSp>
        <p:nvCxnSpPr>
          <p:cNvPr id="7" name="직선 연결선 6"/>
          <p:cNvCxnSpPr/>
          <p:nvPr/>
        </p:nvCxnSpPr>
        <p:spPr>
          <a:xfrm>
            <a:off x="0" y="6344816"/>
            <a:ext cx="12192000" cy="933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0" y="6354147"/>
            <a:ext cx="12192000" cy="503853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0339" y="6488420"/>
            <a:ext cx="3593651" cy="253968"/>
          </a:xfrm>
          <a:prstGeom prst="rect">
            <a:avLst/>
          </a:prstGeom>
        </p:spPr>
      </p:pic>
      <p:cxnSp>
        <p:nvCxnSpPr>
          <p:cNvPr id="12" name="직선 연결선 11"/>
          <p:cNvCxnSpPr/>
          <p:nvPr/>
        </p:nvCxnSpPr>
        <p:spPr>
          <a:xfrm>
            <a:off x="3105" y="544285"/>
            <a:ext cx="12192000" cy="933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3110" y="12446"/>
            <a:ext cx="12192000" cy="503853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46647" y="49770"/>
            <a:ext cx="66154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FFFFFF"/>
                </a:solidFill>
              </a:rPr>
              <a:t>4-3. Docker in Docker(</a:t>
            </a:r>
            <a:r>
              <a:rPr lang="en-US" altLang="ko-KR" sz="2400" dirty="0" err="1">
                <a:solidFill>
                  <a:srgbClr val="FFFFFF"/>
                </a:solidFill>
              </a:rPr>
              <a:t>dind</a:t>
            </a:r>
            <a:r>
              <a:rPr lang="en-US" altLang="ko-KR" sz="2400" dirty="0">
                <a:solidFill>
                  <a:srgbClr val="FFFFFF"/>
                </a:solidFill>
              </a:rPr>
              <a:t>)</a:t>
            </a:r>
            <a:endParaRPr lang="ko-KR" altLang="en-US" sz="2400" dirty="0">
              <a:solidFill>
                <a:srgbClr val="FFFFFF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A253397-551B-4112-81E7-1C6E43477E47}"/>
              </a:ext>
            </a:extLst>
          </p:cNvPr>
          <p:cNvSpPr txBox="1"/>
          <p:nvPr/>
        </p:nvSpPr>
        <p:spPr>
          <a:xfrm>
            <a:off x="464293" y="839584"/>
            <a:ext cx="110970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Docker in Docker</a:t>
            </a:r>
          </a:p>
          <a:p>
            <a:r>
              <a:rPr lang="en-US" altLang="ko-KR" sz="2400" dirty="0"/>
              <a:t> - </a:t>
            </a:r>
            <a:r>
              <a:rPr lang="en-US" altLang="ko-KR" sz="2400" dirty="0" err="1"/>
              <a:t>dind</a:t>
            </a:r>
            <a:r>
              <a:rPr lang="en-US" altLang="ko-KR" sz="2400" dirty="0"/>
              <a:t> : registry &amp; manager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F660380-27AA-486C-A2E4-FECE30C88956}"/>
              </a:ext>
            </a:extLst>
          </p:cNvPr>
          <p:cNvSpPr/>
          <p:nvPr/>
        </p:nvSpPr>
        <p:spPr>
          <a:xfrm>
            <a:off x="549357" y="3143100"/>
            <a:ext cx="7117697" cy="42943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C063620-E902-462F-AABA-4C4E48CA6FB2}"/>
              </a:ext>
            </a:extLst>
          </p:cNvPr>
          <p:cNvSpPr/>
          <p:nvPr/>
        </p:nvSpPr>
        <p:spPr>
          <a:xfrm>
            <a:off x="6171126" y="3685247"/>
            <a:ext cx="2494710" cy="26664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77CD4EA6-1EEF-4E0E-9700-294436890EFC}"/>
              </a:ext>
            </a:extLst>
          </p:cNvPr>
          <p:cNvCxnSpPr>
            <a:cxnSpLocks/>
            <a:endCxn id="15" idx="3"/>
          </p:cNvCxnSpPr>
          <p:nvPr/>
        </p:nvCxnSpPr>
        <p:spPr>
          <a:xfrm>
            <a:off x="7681800" y="3336553"/>
            <a:ext cx="984036" cy="482017"/>
          </a:xfrm>
          <a:prstGeom prst="bentConnector3">
            <a:avLst>
              <a:gd name="adj1" fmla="val 123231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림 19">
            <a:extLst>
              <a:ext uri="{FF2B5EF4-FFF2-40B4-BE49-F238E27FC236}">
                <a16:creationId xmlns:a16="http://schemas.microsoft.com/office/drawing/2014/main" id="{A7B4BD5A-48F2-46C2-B18F-533ABC4191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250" y="4282598"/>
            <a:ext cx="7110076" cy="115072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388A2050-B2B6-4691-B397-C40122D322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95703" y="4282599"/>
            <a:ext cx="2651990" cy="115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92454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BC2AF8E1-3362-4DCB-BDB1-254D62062B38}"/>
              </a:ext>
            </a:extLst>
          </p:cNvPr>
          <p:cNvSpPr txBox="1"/>
          <p:nvPr/>
        </p:nvSpPr>
        <p:spPr>
          <a:xfrm>
            <a:off x="445789" y="1703515"/>
            <a:ext cx="1109708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dirty="0">
                <a:solidFill>
                  <a:schemeClr val="accent2"/>
                </a:solidFill>
              </a:rPr>
              <a:t>#swarm manager</a:t>
            </a:r>
          </a:p>
          <a:p>
            <a:r>
              <a:rPr lang="en-US" altLang="ko-KR" dirty="0" err="1"/>
              <a:t>docker@swarm-manager</a:t>
            </a:r>
            <a:r>
              <a:rPr lang="en-US" altLang="ko-KR" dirty="0"/>
              <a:t>:~$ docker image tag google/</a:t>
            </a:r>
            <a:r>
              <a:rPr lang="en-US" altLang="ko-KR" dirty="0" err="1"/>
              <a:t>cadvisor</a:t>
            </a:r>
            <a:r>
              <a:rPr lang="en-US" altLang="ko-KR" dirty="0"/>
              <a:t> localhost:5000/</a:t>
            </a:r>
            <a:r>
              <a:rPr lang="en-US" altLang="ko-KR" dirty="0" err="1"/>
              <a:t>cadvisor:latest</a:t>
            </a:r>
            <a:endParaRPr lang="en-US" altLang="ko-KR" dirty="0"/>
          </a:p>
          <a:p>
            <a:r>
              <a:rPr lang="en-US" altLang="ko-KR" dirty="0" err="1"/>
              <a:t>docker@swarm-manager</a:t>
            </a:r>
            <a:r>
              <a:rPr lang="en-US" altLang="ko-KR" dirty="0"/>
              <a:t>:~$ curl </a:t>
            </a:r>
            <a:r>
              <a:rPr lang="sv-SE" altLang="ko-KR" dirty="0"/>
              <a:t>-</a:t>
            </a:r>
            <a:r>
              <a:rPr lang="en-US" altLang="ko-KR" dirty="0"/>
              <a:t>X GET http://localhost:5000/v2/_catalog  #registry</a:t>
            </a:r>
            <a:r>
              <a:rPr lang="ko-KR" altLang="en-US" dirty="0"/>
              <a:t> 확인</a:t>
            </a:r>
            <a:endParaRPr lang="en-US" altLang="ko-KR" dirty="0"/>
          </a:p>
          <a:p>
            <a:r>
              <a:rPr lang="en-US" altLang="ko-KR" dirty="0" err="1"/>
              <a:t>docker@swarm-manager</a:t>
            </a:r>
            <a:r>
              <a:rPr lang="en-US" altLang="ko-KR" dirty="0"/>
              <a:t>:~$ docker image push localhost:5000/</a:t>
            </a:r>
            <a:r>
              <a:rPr lang="en-US" altLang="ko-KR" dirty="0" err="1"/>
              <a:t>cadvisor:latest</a:t>
            </a:r>
            <a:endParaRPr lang="en-US" altLang="ko-KR" dirty="0"/>
          </a:p>
          <a:p>
            <a:r>
              <a:rPr lang="en-US" altLang="ko-KR" dirty="0" err="1"/>
              <a:t>docker@swarm-manager</a:t>
            </a:r>
            <a:r>
              <a:rPr lang="en-US" altLang="ko-KR" dirty="0"/>
              <a:t>:~$ docker exec </a:t>
            </a:r>
            <a:r>
              <a:rPr lang="sv-SE" altLang="ko-KR" dirty="0"/>
              <a:t>-</a:t>
            </a:r>
            <a:r>
              <a:rPr lang="en-US" altLang="ko-KR" dirty="0"/>
              <a:t>it worker01 docker image pull registry:5000/</a:t>
            </a:r>
            <a:r>
              <a:rPr lang="en-US" altLang="ko-KR" dirty="0" err="1"/>
              <a:t>cadvisor:latest</a:t>
            </a:r>
            <a:endParaRPr lang="en-US" altLang="ko-KR" dirty="0"/>
          </a:p>
          <a:p>
            <a:r>
              <a:rPr lang="en-US" altLang="ko-KR" dirty="0" err="1"/>
              <a:t>docker@swarm-manager</a:t>
            </a:r>
            <a:r>
              <a:rPr lang="en-US" altLang="ko-KR" dirty="0"/>
              <a:t>:~$ docker exec </a:t>
            </a:r>
            <a:r>
              <a:rPr lang="sv-SE" altLang="ko-KR" dirty="0"/>
              <a:t>-</a:t>
            </a:r>
            <a:r>
              <a:rPr lang="en-US" altLang="ko-KR" dirty="0"/>
              <a:t>it worker01 docker images   #worker01 image </a:t>
            </a:r>
            <a:r>
              <a:rPr lang="ko-KR" altLang="en-US" dirty="0"/>
              <a:t>확인</a:t>
            </a:r>
            <a:endParaRPr lang="en-US" altLang="ko-KR" dirty="0"/>
          </a:p>
          <a:p>
            <a:r>
              <a:rPr lang="en-US" altLang="ko-KR" dirty="0" err="1"/>
              <a:t>docker@swarm-manager</a:t>
            </a:r>
            <a:r>
              <a:rPr lang="en-US" altLang="ko-KR" dirty="0"/>
              <a:t>:~$ docker exec -it manager docker service create --replicas 2 \</a:t>
            </a:r>
          </a:p>
          <a:p>
            <a:r>
              <a:rPr lang="en-US" altLang="ko-KR" dirty="0"/>
              <a:t>&gt; --publish 8765:8080 --name </a:t>
            </a:r>
            <a:r>
              <a:rPr lang="en-US" altLang="ko-KR" dirty="0" err="1"/>
              <a:t>cadvisor</a:t>
            </a:r>
            <a:r>
              <a:rPr lang="en-US" altLang="ko-KR" dirty="0"/>
              <a:t> registry:5000/</a:t>
            </a:r>
            <a:r>
              <a:rPr lang="en-US" altLang="ko-KR" dirty="0" err="1"/>
              <a:t>cadvisor:latest</a:t>
            </a:r>
            <a:endParaRPr lang="en-US" altLang="ko-KR" dirty="0"/>
          </a:p>
          <a:p>
            <a:r>
              <a:rPr lang="en-US" altLang="ko-KR" dirty="0" err="1"/>
              <a:t>docker@swarm-manager</a:t>
            </a:r>
            <a:r>
              <a:rPr lang="en-US" altLang="ko-KR" dirty="0"/>
              <a:t>:~$ docker exec -it manager docker service </a:t>
            </a:r>
            <a:r>
              <a:rPr lang="en-US" altLang="ko-KR" dirty="0" err="1"/>
              <a:t>ps</a:t>
            </a:r>
            <a:r>
              <a:rPr lang="en-US" altLang="ko-KR" dirty="0"/>
              <a:t> </a:t>
            </a:r>
            <a:r>
              <a:rPr lang="en-US" altLang="ko-KR" dirty="0" err="1"/>
              <a:t>cadvisor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docker@swarm-manager</a:t>
            </a:r>
            <a:r>
              <a:rPr lang="en-US" altLang="ko-KR" dirty="0"/>
              <a:t>:~$ docker exec -it manager docker service ls</a:t>
            </a:r>
          </a:p>
          <a:p>
            <a:r>
              <a:rPr lang="en-US" altLang="ko-KR" dirty="0" err="1"/>
              <a:t>docker@swarm-manager</a:t>
            </a:r>
            <a:r>
              <a:rPr lang="en-US" altLang="ko-KR" dirty="0"/>
              <a:t>:~$ docker inspect manager | grep </a:t>
            </a:r>
            <a:r>
              <a:rPr lang="en-US" altLang="ko-KR" dirty="0" err="1"/>
              <a:t>IPAddress</a:t>
            </a:r>
            <a:endParaRPr lang="en-US" altLang="ko-KR" dirty="0"/>
          </a:p>
          <a:p>
            <a:r>
              <a:rPr lang="en-US" altLang="ko-KR" dirty="0">
                <a:solidFill>
                  <a:srgbClr val="FF0000"/>
                </a:solidFill>
              </a:rPr>
              <a:t>#</a:t>
            </a:r>
            <a:r>
              <a:rPr lang="en-US" altLang="ko-KR" dirty="0" err="1">
                <a:solidFill>
                  <a:srgbClr val="FF0000"/>
                </a:solidFill>
              </a:rPr>
              <a:t>linux</a:t>
            </a:r>
            <a:r>
              <a:rPr lang="ko-KR" altLang="en-US" dirty="0">
                <a:solidFill>
                  <a:srgbClr val="FF0000"/>
                </a:solidFill>
              </a:rPr>
              <a:t>내의 </a:t>
            </a:r>
            <a:r>
              <a:rPr lang="en-US" altLang="ko-KR" dirty="0">
                <a:solidFill>
                  <a:srgbClr val="FF0000"/>
                </a:solidFill>
              </a:rPr>
              <a:t>browse</a:t>
            </a:r>
            <a:r>
              <a:rPr lang="ko-KR" altLang="en-US" dirty="0">
                <a:solidFill>
                  <a:srgbClr val="FF0000"/>
                </a:solidFill>
              </a:rPr>
              <a:t>를 이용하여 </a:t>
            </a:r>
            <a:r>
              <a:rPr lang="en-US" altLang="ko-KR" dirty="0">
                <a:solidFill>
                  <a:srgbClr val="FF0000"/>
                </a:solidFill>
              </a:rPr>
              <a:t>container IP </a:t>
            </a:r>
            <a:r>
              <a:rPr lang="ko-KR" altLang="en-US" dirty="0" err="1">
                <a:solidFill>
                  <a:srgbClr val="FF0000"/>
                </a:solidFill>
              </a:rPr>
              <a:t>로접근</a:t>
            </a:r>
            <a:endParaRPr lang="en-US" altLang="ko-KR" dirty="0">
              <a:solidFill>
                <a:srgbClr val="FF0000"/>
              </a:solidFill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0" y="6344816"/>
            <a:ext cx="12192000" cy="933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0" y="6354147"/>
            <a:ext cx="12192000" cy="503853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0339" y="6488420"/>
            <a:ext cx="3593651" cy="253968"/>
          </a:xfrm>
          <a:prstGeom prst="rect">
            <a:avLst/>
          </a:prstGeom>
        </p:spPr>
      </p:pic>
      <p:cxnSp>
        <p:nvCxnSpPr>
          <p:cNvPr id="12" name="직선 연결선 11"/>
          <p:cNvCxnSpPr/>
          <p:nvPr/>
        </p:nvCxnSpPr>
        <p:spPr>
          <a:xfrm>
            <a:off x="3105" y="544285"/>
            <a:ext cx="12192000" cy="933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3110" y="12446"/>
            <a:ext cx="12192000" cy="503853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46647" y="49770"/>
            <a:ext cx="66154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FFFFFF"/>
                </a:solidFill>
              </a:rPr>
              <a:t>4-3. Docker in Docker(</a:t>
            </a:r>
            <a:r>
              <a:rPr lang="en-US" altLang="ko-KR" sz="2400" dirty="0" err="1">
                <a:solidFill>
                  <a:srgbClr val="FFFFFF"/>
                </a:solidFill>
              </a:rPr>
              <a:t>dind</a:t>
            </a:r>
            <a:r>
              <a:rPr lang="en-US" altLang="ko-KR" sz="2400" dirty="0">
                <a:solidFill>
                  <a:srgbClr val="FFFFFF"/>
                </a:solidFill>
              </a:rPr>
              <a:t>)</a:t>
            </a:r>
            <a:endParaRPr lang="ko-KR" altLang="en-US" sz="2400" dirty="0">
              <a:solidFill>
                <a:srgbClr val="FFFFFF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A253397-551B-4112-81E7-1C6E43477E47}"/>
              </a:ext>
            </a:extLst>
          </p:cNvPr>
          <p:cNvSpPr txBox="1"/>
          <p:nvPr/>
        </p:nvSpPr>
        <p:spPr>
          <a:xfrm>
            <a:off x="464293" y="839584"/>
            <a:ext cx="110970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Docker in Docker</a:t>
            </a:r>
          </a:p>
          <a:p>
            <a:r>
              <a:rPr lang="en-US" altLang="ko-KR" sz="2400" dirty="0"/>
              <a:t> - </a:t>
            </a:r>
            <a:r>
              <a:rPr lang="en-US" altLang="ko-KR" sz="2400" dirty="0" err="1"/>
              <a:t>dind</a:t>
            </a:r>
            <a:r>
              <a:rPr lang="en-US" altLang="ko-KR" sz="2400" dirty="0"/>
              <a:t> : registry &amp; manager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CC2E7FD-D1F3-458E-A493-8ACF07DB53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371" y="4248157"/>
            <a:ext cx="11446232" cy="883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958115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BC2AF8E1-3362-4DCB-BDB1-254D62062B38}"/>
              </a:ext>
            </a:extLst>
          </p:cNvPr>
          <p:cNvSpPr txBox="1"/>
          <p:nvPr/>
        </p:nvSpPr>
        <p:spPr>
          <a:xfrm>
            <a:off x="445789" y="1703515"/>
            <a:ext cx="1109708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dirty="0">
                <a:solidFill>
                  <a:schemeClr val="accent2"/>
                </a:solidFill>
              </a:rPr>
              <a:t>#swarm manager</a:t>
            </a:r>
          </a:p>
          <a:p>
            <a:r>
              <a:rPr lang="en-US" altLang="ko-KR" dirty="0" err="1"/>
              <a:t>docker@swarm-manager</a:t>
            </a:r>
            <a:r>
              <a:rPr lang="en-US" altLang="ko-KR" dirty="0"/>
              <a:t>:~$ docker exec -it manager \</a:t>
            </a:r>
          </a:p>
          <a:p>
            <a:r>
              <a:rPr lang="en-US" altLang="ko-KR" dirty="0"/>
              <a:t>&gt; docker service create \</a:t>
            </a:r>
          </a:p>
          <a:p>
            <a:r>
              <a:rPr lang="en-US" altLang="ko-KR" dirty="0"/>
              <a:t>&gt; --name=</a:t>
            </a:r>
            <a:r>
              <a:rPr lang="en-US" altLang="ko-KR" dirty="0" err="1"/>
              <a:t>viz_swarm</a:t>
            </a:r>
            <a:r>
              <a:rPr lang="en-US" altLang="ko-KR" dirty="0"/>
              <a:t> \</a:t>
            </a:r>
          </a:p>
          <a:p>
            <a:r>
              <a:rPr lang="en-US" altLang="ko-KR" dirty="0"/>
              <a:t>&gt; -p 8051:8080 \</a:t>
            </a:r>
          </a:p>
          <a:p>
            <a:r>
              <a:rPr lang="en-US" altLang="ko-KR" dirty="0"/>
              <a:t>&gt; --constraint=</a:t>
            </a:r>
            <a:r>
              <a:rPr lang="en-US" altLang="ko-KR" dirty="0" err="1"/>
              <a:t>node.role</a:t>
            </a:r>
            <a:r>
              <a:rPr lang="en-US" altLang="ko-KR" dirty="0"/>
              <a:t>==manager \</a:t>
            </a:r>
          </a:p>
          <a:p>
            <a:r>
              <a:rPr lang="en-US" altLang="ko-KR" dirty="0"/>
              <a:t>&gt; --mount=type=</a:t>
            </a:r>
            <a:r>
              <a:rPr lang="en-US" altLang="ko-KR" dirty="0" err="1"/>
              <a:t>bind,src</a:t>
            </a:r>
            <a:r>
              <a:rPr lang="en-US" altLang="ko-KR" dirty="0"/>
              <a:t>=/var/run/</a:t>
            </a:r>
            <a:r>
              <a:rPr lang="en-US" altLang="ko-KR" dirty="0" err="1"/>
              <a:t>docker.sock,dst</a:t>
            </a:r>
            <a:r>
              <a:rPr lang="en-US" altLang="ko-KR" dirty="0"/>
              <a:t>=/var/run/</a:t>
            </a:r>
            <a:r>
              <a:rPr lang="en-US" altLang="ko-KR" dirty="0" err="1"/>
              <a:t>docker.sock</a:t>
            </a:r>
            <a:r>
              <a:rPr lang="en-US" altLang="ko-KR" dirty="0"/>
              <a:t> \</a:t>
            </a:r>
          </a:p>
          <a:p>
            <a:r>
              <a:rPr lang="en-US" altLang="ko-KR" dirty="0"/>
              <a:t>&gt; </a:t>
            </a:r>
            <a:r>
              <a:rPr lang="en-US" altLang="ko-KR" dirty="0" err="1"/>
              <a:t>dockersamples</a:t>
            </a:r>
            <a:r>
              <a:rPr lang="en-US" altLang="ko-KR" dirty="0"/>
              <a:t>/visualizer</a:t>
            </a:r>
          </a:p>
          <a:p>
            <a:endParaRPr lang="en-US" altLang="ko-KR" dirty="0"/>
          </a:p>
          <a:p>
            <a:r>
              <a:rPr lang="en-US" altLang="ko-KR" dirty="0" err="1"/>
              <a:t>docker@swarm-manager</a:t>
            </a:r>
            <a:r>
              <a:rPr lang="en-US" altLang="ko-KR" dirty="0"/>
              <a:t>:~$ docker exec -it manager docker service ls</a:t>
            </a:r>
          </a:p>
          <a:p>
            <a:r>
              <a:rPr lang="en-US" altLang="ko-KR" dirty="0" err="1"/>
              <a:t>docker@swarm-manager</a:t>
            </a:r>
            <a:r>
              <a:rPr lang="en-US" altLang="ko-KR" dirty="0"/>
              <a:t>:~$ docker inspect manager | grep </a:t>
            </a:r>
            <a:r>
              <a:rPr lang="en-US" altLang="ko-KR" dirty="0" err="1"/>
              <a:t>IPAddress</a:t>
            </a:r>
            <a:endParaRPr lang="en-US" altLang="ko-KR" dirty="0"/>
          </a:p>
          <a:p>
            <a:r>
              <a:rPr lang="en-US" altLang="ko-KR" dirty="0">
                <a:solidFill>
                  <a:srgbClr val="FF0000"/>
                </a:solidFill>
              </a:rPr>
              <a:t>#</a:t>
            </a:r>
            <a:r>
              <a:rPr lang="en-US" altLang="ko-KR" dirty="0" err="1">
                <a:solidFill>
                  <a:srgbClr val="FF0000"/>
                </a:solidFill>
              </a:rPr>
              <a:t>linux</a:t>
            </a:r>
            <a:r>
              <a:rPr lang="ko-KR" altLang="en-US" dirty="0">
                <a:solidFill>
                  <a:srgbClr val="FF0000"/>
                </a:solidFill>
              </a:rPr>
              <a:t>내의 </a:t>
            </a:r>
            <a:r>
              <a:rPr lang="en-US" altLang="ko-KR" dirty="0">
                <a:solidFill>
                  <a:srgbClr val="FF0000"/>
                </a:solidFill>
              </a:rPr>
              <a:t>browse</a:t>
            </a:r>
            <a:r>
              <a:rPr lang="ko-KR" altLang="en-US" dirty="0">
                <a:solidFill>
                  <a:srgbClr val="FF0000"/>
                </a:solidFill>
              </a:rPr>
              <a:t>를 이용하여 </a:t>
            </a:r>
            <a:r>
              <a:rPr lang="en-US" altLang="ko-KR" dirty="0">
                <a:solidFill>
                  <a:srgbClr val="FF0000"/>
                </a:solidFill>
              </a:rPr>
              <a:t>container IP </a:t>
            </a:r>
            <a:r>
              <a:rPr lang="ko-KR" altLang="en-US" dirty="0" err="1">
                <a:solidFill>
                  <a:srgbClr val="FF0000"/>
                </a:solidFill>
              </a:rPr>
              <a:t>로접근</a:t>
            </a:r>
            <a:endParaRPr lang="en-US" altLang="ko-KR" dirty="0">
              <a:solidFill>
                <a:srgbClr val="FF0000"/>
              </a:solidFill>
            </a:endParaRPr>
          </a:p>
          <a:p>
            <a:endParaRPr lang="en-US" altLang="ko-KR" dirty="0">
              <a:solidFill>
                <a:srgbClr val="FF0000"/>
              </a:solidFill>
            </a:endParaRPr>
          </a:p>
          <a:p>
            <a:r>
              <a:rPr lang="en-US" altLang="ko-KR" dirty="0">
                <a:solidFill>
                  <a:srgbClr val="FF0000"/>
                </a:solidFill>
              </a:rPr>
              <a:t>&gt;&gt; manager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en-US" altLang="ko-KR" dirty="0">
                <a:solidFill>
                  <a:srgbClr val="FF0000"/>
                </a:solidFill>
              </a:rPr>
              <a:t>leave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en-US" altLang="ko-KR" dirty="0">
                <a:solidFill>
                  <a:srgbClr val="FF0000"/>
                </a:solidFill>
              </a:rPr>
              <a:t>&gt;&gt; swarm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en-US" altLang="ko-KR" dirty="0">
                <a:solidFill>
                  <a:srgbClr val="FF0000"/>
                </a:solidFill>
              </a:rPr>
              <a:t>leave </a:t>
            </a:r>
          </a:p>
          <a:p>
            <a:endParaRPr lang="en-US" altLang="ko-KR" dirty="0">
              <a:solidFill>
                <a:srgbClr val="FF0000"/>
              </a:solidFill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0" y="6344816"/>
            <a:ext cx="12192000" cy="933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0" y="6354147"/>
            <a:ext cx="12192000" cy="503853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0339" y="6488420"/>
            <a:ext cx="3593651" cy="253968"/>
          </a:xfrm>
          <a:prstGeom prst="rect">
            <a:avLst/>
          </a:prstGeom>
        </p:spPr>
      </p:pic>
      <p:cxnSp>
        <p:nvCxnSpPr>
          <p:cNvPr id="12" name="직선 연결선 11"/>
          <p:cNvCxnSpPr/>
          <p:nvPr/>
        </p:nvCxnSpPr>
        <p:spPr>
          <a:xfrm>
            <a:off x="3105" y="544285"/>
            <a:ext cx="12192000" cy="933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3110" y="12446"/>
            <a:ext cx="12192000" cy="503853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46647" y="49770"/>
            <a:ext cx="66154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FFFFFF"/>
                </a:solidFill>
              </a:rPr>
              <a:t>4-3. Docker in Docker(</a:t>
            </a:r>
            <a:r>
              <a:rPr lang="en-US" altLang="ko-KR" sz="2400" dirty="0" err="1">
                <a:solidFill>
                  <a:srgbClr val="FFFFFF"/>
                </a:solidFill>
              </a:rPr>
              <a:t>dind</a:t>
            </a:r>
            <a:r>
              <a:rPr lang="en-US" altLang="ko-KR" sz="2400" dirty="0">
                <a:solidFill>
                  <a:srgbClr val="FFFFFF"/>
                </a:solidFill>
              </a:rPr>
              <a:t>)</a:t>
            </a:r>
            <a:endParaRPr lang="ko-KR" altLang="en-US" sz="2400" dirty="0">
              <a:solidFill>
                <a:srgbClr val="FFFFFF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A253397-551B-4112-81E7-1C6E43477E47}"/>
              </a:ext>
            </a:extLst>
          </p:cNvPr>
          <p:cNvSpPr txBox="1"/>
          <p:nvPr/>
        </p:nvSpPr>
        <p:spPr>
          <a:xfrm>
            <a:off x="464293" y="839584"/>
            <a:ext cx="110970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Docker in Docker</a:t>
            </a:r>
          </a:p>
          <a:p>
            <a:r>
              <a:rPr lang="en-US" altLang="ko-KR" sz="2400" dirty="0"/>
              <a:t> - </a:t>
            </a:r>
            <a:r>
              <a:rPr lang="en-US" altLang="ko-KR" sz="2400" dirty="0" err="1"/>
              <a:t>dind</a:t>
            </a:r>
            <a:r>
              <a:rPr lang="en-US" altLang="ko-KR" sz="2400" dirty="0"/>
              <a:t> : registry &amp; manager</a:t>
            </a:r>
          </a:p>
        </p:txBody>
      </p:sp>
    </p:spTree>
    <p:extLst>
      <p:ext uri="{BB962C8B-B14F-4D97-AF65-F5344CB8AC3E}">
        <p14:creationId xmlns:p14="http://schemas.microsoft.com/office/powerpoint/2010/main" val="1211648570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6344816"/>
            <a:ext cx="12192000" cy="933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0" y="6354147"/>
            <a:ext cx="12192000" cy="503853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0339" y="6488420"/>
            <a:ext cx="3593651" cy="253968"/>
          </a:xfrm>
          <a:prstGeom prst="rect">
            <a:avLst/>
          </a:prstGeom>
        </p:spPr>
      </p:pic>
      <p:cxnSp>
        <p:nvCxnSpPr>
          <p:cNvPr id="12" name="직선 연결선 11"/>
          <p:cNvCxnSpPr/>
          <p:nvPr/>
        </p:nvCxnSpPr>
        <p:spPr>
          <a:xfrm>
            <a:off x="3105" y="544285"/>
            <a:ext cx="12192000" cy="933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3110" y="12446"/>
            <a:ext cx="12192000" cy="503853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46647" y="49770"/>
            <a:ext cx="66154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FFFFFF"/>
                </a:solidFill>
              </a:rPr>
              <a:t>5. Kubernetes</a:t>
            </a:r>
            <a:endParaRPr lang="ko-KR" altLang="en-US" sz="2400" dirty="0">
              <a:solidFill>
                <a:srgbClr val="FFFFFF"/>
              </a:solidFill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CE11F783-9A50-4DA8-9E52-383E210BB7F3}"/>
              </a:ext>
            </a:extLst>
          </p:cNvPr>
          <p:cNvGrpSpPr/>
          <p:nvPr/>
        </p:nvGrpSpPr>
        <p:grpSpPr>
          <a:xfrm>
            <a:off x="3060012" y="1697918"/>
            <a:ext cx="5840968" cy="3361816"/>
            <a:chOff x="2845837" y="1147691"/>
            <a:chExt cx="5840968" cy="3361816"/>
          </a:xfrm>
        </p:grpSpPr>
        <p:sp>
          <p:nvSpPr>
            <p:cNvPr id="19" name="모서리가 둥근 직사각형 8">
              <a:extLst>
                <a:ext uri="{FF2B5EF4-FFF2-40B4-BE49-F238E27FC236}">
                  <a16:creationId xmlns:a16="http://schemas.microsoft.com/office/drawing/2014/main" id="{4BF72746-0FF6-4226-BE60-FCBCB84C99D0}"/>
                </a:ext>
              </a:extLst>
            </p:cNvPr>
            <p:cNvSpPr/>
            <p:nvPr/>
          </p:nvSpPr>
          <p:spPr>
            <a:xfrm>
              <a:off x="3077551" y="1147691"/>
              <a:ext cx="5609254" cy="858416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600" dirty="0"/>
                <a:t>Kubernetes</a:t>
              </a:r>
              <a:endParaRPr lang="ko-KR" altLang="en-US" sz="3600" dirty="0"/>
            </a:p>
          </p:txBody>
        </p:sp>
        <p:cxnSp>
          <p:nvCxnSpPr>
            <p:cNvPr id="20" name="꺾인 연결선 3">
              <a:extLst>
                <a:ext uri="{FF2B5EF4-FFF2-40B4-BE49-F238E27FC236}">
                  <a16:creationId xmlns:a16="http://schemas.microsoft.com/office/drawing/2014/main" id="{7D21C96D-404A-4AF6-AC6C-CD90842A63FA}"/>
                </a:ext>
              </a:extLst>
            </p:cNvPr>
            <p:cNvCxnSpPr>
              <a:cxnSpLocks/>
              <a:stCxn id="19" idx="1"/>
              <a:endCxn id="27" idx="1"/>
            </p:cNvCxnSpPr>
            <p:nvPr/>
          </p:nvCxnSpPr>
          <p:spPr>
            <a:xfrm rot="10800000" flipH="1" flipV="1">
              <a:off x="3077550" y="1576898"/>
              <a:ext cx="457199" cy="2682133"/>
            </a:xfrm>
            <a:prstGeom prst="bentConnector3">
              <a:avLst>
                <a:gd name="adj1" fmla="val -50000"/>
              </a:avLst>
            </a:prstGeom>
            <a:ln w="5715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모서리가 둥근 직사각형 21">
              <a:extLst>
                <a:ext uri="{FF2B5EF4-FFF2-40B4-BE49-F238E27FC236}">
                  <a16:creationId xmlns:a16="http://schemas.microsoft.com/office/drawing/2014/main" id="{F2F5C595-C16D-40BF-8BA4-E7514C24636D}"/>
                </a:ext>
              </a:extLst>
            </p:cNvPr>
            <p:cNvSpPr/>
            <p:nvPr/>
          </p:nvSpPr>
          <p:spPr>
            <a:xfrm>
              <a:off x="3534750" y="2349707"/>
              <a:ext cx="3220613" cy="500950"/>
            </a:xfrm>
            <a:prstGeom prst="roundRect">
              <a:avLst/>
            </a:prstGeom>
            <a:solidFill>
              <a:srgbClr val="00B0F0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400" dirty="0"/>
                <a:t>1. Why </a:t>
              </a:r>
              <a:r>
                <a:rPr lang="en-US" altLang="ko-KR" sz="2400" dirty="0" err="1"/>
                <a:t>kubernetes</a:t>
              </a:r>
              <a:r>
                <a:rPr lang="en-US" altLang="ko-KR" sz="2400" dirty="0"/>
                <a:t> </a:t>
              </a:r>
              <a:endParaRPr lang="ko-KR" altLang="en-US" sz="2400" dirty="0"/>
            </a:p>
          </p:txBody>
        </p:sp>
        <p:sp>
          <p:nvSpPr>
            <p:cNvPr id="26" name="모서리가 둥근 직사각형 22">
              <a:extLst>
                <a:ext uri="{FF2B5EF4-FFF2-40B4-BE49-F238E27FC236}">
                  <a16:creationId xmlns:a16="http://schemas.microsoft.com/office/drawing/2014/main" id="{AF5358EC-1E86-499C-8C59-E32AF436CC25}"/>
                </a:ext>
              </a:extLst>
            </p:cNvPr>
            <p:cNvSpPr/>
            <p:nvPr/>
          </p:nvSpPr>
          <p:spPr>
            <a:xfrm>
              <a:off x="3534750" y="3179132"/>
              <a:ext cx="3220613" cy="500950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400" dirty="0"/>
                <a:t>2. </a:t>
              </a:r>
              <a:r>
                <a:rPr lang="en-US" altLang="ko-KR" sz="2400" dirty="0" err="1"/>
                <a:t>kubernetes</a:t>
              </a:r>
              <a:r>
                <a:rPr lang="ko-KR" altLang="en-US" sz="2400" dirty="0"/>
                <a:t> 설치</a:t>
              </a:r>
            </a:p>
          </p:txBody>
        </p:sp>
        <p:sp>
          <p:nvSpPr>
            <p:cNvPr id="27" name="모서리가 둥근 직사각형 23">
              <a:extLst>
                <a:ext uri="{FF2B5EF4-FFF2-40B4-BE49-F238E27FC236}">
                  <a16:creationId xmlns:a16="http://schemas.microsoft.com/office/drawing/2014/main" id="{7C00A349-4A94-4049-8B2B-CBAC28D484A2}"/>
                </a:ext>
              </a:extLst>
            </p:cNvPr>
            <p:cNvSpPr/>
            <p:nvPr/>
          </p:nvSpPr>
          <p:spPr>
            <a:xfrm>
              <a:off x="3534750" y="4008557"/>
              <a:ext cx="3220613" cy="500950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000" dirty="0"/>
                <a:t>3. Hello Node Kubernetes</a:t>
              </a:r>
              <a:endParaRPr lang="ko-KR" altLang="en-US" sz="2400" dirty="0"/>
            </a:p>
          </p:txBody>
        </p: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E7FE3973-A7D5-4998-8076-F4CE1D8BE2FA}"/>
                </a:ext>
              </a:extLst>
            </p:cNvPr>
            <p:cNvCxnSpPr>
              <a:stCxn id="21" idx="1"/>
            </p:cNvCxnSpPr>
            <p:nvPr/>
          </p:nvCxnSpPr>
          <p:spPr>
            <a:xfrm flipH="1">
              <a:off x="2845837" y="2600182"/>
              <a:ext cx="688913" cy="3059"/>
            </a:xfrm>
            <a:prstGeom prst="line">
              <a:avLst/>
            </a:prstGeom>
            <a:ln w="5715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A5B480C8-10AA-411B-ABE5-CE7DC180CEEC}"/>
                </a:ext>
              </a:extLst>
            </p:cNvPr>
            <p:cNvCxnSpPr>
              <a:stCxn id="26" idx="1"/>
            </p:cNvCxnSpPr>
            <p:nvPr/>
          </p:nvCxnSpPr>
          <p:spPr>
            <a:xfrm flipH="1">
              <a:off x="2845837" y="3429607"/>
              <a:ext cx="688913" cy="4058"/>
            </a:xfrm>
            <a:prstGeom prst="line">
              <a:avLst/>
            </a:prstGeom>
            <a:ln w="5715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1AE7D06B-3E3B-43C2-9E3A-1BA502D574C1}"/>
                </a:ext>
              </a:extLst>
            </p:cNvPr>
            <p:cNvCxnSpPr>
              <a:stCxn id="27" idx="1"/>
            </p:cNvCxnSpPr>
            <p:nvPr/>
          </p:nvCxnSpPr>
          <p:spPr>
            <a:xfrm flipH="1">
              <a:off x="2845837" y="4259032"/>
              <a:ext cx="688913" cy="5058"/>
            </a:xfrm>
            <a:prstGeom prst="line">
              <a:avLst/>
            </a:prstGeom>
            <a:ln w="5715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11193147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6344816"/>
            <a:ext cx="12192000" cy="933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0" y="6354147"/>
            <a:ext cx="12192000" cy="503853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0339" y="6488420"/>
            <a:ext cx="3593651" cy="253968"/>
          </a:xfrm>
          <a:prstGeom prst="rect">
            <a:avLst/>
          </a:prstGeom>
        </p:spPr>
      </p:pic>
      <p:cxnSp>
        <p:nvCxnSpPr>
          <p:cNvPr id="12" name="직선 연결선 11"/>
          <p:cNvCxnSpPr/>
          <p:nvPr/>
        </p:nvCxnSpPr>
        <p:spPr>
          <a:xfrm>
            <a:off x="3105" y="544285"/>
            <a:ext cx="12192000" cy="933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3110" y="12446"/>
            <a:ext cx="12192000" cy="503853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46647" y="49770"/>
            <a:ext cx="66154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FFFFFF"/>
                </a:solidFill>
              </a:rPr>
              <a:t>5-1. Why Kubernetes</a:t>
            </a:r>
            <a:endParaRPr lang="ko-KR" altLang="en-US" sz="2400" dirty="0">
              <a:solidFill>
                <a:srgbClr val="FFFFFF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A253397-551B-4112-81E7-1C6E43477E47}"/>
              </a:ext>
            </a:extLst>
          </p:cNvPr>
          <p:cNvSpPr txBox="1"/>
          <p:nvPr/>
        </p:nvSpPr>
        <p:spPr>
          <a:xfrm>
            <a:off x="464293" y="839584"/>
            <a:ext cx="110970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Kubernetes</a:t>
            </a:r>
          </a:p>
          <a:p>
            <a:r>
              <a:rPr lang="en-US" altLang="ko-KR" sz="2400" dirty="0"/>
              <a:t> - Why Kubernetes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A643A7A7-2975-4629-97F5-F3F8E688A1B8}"/>
              </a:ext>
            </a:extLst>
          </p:cNvPr>
          <p:cNvGrpSpPr/>
          <p:nvPr/>
        </p:nvGrpSpPr>
        <p:grpSpPr>
          <a:xfrm>
            <a:off x="786803" y="3296093"/>
            <a:ext cx="2633330" cy="2335516"/>
            <a:chOff x="903766" y="3264194"/>
            <a:chExt cx="2633330" cy="2335516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2AF29326-FA26-4F16-BA73-B24013FF1728}"/>
                </a:ext>
              </a:extLst>
            </p:cNvPr>
            <p:cNvSpPr/>
            <p:nvPr/>
          </p:nvSpPr>
          <p:spPr>
            <a:xfrm>
              <a:off x="903767" y="3264195"/>
              <a:ext cx="818707" cy="635131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App</a:t>
              </a:r>
              <a:endParaRPr lang="ko-KR" altLang="en-US" dirty="0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187A0988-3EDB-4051-894C-294015CFE2CA}"/>
                </a:ext>
              </a:extLst>
            </p:cNvPr>
            <p:cNvSpPr/>
            <p:nvPr/>
          </p:nvSpPr>
          <p:spPr>
            <a:xfrm>
              <a:off x="1811078" y="3264194"/>
              <a:ext cx="818707" cy="635131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App</a:t>
              </a:r>
              <a:endParaRPr lang="ko-KR" altLang="en-US" dirty="0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D9D8FED4-28B0-4D6F-B372-83DE6F5A883C}"/>
                </a:ext>
              </a:extLst>
            </p:cNvPr>
            <p:cNvSpPr/>
            <p:nvPr/>
          </p:nvSpPr>
          <p:spPr>
            <a:xfrm>
              <a:off x="2718389" y="3264194"/>
              <a:ext cx="818707" cy="635131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App</a:t>
              </a:r>
              <a:endParaRPr lang="ko-KR" altLang="en-US" dirty="0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B52478E5-7FD5-47C5-9063-0830A64214B2}"/>
                </a:ext>
              </a:extLst>
            </p:cNvPr>
            <p:cNvSpPr/>
            <p:nvPr/>
          </p:nvSpPr>
          <p:spPr>
            <a:xfrm>
              <a:off x="903766" y="4116071"/>
              <a:ext cx="2633330" cy="635131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Operating System</a:t>
              </a:r>
              <a:endParaRPr lang="ko-KR" altLang="en-US" dirty="0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78D1AE93-6660-449F-AE04-48CC6F5F905C}"/>
                </a:ext>
              </a:extLst>
            </p:cNvPr>
            <p:cNvSpPr/>
            <p:nvPr/>
          </p:nvSpPr>
          <p:spPr>
            <a:xfrm>
              <a:off x="903766" y="4964579"/>
              <a:ext cx="2633330" cy="635131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Hardware</a:t>
              </a:r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26E6B5C2-13D0-4126-8B22-DB3EAF1D5F7C}"/>
              </a:ext>
            </a:extLst>
          </p:cNvPr>
          <p:cNvGrpSpPr/>
          <p:nvPr/>
        </p:nvGrpSpPr>
        <p:grpSpPr>
          <a:xfrm>
            <a:off x="4926412" y="1605929"/>
            <a:ext cx="2633330" cy="4025679"/>
            <a:chOff x="5170961" y="1605929"/>
            <a:chExt cx="2633330" cy="4025679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9ED0391-16AA-4352-B071-7E9DACB384EE}"/>
                </a:ext>
              </a:extLst>
            </p:cNvPr>
            <p:cNvSpPr/>
            <p:nvPr/>
          </p:nvSpPr>
          <p:spPr>
            <a:xfrm>
              <a:off x="5170961" y="4996477"/>
              <a:ext cx="2633330" cy="635131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Hardware</a:t>
              </a:r>
              <a:endParaRPr lang="ko-KR" altLang="en-US" dirty="0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56CBF701-EC8B-4AC4-B283-DC2A2B136F6D}"/>
                </a:ext>
              </a:extLst>
            </p:cNvPr>
            <p:cNvSpPr/>
            <p:nvPr/>
          </p:nvSpPr>
          <p:spPr>
            <a:xfrm>
              <a:off x="5170961" y="4147970"/>
              <a:ext cx="2633330" cy="635131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Operating System</a:t>
              </a:r>
              <a:endParaRPr lang="ko-KR" altLang="en-US" dirty="0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D6C25F49-6D8C-475E-A6E0-8760D4196EBA}"/>
                </a:ext>
              </a:extLst>
            </p:cNvPr>
            <p:cNvSpPr/>
            <p:nvPr/>
          </p:nvSpPr>
          <p:spPr>
            <a:xfrm>
              <a:off x="5170961" y="3296092"/>
              <a:ext cx="2633330" cy="635131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Hypervisor</a:t>
              </a:r>
              <a:endParaRPr lang="ko-KR" altLang="en-US" dirty="0"/>
            </a:p>
          </p:txBody>
        </p: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ACC1B4F4-8ED0-457C-AA58-51DBCF39874C}"/>
                </a:ext>
              </a:extLst>
            </p:cNvPr>
            <p:cNvGrpSpPr/>
            <p:nvPr/>
          </p:nvGrpSpPr>
          <p:grpSpPr>
            <a:xfrm>
              <a:off x="5170961" y="1605929"/>
              <a:ext cx="1293634" cy="1555717"/>
              <a:chOff x="5170961" y="1557801"/>
              <a:chExt cx="1293634" cy="1555717"/>
            </a:xfrm>
          </p:grpSpPr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3FBE867B-2D3D-4EA1-B3F9-5414F1F35698}"/>
                  </a:ext>
                </a:extLst>
              </p:cNvPr>
              <p:cNvSpPr/>
              <p:nvPr/>
            </p:nvSpPr>
            <p:spPr>
              <a:xfrm>
                <a:off x="5170961" y="1557801"/>
                <a:ext cx="1293634" cy="154172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BCCDE180-E29B-4071-9007-9AD6AAE31CB4}"/>
                  </a:ext>
                </a:extLst>
              </p:cNvPr>
              <p:cNvSpPr/>
              <p:nvPr/>
            </p:nvSpPr>
            <p:spPr>
              <a:xfrm>
                <a:off x="5817778" y="1635210"/>
                <a:ext cx="609604" cy="347521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App</a:t>
                </a:r>
                <a:endParaRPr lang="ko-KR" altLang="en-US" dirty="0"/>
              </a:p>
            </p:txBody>
          </p: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BF1B72BB-00B3-43CD-98CF-574A0DE064B2}"/>
                  </a:ext>
                </a:extLst>
              </p:cNvPr>
              <p:cNvSpPr/>
              <p:nvPr/>
            </p:nvSpPr>
            <p:spPr>
              <a:xfrm>
                <a:off x="5208174" y="1635209"/>
                <a:ext cx="609604" cy="347521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App</a:t>
                </a:r>
                <a:endParaRPr lang="ko-KR" altLang="en-US" dirty="0"/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5BBB3279-773F-4993-A6D7-24D071495EBD}"/>
                  </a:ext>
                </a:extLst>
              </p:cNvPr>
              <p:cNvSpPr/>
              <p:nvPr/>
            </p:nvSpPr>
            <p:spPr>
              <a:xfrm>
                <a:off x="5208174" y="2505160"/>
                <a:ext cx="1219208" cy="347521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/>
                  <a:t>OS</a:t>
                </a:r>
                <a:endParaRPr lang="ko-KR" altLang="en-US" sz="1600" dirty="0"/>
              </a:p>
            </p:txBody>
          </p:sp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93F747D7-6FE6-4985-AB51-35BAC69CC7C6}"/>
                  </a:ext>
                </a:extLst>
              </p:cNvPr>
              <p:cNvSpPr/>
              <p:nvPr/>
            </p:nvSpPr>
            <p:spPr>
              <a:xfrm>
                <a:off x="5208174" y="2084558"/>
                <a:ext cx="1219208" cy="347521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/>
                  <a:t>bin/library</a:t>
                </a:r>
                <a:endParaRPr lang="ko-KR" altLang="en-US" dirty="0"/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A31B2386-E12E-4494-B008-208D68C2F738}"/>
                  </a:ext>
                </a:extLst>
              </p:cNvPr>
              <p:cNvSpPr/>
              <p:nvPr/>
            </p:nvSpPr>
            <p:spPr>
              <a:xfrm>
                <a:off x="5170961" y="2823035"/>
                <a:ext cx="1293634" cy="29048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/>
                  <a:t>virtual Machine</a:t>
                </a:r>
                <a:endParaRPr lang="ko-KR" altLang="en-US" sz="1200" dirty="0"/>
              </a:p>
            </p:txBody>
          </p:sp>
        </p:grp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0B3D308E-9283-45F1-B74E-C3B3C23C75F5}"/>
                </a:ext>
              </a:extLst>
            </p:cNvPr>
            <p:cNvGrpSpPr/>
            <p:nvPr/>
          </p:nvGrpSpPr>
          <p:grpSpPr>
            <a:xfrm>
              <a:off x="6510657" y="1605929"/>
              <a:ext cx="1293634" cy="1555717"/>
              <a:chOff x="5170961" y="1557801"/>
              <a:chExt cx="1293634" cy="1555717"/>
            </a:xfrm>
          </p:grpSpPr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519E0248-46EE-4EA4-9B56-B97C08CC44FD}"/>
                  </a:ext>
                </a:extLst>
              </p:cNvPr>
              <p:cNvSpPr/>
              <p:nvPr/>
            </p:nvSpPr>
            <p:spPr>
              <a:xfrm>
                <a:off x="5170961" y="1557801"/>
                <a:ext cx="1293634" cy="154172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1A1CF911-E823-4DF6-97EF-9AC965BDDB0C}"/>
                  </a:ext>
                </a:extLst>
              </p:cNvPr>
              <p:cNvSpPr/>
              <p:nvPr/>
            </p:nvSpPr>
            <p:spPr>
              <a:xfrm>
                <a:off x="5817778" y="1635210"/>
                <a:ext cx="609604" cy="347521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App</a:t>
                </a:r>
                <a:endParaRPr lang="ko-KR" altLang="en-US" dirty="0"/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7CEFC990-A082-40E7-B129-7939CCFA4588}"/>
                  </a:ext>
                </a:extLst>
              </p:cNvPr>
              <p:cNvSpPr/>
              <p:nvPr/>
            </p:nvSpPr>
            <p:spPr>
              <a:xfrm>
                <a:off x="5208174" y="1635209"/>
                <a:ext cx="609604" cy="347521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App</a:t>
                </a:r>
                <a:endParaRPr lang="ko-KR" altLang="en-US" dirty="0"/>
              </a:p>
            </p:txBody>
          </p:sp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F9B59377-3E4C-4A3B-B45E-DECDDF7AC59D}"/>
                  </a:ext>
                </a:extLst>
              </p:cNvPr>
              <p:cNvSpPr/>
              <p:nvPr/>
            </p:nvSpPr>
            <p:spPr>
              <a:xfrm>
                <a:off x="5208174" y="2505160"/>
                <a:ext cx="1219208" cy="347521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/>
                  <a:t>OS</a:t>
                </a:r>
                <a:endParaRPr lang="ko-KR" altLang="en-US" sz="1600" dirty="0"/>
              </a:p>
            </p:txBody>
          </p:sp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526430AB-B980-4DA9-9DB9-8F6424E51B97}"/>
                  </a:ext>
                </a:extLst>
              </p:cNvPr>
              <p:cNvSpPr/>
              <p:nvPr/>
            </p:nvSpPr>
            <p:spPr>
              <a:xfrm>
                <a:off x="5208174" y="2084558"/>
                <a:ext cx="1219208" cy="347521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/>
                  <a:t>bin/library</a:t>
                </a:r>
                <a:endParaRPr lang="ko-KR" altLang="en-US" dirty="0"/>
              </a:p>
            </p:txBody>
          </p:sp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7966BFB7-4FDA-492C-83BF-79E09D9396BF}"/>
                  </a:ext>
                </a:extLst>
              </p:cNvPr>
              <p:cNvSpPr/>
              <p:nvPr/>
            </p:nvSpPr>
            <p:spPr>
              <a:xfrm>
                <a:off x="5170961" y="2823035"/>
                <a:ext cx="1293634" cy="29048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/>
                  <a:t>virtual Machine</a:t>
                </a:r>
                <a:endParaRPr lang="ko-KR" altLang="en-US" sz="1200" dirty="0"/>
              </a:p>
            </p:txBody>
          </p:sp>
        </p:grp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FAD503BB-4E48-4840-9337-7E20589640BF}"/>
              </a:ext>
            </a:extLst>
          </p:cNvPr>
          <p:cNvGrpSpPr/>
          <p:nvPr/>
        </p:nvGrpSpPr>
        <p:grpSpPr>
          <a:xfrm>
            <a:off x="9066021" y="1876460"/>
            <a:ext cx="2633330" cy="3755148"/>
            <a:chOff x="9066021" y="1876460"/>
            <a:chExt cx="2633330" cy="3755148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A718F3C3-8ED1-4D43-86E8-A32A725984BC}"/>
                </a:ext>
              </a:extLst>
            </p:cNvPr>
            <p:cNvSpPr/>
            <p:nvPr/>
          </p:nvSpPr>
          <p:spPr>
            <a:xfrm>
              <a:off x="9066021" y="4996477"/>
              <a:ext cx="2633330" cy="635131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Hardware</a:t>
              </a:r>
              <a:endParaRPr lang="ko-KR" altLang="en-US" dirty="0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E37AB05C-B89B-4D4D-A90F-7A63BC1B9864}"/>
                </a:ext>
              </a:extLst>
            </p:cNvPr>
            <p:cNvSpPr/>
            <p:nvPr/>
          </p:nvSpPr>
          <p:spPr>
            <a:xfrm>
              <a:off x="9066021" y="4147970"/>
              <a:ext cx="2633330" cy="635131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Operating System</a:t>
              </a:r>
              <a:endParaRPr lang="ko-KR" altLang="en-US" dirty="0"/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E303F3FD-673D-49C1-9818-2E5DA8CAE11F}"/>
                </a:ext>
              </a:extLst>
            </p:cNvPr>
            <p:cNvSpPr/>
            <p:nvPr/>
          </p:nvSpPr>
          <p:spPr>
            <a:xfrm>
              <a:off x="9066021" y="3296092"/>
              <a:ext cx="2633330" cy="635131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Container Runtime</a:t>
              </a:r>
              <a:endParaRPr lang="ko-KR" altLang="en-US" dirty="0"/>
            </a:p>
          </p:txBody>
        </p: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1F956322-5B21-47D1-A68B-BD0DAA7586F8}"/>
                </a:ext>
              </a:extLst>
            </p:cNvPr>
            <p:cNvGrpSpPr/>
            <p:nvPr/>
          </p:nvGrpSpPr>
          <p:grpSpPr>
            <a:xfrm>
              <a:off x="9066021" y="1883956"/>
              <a:ext cx="1293634" cy="1270691"/>
              <a:chOff x="9066021" y="1883956"/>
              <a:chExt cx="1293634" cy="1270691"/>
            </a:xfrm>
          </p:grpSpPr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C5C69C81-BA00-440D-85D5-1B8CC6766E26}"/>
                  </a:ext>
                </a:extLst>
              </p:cNvPr>
              <p:cNvSpPr/>
              <p:nvPr/>
            </p:nvSpPr>
            <p:spPr>
              <a:xfrm>
                <a:off x="9066021" y="1883956"/>
                <a:ext cx="1293634" cy="125570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AAC93C83-4505-425A-AB31-06EA62D35141}"/>
                  </a:ext>
                </a:extLst>
              </p:cNvPr>
              <p:cNvSpPr/>
              <p:nvPr/>
            </p:nvSpPr>
            <p:spPr>
              <a:xfrm>
                <a:off x="9103233" y="1980298"/>
                <a:ext cx="1219207" cy="372176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App</a:t>
                </a:r>
                <a:endParaRPr lang="ko-KR" altLang="en-US" dirty="0"/>
              </a:p>
            </p:txBody>
          </p:sp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9824863D-123F-4F9B-AAE4-E778917F16D8}"/>
                  </a:ext>
                </a:extLst>
              </p:cNvPr>
              <p:cNvSpPr/>
              <p:nvPr/>
            </p:nvSpPr>
            <p:spPr>
              <a:xfrm>
                <a:off x="9103234" y="2417074"/>
                <a:ext cx="1219208" cy="372176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/>
                  <a:t>bin/library</a:t>
                </a:r>
                <a:endParaRPr lang="ko-KR" altLang="en-US" dirty="0"/>
              </a:p>
            </p:txBody>
          </p:sp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626BAE19-6AA9-429A-907B-65E2AC8D26BA}"/>
                  </a:ext>
                </a:extLst>
              </p:cNvPr>
              <p:cNvSpPr/>
              <p:nvPr/>
            </p:nvSpPr>
            <p:spPr>
              <a:xfrm>
                <a:off x="9066021" y="2843555"/>
                <a:ext cx="1293634" cy="31109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/>
                  <a:t>Container</a:t>
                </a:r>
                <a:endParaRPr lang="ko-KR" altLang="en-US" sz="1200" dirty="0"/>
              </a:p>
            </p:txBody>
          </p:sp>
        </p:grpSp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B472FF91-17EC-46A8-80BD-4B7E1C781BA9}"/>
                </a:ext>
              </a:extLst>
            </p:cNvPr>
            <p:cNvGrpSpPr/>
            <p:nvPr/>
          </p:nvGrpSpPr>
          <p:grpSpPr>
            <a:xfrm>
              <a:off x="10405717" y="1876460"/>
              <a:ext cx="1293634" cy="1270691"/>
              <a:chOff x="9066021" y="1883956"/>
              <a:chExt cx="1293634" cy="1270691"/>
            </a:xfrm>
          </p:grpSpPr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53FA2F5C-53D6-4C0A-8251-268E048E80A7}"/>
                  </a:ext>
                </a:extLst>
              </p:cNvPr>
              <p:cNvSpPr/>
              <p:nvPr/>
            </p:nvSpPr>
            <p:spPr>
              <a:xfrm>
                <a:off x="9066021" y="1883956"/>
                <a:ext cx="1293634" cy="125570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66C448AF-C1A9-41FC-AF44-0F33474C927E}"/>
                  </a:ext>
                </a:extLst>
              </p:cNvPr>
              <p:cNvSpPr/>
              <p:nvPr/>
            </p:nvSpPr>
            <p:spPr>
              <a:xfrm>
                <a:off x="9103233" y="1980298"/>
                <a:ext cx="1219207" cy="372176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App</a:t>
                </a:r>
                <a:endParaRPr lang="ko-KR" altLang="en-US" dirty="0"/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D3364C12-BA55-4E6E-8F4D-6BDCF758A51C}"/>
                  </a:ext>
                </a:extLst>
              </p:cNvPr>
              <p:cNvSpPr/>
              <p:nvPr/>
            </p:nvSpPr>
            <p:spPr>
              <a:xfrm>
                <a:off x="9103234" y="2417074"/>
                <a:ext cx="1219208" cy="372176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/>
                  <a:t>bin/library</a:t>
                </a:r>
                <a:endParaRPr lang="ko-KR" altLang="en-US" dirty="0"/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30BA5EE9-F8C8-43D1-A704-DAF5EAC6A9E3}"/>
                  </a:ext>
                </a:extLst>
              </p:cNvPr>
              <p:cNvSpPr/>
              <p:nvPr/>
            </p:nvSpPr>
            <p:spPr>
              <a:xfrm>
                <a:off x="9066021" y="2843555"/>
                <a:ext cx="1293634" cy="31109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/>
                  <a:t>Container</a:t>
                </a:r>
                <a:endParaRPr lang="ko-KR" altLang="en-US" sz="1200" dirty="0"/>
              </a:p>
            </p:txBody>
          </p:sp>
        </p:grpSp>
      </p:grpSp>
      <p:sp>
        <p:nvSpPr>
          <p:cNvPr id="57" name="화살표: 오른쪽 56">
            <a:extLst>
              <a:ext uri="{FF2B5EF4-FFF2-40B4-BE49-F238E27FC236}">
                <a16:creationId xmlns:a16="http://schemas.microsoft.com/office/drawing/2014/main" id="{EAE6A849-79A3-4A2C-BECF-1F9CAC609A7F}"/>
              </a:ext>
            </a:extLst>
          </p:cNvPr>
          <p:cNvSpPr/>
          <p:nvPr/>
        </p:nvSpPr>
        <p:spPr>
          <a:xfrm>
            <a:off x="3636335" y="3429000"/>
            <a:ext cx="1031358" cy="62580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화살표: 오른쪽 57">
            <a:extLst>
              <a:ext uri="{FF2B5EF4-FFF2-40B4-BE49-F238E27FC236}">
                <a16:creationId xmlns:a16="http://schemas.microsoft.com/office/drawing/2014/main" id="{43C54CE2-C645-4448-A2CF-6AEBE4AA7119}"/>
              </a:ext>
            </a:extLst>
          </p:cNvPr>
          <p:cNvSpPr/>
          <p:nvPr/>
        </p:nvSpPr>
        <p:spPr>
          <a:xfrm>
            <a:off x="7818461" y="3453371"/>
            <a:ext cx="1031358" cy="62580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45E01A1-33E5-4B8A-8BE6-A5036FED03D8}"/>
              </a:ext>
            </a:extLst>
          </p:cNvPr>
          <p:cNvSpPr txBox="1"/>
          <p:nvPr/>
        </p:nvSpPr>
        <p:spPr>
          <a:xfrm>
            <a:off x="471370" y="5665387"/>
            <a:ext cx="326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Traditional Deployment</a:t>
            </a:r>
            <a:endParaRPr lang="ko-KR" altLang="en-US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AA3ACB0-2348-475A-8D98-72556F827760}"/>
              </a:ext>
            </a:extLst>
          </p:cNvPr>
          <p:cNvSpPr txBox="1"/>
          <p:nvPr/>
        </p:nvSpPr>
        <p:spPr>
          <a:xfrm>
            <a:off x="4622494" y="5665387"/>
            <a:ext cx="326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Virtualized Deployment</a:t>
            </a:r>
            <a:endParaRPr lang="ko-KR" altLang="en-US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AC5A2259-654E-4BC3-9EF4-5BF448DF76A7}"/>
              </a:ext>
            </a:extLst>
          </p:cNvPr>
          <p:cNvSpPr txBox="1"/>
          <p:nvPr/>
        </p:nvSpPr>
        <p:spPr>
          <a:xfrm>
            <a:off x="8773619" y="5665387"/>
            <a:ext cx="326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Container Deployment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70131803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6344816"/>
            <a:ext cx="12192000" cy="933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0" y="6354147"/>
            <a:ext cx="12192000" cy="503853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0339" y="6488420"/>
            <a:ext cx="3593651" cy="253968"/>
          </a:xfrm>
          <a:prstGeom prst="rect">
            <a:avLst/>
          </a:prstGeom>
        </p:spPr>
      </p:pic>
      <p:cxnSp>
        <p:nvCxnSpPr>
          <p:cNvPr id="12" name="직선 연결선 11"/>
          <p:cNvCxnSpPr/>
          <p:nvPr/>
        </p:nvCxnSpPr>
        <p:spPr>
          <a:xfrm>
            <a:off x="3105" y="544285"/>
            <a:ext cx="12192000" cy="933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3110" y="12446"/>
            <a:ext cx="12192000" cy="503853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46647" y="49770"/>
            <a:ext cx="66154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FFFFFF"/>
                </a:solidFill>
              </a:rPr>
              <a:t>5-1. Why Kubernetes</a:t>
            </a:r>
            <a:endParaRPr lang="ko-KR" altLang="en-US" sz="2400" dirty="0">
              <a:solidFill>
                <a:srgbClr val="FFFFFF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A253397-551B-4112-81E7-1C6E43477E47}"/>
              </a:ext>
            </a:extLst>
          </p:cNvPr>
          <p:cNvSpPr txBox="1"/>
          <p:nvPr/>
        </p:nvSpPr>
        <p:spPr>
          <a:xfrm>
            <a:off x="464293" y="839584"/>
            <a:ext cx="110970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Kubernetes</a:t>
            </a:r>
          </a:p>
          <a:p>
            <a:r>
              <a:rPr lang="en-US" altLang="ko-KR" sz="2400" dirty="0"/>
              <a:t> - Why Kubernetes</a:t>
            </a:r>
          </a:p>
        </p:txBody>
      </p: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4583986A-D4F1-48C9-9D8E-87188F45A004}"/>
              </a:ext>
            </a:extLst>
          </p:cNvPr>
          <p:cNvGrpSpPr/>
          <p:nvPr/>
        </p:nvGrpSpPr>
        <p:grpSpPr>
          <a:xfrm>
            <a:off x="1518762" y="2145691"/>
            <a:ext cx="8540433" cy="3373418"/>
            <a:chOff x="880809" y="2145691"/>
            <a:chExt cx="8540433" cy="3373418"/>
          </a:xfrm>
        </p:grpSpPr>
        <p:pic>
          <p:nvPicPr>
            <p:cNvPr id="2052" name="Picture 4" descr="Kubernetes 기본 명령어 사용하기">
              <a:extLst>
                <a:ext uri="{FF2B5EF4-FFF2-40B4-BE49-F238E27FC236}">
                  <a16:creationId xmlns:a16="http://schemas.microsoft.com/office/drawing/2014/main" id="{0BAE8600-BB8F-4AD2-967A-411F97A1A2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32804" y="2510797"/>
              <a:ext cx="2532346" cy="24572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49A4C70-E828-40C9-B472-C0886291A9EF}"/>
                </a:ext>
              </a:extLst>
            </p:cNvPr>
            <p:cNvSpPr txBox="1"/>
            <p:nvPr/>
          </p:nvSpPr>
          <p:spPr>
            <a:xfrm>
              <a:off x="880809" y="5149777"/>
              <a:ext cx="36363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/>
                <a:t>Kubernetes</a:t>
              </a:r>
              <a:endParaRPr lang="ko-KR" alt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29F312F-48DE-4B03-91F3-633884B3CF3C}"/>
                </a:ext>
              </a:extLst>
            </p:cNvPr>
            <p:cNvSpPr txBox="1"/>
            <p:nvPr/>
          </p:nvSpPr>
          <p:spPr>
            <a:xfrm>
              <a:off x="6587629" y="2145691"/>
              <a:ext cx="1488557" cy="36933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/>
                <a:t>Self-healing</a:t>
              </a:r>
              <a:endParaRPr lang="ko-KR" altLang="en-US" dirty="0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681EA77A-4386-4D46-9749-3551DFCDBA41}"/>
                </a:ext>
              </a:extLst>
            </p:cNvPr>
            <p:cNvSpPr txBox="1"/>
            <p:nvPr/>
          </p:nvSpPr>
          <p:spPr>
            <a:xfrm>
              <a:off x="7032461" y="3114369"/>
              <a:ext cx="2388781" cy="369332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/>
                <a:t>Automated Rollbacks</a:t>
              </a:r>
              <a:endParaRPr lang="ko-KR" altLang="en-US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88173EA4-181F-4DFF-A40E-C16428631885}"/>
                </a:ext>
              </a:extLst>
            </p:cNvPr>
            <p:cNvSpPr txBox="1"/>
            <p:nvPr/>
          </p:nvSpPr>
          <p:spPr>
            <a:xfrm>
              <a:off x="6914708" y="4014077"/>
              <a:ext cx="1548810" cy="36933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/>
                <a:t>Auto Scaling</a:t>
              </a:r>
              <a:endParaRPr lang="ko-KR" altLang="en-US" dirty="0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A8983EB1-E0E1-4247-A767-311DF0155F53}"/>
                </a:ext>
              </a:extLst>
            </p:cNvPr>
            <p:cNvSpPr txBox="1"/>
            <p:nvPr/>
          </p:nvSpPr>
          <p:spPr>
            <a:xfrm>
              <a:off x="6227931" y="4994780"/>
              <a:ext cx="1773827" cy="369332"/>
            </a:xfrm>
            <a:prstGeom prst="rect">
              <a:avLst/>
            </a:prstGeom>
            <a:solidFill>
              <a:srgbClr val="0070C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/>
                <a:t>Load Balancing</a:t>
              </a:r>
              <a:endParaRPr lang="ko-KR" altLang="en-US" dirty="0"/>
            </a:p>
          </p:txBody>
        </p:sp>
        <p:cxnSp>
          <p:nvCxnSpPr>
            <p:cNvPr id="23" name="연결선: 꺾임 22">
              <a:extLst>
                <a:ext uri="{FF2B5EF4-FFF2-40B4-BE49-F238E27FC236}">
                  <a16:creationId xmlns:a16="http://schemas.microsoft.com/office/drawing/2014/main" id="{B5805A8B-5A2C-4ED5-923A-94106DE4814D}"/>
                </a:ext>
              </a:extLst>
            </p:cNvPr>
            <p:cNvCxnSpPr>
              <a:cxnSpLocks/>
              <a:endCxn id="10" idx="1"/>
            </p:cNvCxnSpPr>
            <p:nvPr/>
          </p:nvCxnSpPr>
          <p:spPr>
            <a:xfrm flipV="1">
              <a:off x="3656408" y="2330357"/>
              <a:ext cx="2931221" cy="557720"/>
            </a:xfrm>
            <a:prstGeom prst="bentConnector3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연결선: 꺾임 64">
              <a:extLst>
                <a:ext uri="{FF2B5EF4-FFF2-40B4-BE49-F238E27FC236}">
                  <a16:creationId xmlns:a16="http://schemas.microsoft.com/office/drawing/2014/main" id="{9BCCB17A-8163-40A6-948F-F80F565BB545}"/>
                </a:ext>
              </a:extLst>
            </p:cNvPr>
            <p:cNvCxnSpPr>
              <a:cxnSpLocks/>
              <a:endCxn id="62" idx="1"/>
            </p:cNvCxnSpPr>
            <p:nvPr/>
          </p:nvCxnSpPr>
          <p:spPr>
            <a:xfrm flipV="1">
              <a:off x="3906274" y="3299035"/>
              <a:ext cx="3126187" cy="96827"/>
            </a:xfrm>
            <a:prstGeom prst="bentConnector3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연결선: 꺾임 65">
              <a:extLst>
                <a:ext uri="{FF2B5EF4-FFF2-40B4-BE49-F238E27FC236}">
                  <a16:creationId xmlns:a16="http://schemas.microsoft.com/office/drawing/2014/main" id="{7F66D42A-7CD6-4D46-BCD6-83D5E457973B}"/>
                </a:ext>
              </a:extLst>
            </p:cNvPr>
            <p:cNvCxnSpPr>
              <a:cxnSpLocks/>
              <a:endCxn id="63" idx="1"/>
            </p:cNvCxnSpPr>
            <p:nvPr/>
          </p:nvCxnSpPr>
          <p:spPr>
            <a:xfrm>
              <a:off x="3965150" y="3990631"/>
              <a:ext cx="2949558" cy="208112"/>
            </a:xfrm>
            <a:prstGeom prst="bentConnector3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연결선: 꺾임 68">
              <a:extLst>
                <a:ext uri="{FF2B5EF4-FFF2-40B4-BE49-F238E27FC236}">
                  <a16:creationId xmlns:a16="http://schemas.microsoft.com/office/drawing/2014/main" id="{C662C55F-8E35-4236-9D14-A51B1F4C2BF4}"/>
                </a:ext>
              </a:extLst>
            </p:cNvPr>
            <p:cNvCxnSpPr>
              <a:cxnSpLocks/>
              <a:endCxn id="64" idx="1"/>
            </p:cNvCxnSpPr>
            <p:nvPr/>
          </p:nvCxnSpPr>
          <p:spPr>
            <a:xfrm>
              <a:off x="3656408" y="4442869"/>
              <a:ext cx="2571523" cy="736577"/>
            </a:xfrm>
            <a:prstGeom prst="bentConnector3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04499202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6344816"/>
            <a:ext cx="12192000" cy="933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0" y="6354147"/>
            <a:ext cx="12192000" cy="503853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0339" y="6488420"/>
            <a:ext cx="3593651" cy="253968"/>
          </a:xfrm>
          <a:prstGeom prst="rect">
            <a:avLst/>
          </a:prstGeom>
        </p:spPr>
      </p:pic>
      <p:cxnSp>
        <p:nvCxnSpPr>
          <p:cNvPr id="12" name="직선 연결선 11"/>
          <p:cNvCxnSpPr/>
          <p:nvPr/>
        </p:nvCxnSpPr>
        <p:spPr>
          <a:xfrm>
            <a:off x="3105" y="544285"/>
            <a:ext cx="12192000" cy="933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3110" y="12446"/>
            <a:ext cx="12192000" cy="503853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46647" y="49770"/>
            <a:ext cx="66154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FFFFFF"/>
                </a:solidFill>
              </a:rPr>
              <a:t>5. Kubernetes</a:t>
            </a:r>
            <a:endParaRPr lang="ko-KR" altLang="en-US" sz="2400" dirty="0">
              <a:solidFill>
                <a:srgbClr val="FFFFFF"/>
              </a:solidFill>
            </a:endParaRPr>
          </a:p>
        </p:txBody>
      </p:sp>
      <p:grpSp>
        <p:nvGrpSpPr>
          <p:cNvPr id="44" name="그룹 43"/>
          <p:cNvGrpSpPr/>
          <p:nvPr/>
        </p:nvGrpSpPr>
        <p:grpSpPr>
          <a:xfrm>
            <a:off x="3060012" y="1697918"/>
            <a:ext cx="5840968" cy="3361816"/>
            <a:chOff x="2845837" y="1147691"/>
            <a:chExt cx="5840968" cy="3361816"/>
          </a:xfrm>
        </p:grpSpPr>
        <p:sp>
          <p:nvSpPr>
            <p:cNvPr id="9" name="모서리가 둥근 직사각형 8"/>
            <p:cNvSpPr/>
            <p:nvPr/>
          </p:nvSpPr>
          <p:spPr>
            <a:xfrm>
              <a:off x="3077551" y="1147691"/>
              <a:ext cx="5609254" cy="858416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600" dirty="0"/>
                <a:t>Kubernetes</a:t>
              </a:r>
              <a:endParaRPr lang="ko-KR" altLang="en-US" sz="3600" dirty="0"/>
            </a:p>
          </p:txBody>
        </p:sp>
        <p:cxnSp>
          <p:nvCxnSpPr>
            <p:cNvPr id="4" name="꺾인 연결선 3"/>
            <p:cNvCxnSpPr>
              <a:cxnSpLocks/>
              <a:stCxn id="9" idx="1"/>
              <a:endCxn id="24" idx="1"/>
            </p:cNvCxnSpPr>
            <p:nvPr/>
          </p:nvCxnSpPr>
          <p:spPr>
            <a:xfrm rot="10800000" flipH="1" flipV="1">
              <a:off x="3077550" y="1576898"/>
              <a:ext cx="457199" cy="2682133"/>
            </a:xfrm>
            <a:prstGeom prst="bentConnector3">
              <a:avLst>
                <a:gd name="adj1" fmla="val -50000"/>
              </a:avLst>
            </a:prstGeom>
            <a:ln w="5715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모서리가 둥근 직사각형 21"/>
            <p:cNvSpPr/>
            <p:nvPr/>
          </p:nvSpPr>
          <p:spPr>
            <a:xfrm>
              <a:off x="3534750" y="2349707"/>
              <a:ext cx="3220613" cy="500950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400" dirty="0"/>
                <a:t>1. Why </a:t>
              </a:r>
              <a:r>
                <a:rPr lang="en-US" altLang="ko-KR" sz="2400" dirty="0" err="1"/>
                <a:t>kubernetes</a:t>
              </a:r>
              <a:r>
                <a:rPr lang="en-US" altLang="ko-KR" sz="2400" dirty="0"/>
                <a:t> </a:t>
              </a:r>
              <a:endParaRPr lang="ko-KR" altLang="en-US" sz="2400" dirty="0"/>
            </a:p>
          </p:txBody>
        </p:sp>
        <p:sp>
          <p:nvSpPr>
            <p:cNvPr id="23" name="모서리가 둥근 직사각형 22"/>
            <p:cNvSpPr/>
            <p:nvPr/>
          </p:nvSpPr>
          <p:spPr>
            <a:xfrm>
              <a:off x="3534750" y="3179132"/>
              <a:ext cx="3220613" cy="500950"/>
            </a:xfrm>
            <a:prstGeom prst="roundRect">
              <a:avLst/>
            </a:prstGeom>
            <a:solidFill>
              <a:srgbClr val="00B0F0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400" dirty="0"/>
                <a:t>2. </a:t>
              </a:r>
              <a:r>
                <a:rPr lang="en-US" altLang="ko-KR" sz="2400" dirty="0" err="1"/>
                <a:t>kubernetes</a:t>
              </a:r>
              <a:r>
                <a:rPr lang="ko-KR" altLang="en-US" sz="2400" dirty="0"/>
                <a:t> 설치</a:t>
              </a:r>
            </a:p>
          </p:txBody>
        </p:sp>
        <p:sp>
          <p:nvSpPr>
            <p:cNvPr id="24" name="모서리가 둥근 직사각형 23"/>
            <p:cNvSpPr/>
            <p:nvPr/>
          </p:nvSpPr>
          <p:spPr>
            <a:xfrm>
              <a:off x="3534750" y="4008557"/>
              <a:ext cx="3220613" cy="500950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000" dirty="0"/>
                <a:t>3. Hello Node Kubernetes</a:t>
              </a:r>
              <a:endParaRPr lang="ko-KR" altLang="en-US" sz="2400" dirty="0"/>
            </a:p>
          </p:txBody>
        </p:sp>
        <p:cxnSp>
          <p:nvCxnSpPr>
            <p:cNvPr id="37" name="직선 연결선 36"/>
            <p:cNvCxnSpPr>
              <a:stCxn id="22" idx="1"/>
            </p:cNvCxnSpPr>
            <p:nvPr/>
          </p:nvCxnSpPr>
          <p:spPr>
            <a:xfrm flipH="1">
              <a:off x="2845837" y="2600182"/>
              <a:ext cx="688913" cy="3059"/>
            </a:xfrm>
            <a:prstGeom prst="line">
              <a:avLst/>
            </a:prstGeom>
            <a:ln w="5715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/>
            <p:cNvCxnSpPr>
              <a:stCxn id="23" idx="1"/>
            </p:cNvCxnSpPr>
            <p:nvPr/>
          </p:nvCxnSpPr>
          <p:spPr>
            <a:xfrm flipH="1">
              <a:off x="2845837" y="3429607"/>
              <a:ext cx="688913" cy="4058"/>
            </a:xfrm>
            <a:prstGeom prst="line">
              <a:avLst/>
            </a:prstGeom>
            <a:ln w="5715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40"/>
            <p:cNvCxnSpPr>
              <a:stCxn id="24" idx="1"/>
            </p:cNvCxnSpPr>
            <p:nvPr/>
          </p:nvCxnSpPr>
          <p:spPr>
            <a:xfrm flipH="1">
              <a:off x="2845837" y="4259032"/>
              <a:ext cx="688913" cy="5058"/>
            </a:xfrm>
            <a:prstGeom prst="line">
              <a:avLst/>
            </a:prstGeom>
            <a:ln w="5715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34216679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BC2AF8E1-3362-4DCB-BDB1-254D62062B38}"/>
              </a:ext>
            </a:extLst>
          </p:cNvPr>
          <p:cNvSpPr txBox="1"/>
          <p:nvPr/>
        </p:nvSpPr>
        <p:spPr>
          <a:xfrm>
            <a:off x="445788" y="1714148"/>
            <a:ext cx="11535621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# </a:t>
            </a:r>
            <a:r>
              <a:rPr lang="ko-KR" altLang="en-US" dirty="0"/>
              <a:t>사양 </a:t>
            </a:r>
            <a:r>
              <a:rPr lang="en-US" altLang="ko-KR" dirty="0"/>
              <a:t>: CPU : 2core, RAM: 3GB, </a:t>
            </a:r>
            <a:r>
              <a:rPr lang="en-US" altLang="ko-KR" dirty="0" err="1"/>
              <a:t>Stroage</a:t>
            </a:r>
            <a:r>
              <a:rPr lang="en-US" altLang="ko-KR" dirty="0"/>
              <a:t>: 30GB</a:t>
            </a:r>
          </a:p>
          <a:p>
            <a:r>
              <a:rPr lang="en-US" altLang="ko-KR" dirty="0"/>
              <a:t># </a:t>
            </a:r>
            <a:r>
              <a:rPr lang="ko-KR" altLang="en-US" dirty="0" err="1">
                <a:solidFill>
                  <a:srgbClr val="FF0000"/>
                </a:solidFill>
              </a:rPr>
              <a:t>스왑</a:t>
            </a:r>
            <a:r>
              <a:rPr lang="ko-KR" altLang="en-US" dirty="0">
                <a:solidFill>
                  <a:srgbClr val="FF0000"/>
                </a:solidFill>
              </a:rPr>
              <a:t> 메모리 비활성화</a:t>
            </a:r>
            <a:r>
              <a:rPr lang="en-US" altLang="ko-KR" dirty="0">
                <a:solidFill>
                  <a:srgbClr val="FF0000"/>
                </a:solidFill>
              </a:rPr>
              <a:t>(</a:t>
            </a:r>
            <a:r>
              <a:rPr lang="ko-KR" altLang="en-US" dirty="0">
                <a:solidFill>
                  <a:srgbClr val="FF0000"/>
                </a:solidFill>
              </a:rPr>
              <a:t>중요</a:t>
            </a:r>
            <a:r>
              <a:rPr lang="en-US" altLang="ko-KR" dirty="0">
                <a:solidFill>
                  <a:srgbClr val="FF0000"/>
                </a:solidFill>
              </a:rPr>
              <a:t>!)</a:t>
            </a:r>
          </a:p>
          <a:p>
            <a:r>
              <a:rPr lang="en-US" altLang="ko-KR" sz="1400" dirty="0"/>
              <a:t>Pod</a:t>
            </a:r>
            <a:r>
              <a:rPr lang="ko-KR" altLang="en-US" sz="1400" dirty="0"/>
              <a:t>를 할당하고 제어하는 </a:t>
            </a:r>
            <a:r>
              <a:rPr lang="en-US" altLang="ko-KR" sz="1400" dirty="0" err="1"/>
              <a:t>kubectl</a:t>
            </a:r>
            <a:r>
              <a:rPr lang="ko-KR" altLang="en-US" sz="1400" dirty="0"/>
              <a:t>은 </a:t>
            </a:r>
            <a:r>
              <a:rPr lang="ko-KR" altLang="en-US" sz="1400" dirty="0" err="1"/>
              <a:t>스왑</a:t>
            </a:r>
            <a:r>
              <a:rPr lang="ko-KR" altLang="en-US" sz="1400" dirty="0"/>
              <a:t> 상황을 처리하도록 설계되지 않음</a:t>
            </a:r>
            <a:r>
              <a:rPr lang="en-US" altLang="ko-KR" sz="1400" dirty="0"/>
              <a:t>.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마스터 노드에서 필요한 포트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/>
              <a:t>6443 </a:t>
            </a:r>
            <a:r>
              <a:rPr lang="ko-KR" altLang="en-US" dirty="0"/>
              <a:t>포트 </a:t>
            </a:r>
            <a:r>
              <a:rPr lang="en-US" altLang="ko-KR" dirty="0"/>
              <a:t>: Kubernetes API Server / Used By All</a:t>
            </a:r>
          </a:p>
          <a:p>
            <a:pPr marL="285750" indent="-285750">
              <a:buFontTx/>
              <a:buChar char="-"/>
            </a:pPr>
            <a:r>
              <a:rPr lang="en-US" altLang="ko-KR" dirty="0"/>
              <a:t>2379~2390 </a:t>
            </a:r>
            <a:r>
              <a:rPr lang="ko-KR" altLang="en-US" dirty="0"/>
              <a:t>포트 </a:t>
            </a:r>
            <a:r>
              <a:rPr lang="en-US" altLang="ko-KR" dirty="0"/>
              <a:t>: </a:t>
            </a:r>
            <a:r>
              <a:rPr lang="en-US" altLang="ko-KR" dirty="0" err="1"/>
              <a:t>etcd</a:t>
            </a:r>
            <a:r>
              <a:rPr lang="en-US" altLang="ko-KR" dirty="0"/>
              <a:t> server client API / Used By </a:t>
            </a:r>
            <a:r>
              <a:rPr lang="en-US" altLang="ko-KR" dirty="0" err="1"/>
              <a:t>kube-apiserver</a:t>
            </a:r>
            <a:r>
              <a:rPr lang="en-US" altLang="ko-KR" dirty="0"/>
              <a:t>, </a:t>
            </a:r>
            <a:r>
              <a:rPr lang="en-US" altLang="ko-KR" dirty="0" err="1"/>
              <a:t>etcd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/>
              <a:t>10250 </a:t>
            </a:r>
            <a:r>
              <a:rPr lang="ko-KR" altLang="en-US" dirty="0"/>
              <a:t>포트 </a:t>
            </a:r>
            <a:r>
              <a:rPr lang="en-US" altLang="ko-KR" dirty="0"/>
              <a:t>: </a:t>
            </a:r>
            <a:r>
              <a:rPr lang="en-US" altLang="ko-KR" dirty="0" err="1"/>
              <a:t>Kubelet</a:t>
            </a:r>
            <a:r>
              <a:rPr lang="en-US" altLang="ko-KR" dirty="0"/>
              <a:t> API / Used By Self, Control plane </a:t>
            </a:r>
          </a:p>
          <a:p>
            <a:pPr marL="285750" indent="-285750">
              <a:buFontTx/>
              <a:buChar char="-"/>
            </a:pPr>
            <a:r>
              <a:rPr lang="en-US" altLang="ko-KR" dirty="0"/>
              <a:t>10251 </a:t>
            </a:r>
            <a:r>
              <a:rPr lang="ko-KR" altLang="en-US" dirty="0"/>
              <a:t>포트 </a:t>
            </a:r>
            <a:r>
              <a:rPr lang="en-US" altLang="ko-KR" dirty="0"/>
              <a:t>: </a:t>
            </a:r>
            <a:r>
              <a:rPr lang="en-US" altLang="ko-KR" dirty="0" err="1"/>
              <a:t>kube</a:t>
            </a:r>
            <a:r>
              <a:rPr lang="en-US" altLang="ko-KR" dirty="0"/>
              <a:t>-scheduler / Used By Self </a:t>
            </a:r>
          </a:p>
          <a:p>
            <a:pPr marL="285750" indent="-285750">
              <a:buFontTx/>
              <a:buChar char="-"/>
            </a:pPr>
            <a:r>
              <a:rPr lang="en-US" altLang="ko-KR" dirty="0"/>
              <a:t>10252 </a:t>
            </a:r>
            <a:r>
              <a:rPr lang="ko-KR" altLang="en-US" dirty="0"/>
              <a:t>포트 </a:t>
            </a:r>
            <a:r>
              <a:rPr lang="en-US" altLang="ko-KR" dirty="0"/>
              <a:t>: </a:t>
            </a:r>
            <a:r>
              <a:rPr lang="en-US" altLang="ko-KR" dirty="0" err="1"/>
              <a:t>kube</a:t>
            </a:r>
            <a:r>
              <a:rPr lang="en-US" altLang="ko-KR" dirty="0"/>
              <a:t>-controller-manager / Used By Self</a:t>
            </a:r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r>
              <a:rPr lang="ko-KR" altLang="en-US" dirty="0"/>
              <a:t>워커 노드에서 필요한 포트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/>
              <a:t>10250 </a:t>
            </a:r>
            <a:r>
              <a:rPr lang="ko-KR" altLang="en-US" dirty="0"/>
              <a:t>포트 </a:t>
            </a:r>
            <a:r>
              <a:rPr lang="en-US" altLang="ko-KR" dirty="0"/>
              <a:t>: </a:t>
            </a:r>
            <a:r>
              <a:rPr lang="en-US" altLang="ko-KR" dirty="0" err="1"/>
              <a:t>Kubelet</a:t>
            </a:r>
            <a:r>
              <a:rPr lang="en-US" altLang="ko-KR" dirty="0"/>
              <a:t> API / Used By Self, Control plane</a:t>
            </a:r>
          </a:p>
          <a:p>
            <a:pPr marL="285750" indent="-285750">
              <a:buFontTx/>
              <a:buChar char="-"/>
            </a:pPr>
            <a:r>
              <a:rPr lang="en-US" altLang="ko-KR" dirty="0"/>
              <a:t>30000~32767 </a:t>
            </a:r>
            <a:r>
              <a:rPr lang="ko-KR" altLang="en-US" dirty="0"/>
              <a:t>포트 </a:t>
            </a:r>
            <a:r>
              <a:rPr lang="en-US" altLang="ko-KR" dirty="0"/>
              <a:t>: </a:t>
            </a:r>
            <a:r>
              <a:rPr lang="en-US" altLang="ko-KR" dirty="0" err="1"/>
              <a:t>NodePort</a:t>
            </a:r>
            <a:r>
              <a:rPr lang="en-US" altLang="ko-KR" dirty="0"/>
              <a:t> Services / Used By All</a:t>
            </a:r>
          </a:p>
          <a:p>
            <a:endParaRPr lang="en-US" altLang="ko-KR" dirty="0"/>
          </a:p>
        </p:txBody>
      </p:sp>
      <p:cxnSp>
        <p:nvCxnSpPr>
          <p:cNvPr id="7" name="직선 연결선 6"/>
          <p:cNvCxnSpPr/>
          <p:nvPr/>
        </p:nvCxnSpPr>
        <p:spPr>
          <a:xfrm>
            <a:off x="0" y="6344816"/>
            <a:ext cx="12192000" cy="933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0" y="6354147"/>
            <a:ext cx="12192000" cy="503853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0339" y="6488420"/>
            <a:ext cx="3593651" cy="253968"/>
          </a:xfrm>
          <a:prstGeom prst="rect">
            <a:avLst/>
          </a:prstGeom>
        </p:spPr>
      </p:pic>
      <p:cxnSp>
        <p:nvCxnSpPr>
          <p:cNvPr id="12" name="직선 연결선 11"/>
          <p:cNvCxnSpPr/>
          <p:nvPr/>
        </p:nvCxnSpPr>
        <p:spPr>
          <a:xfrm>
            <a:off x="3105" y="544285"/>
            <a:ext cx="12192000" cy="933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3110" y="12446"/>
            <a:ext cx="12192000" cy="503853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46647" y="49770"/>
            <a:ext cx="66154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FFFFFF"/>
                </a:solidFill>
              </a:rPr>
              <a:t>5-2. Kubernetes </a:t>
            </a:r>
            <a:r>
              <a:rPr lang="ko-KR" altLang="en-US" sz="2400" dirty="0">
                <a:solidFill>
                  <a:srgbClr val="FFFFFF"/>
                </a:solidFill>
              </a:rPr>
              <a:t>설치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A253397-551B-4112-81E7-1C6E43477E47}"/>
              </a:ext>
            </a:extLst>
          </p:cNvPr>
          <p:cNvSpPr txBox="1"/>
          <p:nvPr/>
        </p:nvSpPr>
        <p:spPr>
          <a:xfrm>
            <a:off x="464293" y="839584"/>
            <a:ext cx="110970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Kubernetes</a:t>
            </a:r>
          </a:p>
          <a:p>
            <a:r>
              <a:rPr lang="en-US" altLang="ko-KR" sz="2400" dirty="0"/>
              <a:t> - Kubernetes </a:t>
            </a:r>
            <a:r>
              <a:rPr lang="ko-KR" altLang="en-US" sz="2400" dirty="0"/>
              <a:t>설치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21383945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5149" y="1600783"/>
            <a:ext cx="4706007" cy="365811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397" y="1601502"/>
            <a:ext cx="4715533" cy="3658111"/>
          </a:xfrm>
          <a:prstGeom prst="rect">
            <a:avLst/>
          </a:prstGeom>
        </p:spPr>
      </p:pic>
      <p:cxnSp>
        <p:nvCxnSpPr>
          <p:cNvPr id="7" name="직선 연결선 6"/>
          <p:cNvCxnSpPr/>
          <p:nvPr/>
        </p:nvCxnSpPr>
        <p:spPr>
          <a:xfrm>
            <a:off x="0" y="6344816"/>
            <a:ext cx="12192000" cy="933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0" y="6354147"/>
            <a:ext cx="12192000" cy="503853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0339" y="6488420"/>
            <a:ext cx="3593651" cy="253968"/>
          </a:xfrm>
          <a:prstGeom prst="rect">
            <a:avLst/>
          </a:prstGeom>
        </p:spPr>
      </p:pic>
      <p:cxnSp>
        <p:nvCxnSpPr>
          <p:cNvPr id="12" name="직선 연결선 11"/>
          <p:cNvCxnSpPr/>
          <p:nvPr/>
        </p:nvCxnSpPr>
        <p:spPr>
          <a:xfrm>
            <a:off x="3105" y="544285"/>
            <a:ext cx="12192000" cy="933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3110" y="12446"/>
            <a:ext cx="12192000" cy="503853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46647" y="49770"/>
            <a:ext cx="66154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FFFFFF"/>
                </a:solidFill>
              </a:rPr>
              <a:t>1-1. Virtual box </a:t>
            </a:r>
            <a:r>
              <a:rPr lang="ko-KR" altLang="en-US" sz="2400" dirty="0">
                <a:solidFill>
                  <a:srgbClr val="FFFFFF"/>
                </a:solidFill>
              </a:rPr>
              <a:t>설치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4293" y="839584"/>
            <a:ext cx="60695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Download </a:t>
            </a:r>
            <a:r>
              <a:rPr lang="ko-KR" altLang="en-US" sz="2400" dirty="0"/>
              <a:t>과정</a:t>
            </a:r>
            <a:endParaRPr lang="en-US" altLang="ko-KR" sz="2400" dirty="0"/>
          </a:p>
        </p:txBody>
      </p:sp>
      <p:sp>
        <p:nvSpPr>
          <p:cNvPr id="6" name="직사각형 5"/>
          <p:cNvSpPr/>
          <p:nvPr/>
        </p:nvSpPr>
        <p:spPr>
          <a:xfrm>
            <a:off x="3225338" y="4879571"/>
            <a:ext cx="881148" cy="29925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오른쪽 화살표 9"/>
          <p:cNvSpPr/>
          <p:nvPr/>
        </p:nvSpPr>
        <p:spPr>
          <a:xfrm>
            <a:off x="5304243" y="2967644"/>
            <a:ext cx="1105593" cy="528287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300808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BC2AF8E1-3362-4DCB-BDB1-254D62062B38}"/>
              </a:ext>
            </a:extLst>
          </p:cNvPr>
          <p:cNvSpPr txBox="1"/>
          <p:nvPr/>
        </p:nvSpPr>
        <p:spPr>
          <a:xfrm>
            <a:off x="436163" y="1714148"/>
            <a:ext cx="11535621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# </a:t>
            </a:r>
            <a:r>
              <a:rPr lang="ko-KR" altLang="en-US" dirty="0" err="1"/>
              <a:t>스왑메모리</a:t>
            </a:r>
            <a:r>
              <a:rPr lang="ko-KR" altLang="en-US" dirty="0"/>
              <a:t> 비활성화</a:t>
            </a:r>
            <a:endParaRPr lang="en-US" altLang="ko-KR" dirty="0"/>
          </a:p>
          <a:p>
            <a:r>
              <a:rPr lang="en-US" altLang="ko-KR" dirty="0"/>
              <a:t>$ </a:t>
            </a:r>
            <a:r>
              <a:rPr lang="en-US" altLang="ko-KR" dirty="0" err="1"/>
              <a:t>sudo</a:t>
            </a:r>
            <a:r>
              <a:rPr lang="ko-KR" altLang="en-US" dirty="0"/>
              <a:t> </a:t>
            </a:r>
            <a:r>
              <a:rPr lang="en-US" altLang="ko-KR" dirty="0" err="1"/>
              <a:t>swapoff</a:t>
            </a:r>
            <a:r>
              <a:rPr lang="en-US" altLang="ko-KR" dirty="0"/>
              <a:t> -a</a:t>
            </a:r>
          </a:p>
          <a:p>
            <a:r>
              <a:rPr lang="en-US" altLang="ko-KR" dirty="0"/>
              <a:t>$ </a:t>
            </a:r>
            <a:r>
              <a:rPr lang="en-US" altLang="ko-KR" dirty="0" err="1"/>
              <a:t>sudo</a:t>
            </a:r>
            <a:r>
              <a:rPr lang="en-US" altLang="ko-KR" dirty="0"/>
              <a:t> vi /</a:t>
            </a:r>
            <a:r>
              <a:rPr lang="en-US" altLang="ko-KR" dirty="0" err="1"/>
              <a:t>etc</a:t>
            </a:r>
            <a:r>
              <a:rPr lang="en-US" altLang="ko-KR" dirty="0"/>
              <a:t>/</a:t>
            </a:r>
            <a:r>
              <a:rPr lang="en-US" altLang="ko-KR" dirty="0" err="1"/>
              <a:t>fstab</a:t>
            </a:r>
            <a:r>
              <a:rPr lang="en-US" altLang="ko-KR" dirty="0"/>
              <a:t> #11</a:t>
            </a:r>
            <a:r>
              <a:rPr lang="ko-KR" altLang="en-US" dirty="0"/>
              <a:t>번째 </a:t>
            </a:r>
            <a:r>
              <a:rPr lang="en-US" altLang="ko-KR" dirty="0"/>
              <a:t>line </a:t>
            </a:r>
            <a:r>
              <a:rPr lang="ko-KR" altLang="en-US" dirty="0"/>
              <a:t>주석 </a:t>
            </a:r>
            <a:r>
              <a:rPr lang="en-US" altLang="ko-KR" dirty="0"/>
              <a:t>'#' 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~$ </a:t>
            </a:r>
            <a:r>
              <a:rPr lang="en-US" altLang="ko-KR" dirty="0" err="1"/>
              <a:t>sudo</a:t>
            </a:r>
            <a:r>
              <a:rPr lang="en-US" altLang="ko-KR" dirty="0"/>
              <a:t> </a:t>
            </a:r>
            <a:r>
              <a:rPr lang="en-US" altLang="ko-KR" dirty="0" err="1"/>
              <a:t>sysctl</a:t>
            </a:r>
            <a:r>
              <a:rPr lang="en-US" altLang="ko-KR" dirty="0"/>
              <a:t> -w </a:t>
            </a:r>
            <a:r>
              <a:rPr lang="en-US" altLang="ko-KR" dirty="0" err="1"/>
              <a:t>vm.max_map_count</a:t>
            </a:r>
            <a:r>
              <a:rPr lang="en-US" altLang="ko-KR" dirty="0"/>
              <a:t>=262144   #</a:t>
            </a:r>
            <a:r>
              <a:rPr lang="ko-KR" altLang="en-US" dirty="0"/>
              <a:t>메모리 </a:t>
            </a:r>
            <a:r>
              <a:rPr lang="en-US" altLang="ko-KR" dirty="0"/>
              <a:t>2</a:t>
            </a:r>
            <a:r>
              <a:rPr lang="ko-KR" altLang="en-US" dirty="0"/>
              <a:t>기가 이상</a:t>
            </a:r>
            <a:endParaRPr lang="en-US" altLang="ko-KR" dirty="0"/>
          </a:p>
          <a:p>
            <a:endParaRPr lang="en-US" altLang="ko-KR" dirty="0"/>
          </a:p>
        </p:txBody>
      </p:sp>
      <p:cxnSp>
        <p:nvCxnSpPr>
          <p:cNvPr id="7" name="직선 연결선 6"/>
          <p:cNvCxnSpPr/>
          <p:nvPr/>
        </p:nvCxnSpPr>
        <p:spPr>
          <a:xfrm>
            <a:off x="0" y="6344816"/>
            <a:ext cx="12192000" cy="933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0" y="6354147"/>
            <a:ext cx="12192000" cy="503853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0339" y="6488420"/>
            <a:ext cx="3593651" cy="253968"/>
          </a:xfrm>
          <a:prstGeom prst="rect">
            <a:avLst/>
          </a:prstGeom>
        </p:spPr>
      </p:pic>
      <p:cxnSp>
        <p:nvCxnSpPr>
          <p:cNvPr id="12" name="직선 연결선 11"/>
          <p:cNvCxnSpPr/>
          <p:nvPr/>
        </p:nvCxnSpPr>
        <p:spPr>
          <a:xfrm>
            <a:off x="3105" y="544285"/>
            <a:ext cx="12192000" cy="933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3110" y="12446"/>
            <a:ext cx="12192000" cy="503853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46647" y="49770"/>
            <a:ext cx="66154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FFFFFF"/>
                </a:solidFill>
              </a:rPr>
              <a:t>5-2. Kubernetes </a:t>
            </a:r>
            <a:r>
              <a:rPr lang="ko-KR" altLang="en-US" sz="2400" dirty="0">
                <a:solidFill>
                  <a:srgbClr val="FFFFFF"/>
                </a:solidFill>
              </a:rPr>
              <a:t>설치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A253397-551B-4112-81E7-1C6E43477E47}"/>
              </a:ext>
            </a:extLst>
          </p:cNvPr>
          <p:cNvSpPr txBox="1"/>
          <p:nvPr/>
        </p:nvSpPr>
        <p:spPr>
          <a:xfrm>
            <a:off x="464293" y="839584"/>
            <a:ext cx="110970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Kubernetes</a:t>
            </a:r>
          </a:p>
          <a:p>
            <a:r>
              <a:rPr lang="en-US" altLang="ko-KR" sz="2400" dirty="0"/>
              <a:t> - Kubernetes </a:t>
            </a:r>
            <a:r>
              <a:rPr lang="ko-KR" altLang="en-US" sz="2400" dirty="0"/>
              <a:t>설치</a:t>
            </a:r>
            <a:endParaRPr lang="en-US" altLang="ko-KR" sz="24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86A53AC-6CC4-471A-87D5-4C7F2E9E51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042" y="2634397"/>
            <a:ext cx="7125317" cy="2004234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50019F75-32F8-444F-B7EE-6F9907F81255}"/>
              </a:ext>
            </a:extLst>
          </p:cNvPr>
          <p:cNvSpPr/>
          <p:nvPr/>
        </p:nvSpPr>
        <p:spPr>
          <a:xfrm>
            <a:off x="743042" y="4149049"/>
            <a:ext cx="7117697" cy="50538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1736251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BC2AF8E1-3362-4DCB-BDB1-254D62062B38}"/>
              </a:ext>
            </a:extLst>
          </p:cNvPr>
          <p:cNvSpPr txBox="1"/>
          <p:nvPr/>
        </p:nvSpPr>
        <p:spPr>
          <a:xfrm>
            <a:off x="445788" y="1714148"/>
            <a:ext cx="1153562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# docker </a:t>
            </a:r>
            <a:r>
              <a:rPr lang="ko-KR" altLang="en-US" dirty="0"/>
              <a:t>데몬 드라이버를 </a:t>
            </a:r>
            <a:r>
              <a:rPr lang="en-US" altLang="ko-KR" dirty="0" err="1"/>
              <a:t>cgroupfs</a:t>
            </a:r>
            <a:r>
              <a:rPr lang="en-US" altLang="ko-KR" dirty="0"/>
              <a:t> </a:t>
            </a:r>
            <a:r>
              <a:rPr lang="ko-KR" altLang="en-US" dirty="0"/>
              <a:t>대신 </a:t>
            </a:r>
            <a:r>
              <a:rPr lang="en-US" altLang="ko-KR" dirty="0" err="1"/>
              <a:t>systemd</a:t>
            </a:r>
            <a:r>
              <a:rPr lang="ko-KR" altLang="en-US" dirty="0"/>
              <a:t>를 사용하도록 설정</a:t>
            </a:r>
            <a:endParaRPr lang="en-US" altLang="ko-KR" dirty="0"/>
          </a:p>
          <a:p>
            <a:r>
              <a:rPr lang="en-US" altLang="ko-KR" dirty="0"/>
              <a:t>&gt;&gt; </a:t>
            </a:r>
            <a:r>
              <a:rPr lang="en-US" altLang="ko-KR" dirty="0" err="1"/>
              <a:t>kubernetes</a:t>
            </a:r>
            <a:r>
              <a:rPr lang="ko-KR" altLang="en-US" dirty="0"/>
              <a:t>에서 권장하는 </a:t>
            </a:r>
            <a:r>
              <a:rPr lang="en-US" altLang="ko-KR" dirty="0"/>
              <a:t>docker </a:t>
            </a:r>
            <a:r>
              <a:rPr lang="ko-KR" altLang="en-US" dirty="0" err="1"/>
              <a:t>데몬의</a:t>
            </a:r>
            <a:r>
              <a:rPr lang="ko-KR" altLang="en-US" dirty="0"/>
              <a:t> 드라이버는 </a:t>
            </a:r>
            <a:r>
              <a:rPr lang="en-US" altLang="ko-KR" dirty="0"/>
              <a:t>system</a:t>
            </a:r>
          </a:p>
          <a:p>
            <a:endParaRPr lang="en-US" altLang="ko-KR" dirty="0"/>
          </a:p>
          <a:p>
            <a:r>
              <a:rPr lang="en-US" altLang="ko-KR" dirty="0"/>
              <a:t>$ </a:t>
            </a:r>
            <a:r>
              <a:rPr lang="en-US" altLang="ko-KR" dirty="0" err="1"/>
              <a:t>sudo</a:t>
            </a:r>
            <a:r>
              <a:rPr lang="en-US" altLang="ko-KR" dirty="0"/>
              <a:t> vi /</a:t>
            </a:r>
            <a:r>
              <a:rPr lang="en-US" altLang="ko-KR" dirty="0" err="1"/>
              <a:t>etc</a:t>
            </a:r>
            <a:r>
              <a:rPr lang="en-US" altLang="ko-KR" dirty="0"/>
              <a:t>/docker/</a:t>
            </a:r>
            <a:r>
              <a:rPr lang="en-US" altLang="ko-KR" dirty="0" err="1"/>
              <a:t>daemon.json</a:t>
            </a:r>
            <a:endParaRPr lang="en-US" altLang="ko-KR" dirty="0"/>
          </a:p>
          <a:p>
            <a:r>
              <a:rPr lang="en-US" altLang="ko-KR" dirty="0"/>
              <a:t>$ </a:t>
            </a:r>
            <a:r>
              <a:rPr lang="en-US" altLang="ko-KR" dirty="0" err="1"/>
              <a:t>sudo</a:t>
            </a:r>
            <a:r>
              <a:rPr lang="en-US" altLang="ko-KR" dirty="0"/>
              <a:t> </a:t>
            </a:r>
            <a:r>
              <a:rPr lang="en-US" altLang="ko-KR" dirty="0" err="1"/>
              <a:t>mkdir</a:t>
            </a:r>
            <a:r>
              <a:rPr lang="en-US" altLang="ko-KR" dirty="0"/>
              <a:t> -p /</a:t>
            </a:r>
            <a:r>
              <a:rPr lang="en-US" altLang="ko-KR" dirty="0" err="1"/>
              <a:t>etc</a:t>
            </a:r>
            <a:r>
              <a:rPr lang="en-US" altLang="ko-KR" dirty="0"/>
              <a:t>/</a:t>
            </a:r>
            <a:r>
              <a:rPr lang="en-US" altLang="ko-KR" dirty="0" err="1"/>
              <a:t>systemd</a:t>
            </a:r>
            <a:r>
              <a:rPr lang="en-US" altLang="ko-KR" dirty="0"/>
              <a:t>/system/</a:t>
            </a:r>
            <a:r>
              <a:rPr lang="en-US" altLang="ko-KR" dirty="0" err="1"/>
              <a:t>docker.service.d</a:t>
            </a:r>
            <a:endParaRPr lang="en-US" altLang="ko-KR" dirty="0"/>
          </a:p>
          <a:p>
            <a:r>
              <a:rPr lang="en-US" altLang="ko-KR" dirty="0"/>
              <a:t>$ </a:t>
            </a:r>
            <a:r>
              <a:rPr lang="en-US" altLang="ko-KR" dirty="0" err="1"/>
              <a:t>sudo</a:t>
            </a:r>
            <a:r>
              <a:rPr lang="en-US" altLang="ko-KR" dirty="0"/>
              <a:t> </a:t>
            </a:r>
            <a:r>
              <a:rPr lang="en-US" altLang="ko-KR" dirty="0" err="1"/>
              <a:t>systemctl</a:t>
            </a:r>
            <a:r>
              <a:rPr lang="en-US" altLang="ko-KR" dirty="0"/>
              <a:t> daemon-reload</a:t>
            </a:r>
          </a:p>
          <a:p>
            <a:r>
              <a:rPr lang="en-US" altLang="ko-KR" dirty="0"/>
              <a:t>$ </a:t>
            </a:r>
            <a:r>
              <a:rPr lang="en-US" altLang="ko-KR" dirty="0" err="1"/>
              <a:t>sudo</a:t>
            </a:r>
            <a:r>
              <a:rPr lang="en-US" altLang="ko-KR" dirty="0"/>
              <a:t> </a:t>
            </a:r>
            <a:r>
              <a:rPr lang="en-US" altLang="ko-KR" dirty="0" err="1"/>
              <a:t>systemctl</a:t>
            </a:r>
            <a:r>
              <a:rPr lang="en-US" altLang="ko-KR" dirty="0"/>
              <a:t> restart docker</a:t>
            </a:r>
          </a:p>
          <a:p>
            <a:endParaRPr lang="en-US" altLang="ko-KR" dirty="0"/>
          </a:p>
          <a:p>
            <a:r>
              <a:rPr lang="en-US" altLang="ko-KR" dirty="0"/>
              <a:t># </a:t>
            </a:r>
            <a:r>
              <a:rPr lang="en-US" altLang="ko-KR" dirty="0" err="1"/>
              <a:t>kubernetes</a:t>
            </a:r>
            <a:r>
              <a:rPr lang="en-US" altLang="ko-KR" dirty="0"/>
              <a:t> Setup</a:t>
            </a:r>
          </a:p>
          <a:p>
            <a:pPr marL="285750" indent="-285750">
              <a:buFontTx/>
              <a:buChar char="-"/>
            </a:pPr>
            <a:r>
              <a:rPr lang="en-US" altLang="ko-KR" dirty="0" err="1"/>
              <a:t>kubeadm</a:t>
            </a:r>
            <a:r>
              <a:rPr lang="en-US" altLang="ko-KR" dirty="0"/>
              <a:t> : </a:t>
            </a:r>
            <a:r>
              <a:rPr lang="en-US" altLang="ko-KR" dirty="0" err="1"/>
              <a:t>kubernetes</a:t>
            </a:r>
            <a:r>
              <a:rPr lang="en-US" altLang="ko-KR" dirty="0"/>
              <a:t> </a:t>
            </a:r>
            <a:r>
              <a:rPr lang="ko-KR" altLang="en-US" dirty="0" err="1"/>
              <a:t>클러스트를</a:t>
            </a:r>
            <a:r>
              <a:rPr lang="ko-KR" altLang="en-US" dirty="0"/>
              <a:t> 구축하기 위해 사용하는 툴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 err="1"/>
              <a:t>kubelet</a:t>
            </a:r>
            <a:r>
              <a:rPr lang="en-US" altLang="ko-KR" dirty="0"/>
              <a:t> : </a:t>
            </a:r>
            <a:r>
              <a:rPr lang="ko-KR" altLang="en-US" dirty="0"/>
              <a:t>클러스터의 모든 </a:t>
            </a:r>
            <a:r>
              <a:rPr lang="ko-KR" altLang="en-US" dirty="0" err="1"/>
              <a:t>머신에서</a:t>
            </a:r>
            <a:r>
              <a:rPr lang="ko-KR" altLang="en-US" dirty="0"/>
              <a:t> 실행되며 </a:t>
            </a:r>
            <a:r>
              <a:rPr lang="en-US" altLang="ko-KR" dirty="0"/>
              <a:t>pod </a:t>
            </a:r>
            <a:r>
              <a:rPr lang="ko-KR" altLang="en-US" dirty="0"/>
              <a:t>및 컨테이너 </a:t>
            </a:r>
            <a:r>
              <a:rPr lang="ko-KR" altLang="en-US" dirty="0" err="1"/>
              <a:t>시작등의</a:t>
            </a:r>
            <a:r>
              <a:rPr lang="ko-KR" altLang="en-US" dirty="0"/>
              <a:t> 작업을 수행하는 구성 요소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 err="1"/>
              <a:t>kubectl</a:t>
            </a:r>
            <a:r>
              <a:rPr lang="en-US" altLang="ko-KR" dirty="0"/>
              <a:t> : </a:t>
            </a:r>
            <a:r>
              <a:rPr lang="ko-KR" altLang="en-US" dirty="0"/>
              <a:t>클러스터와 통신하는 커맨드라인 인터페이스</a:t>
            </a:r>
            <a:endParaRPr lang="en-US" altLang="ko-KR" dirty="0"/>
          </a:p>
        </p:txBody>
      </p:sp>
      <p:cxnSp>
        <p:nvCxnSpPr>
          <p:cNvPr id="7" name="직선 연결선 6"/>
          <p:cNvCxnSpPr/>
          <p:nvPr/>
        </p:nvCxnSpPr>
        <p:spPr>
          <a:xfrm>
            <a:off x="0" y="6344816"/>
            <a:ext cx="12192000" cy="933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0" y="6354147"/>
            <a:ext cx="12192000" cy="503853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0339" y="6488420"/>
            <a:ext cx="3593651" cy="253968"/>
          </a:xfrm>
          <a:prstGeom prst="rect">
            <a:avLst/>
          </a:prstGeom>
        </p:spPr>
      </p:pic>
      <p:cxnSp>
        <p:nvCxnSpPr>
          <p:cNvPr id="12" name="직선 연결선 11"/>
          <p:cNvCxnSpPr/>
          <p:nvPr/>
        </p:nvCxnSpPr>
        <p:spPr>
          <a:xfrm>
            <a:off x="3105" y="544285"/>
            <a:ext cx="12192000" cy="933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3110" y="12446"/>
            <a:ext cx="12192000" cy="503853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46647" y="49770"/>
            <a:ext cx="66154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FFFFFF"/>
                </a:solidFill>
              </a:rPr>
              <a:t>5-2. Kubernetes </a:t>
            </a:r>
            <a:r>
              <a:rPr lang="ko-KR" altLang="en-US" sz="2400" dirty="0">
                <a:solidFill>
                  <a:srgbClr val="FFFFFF"/>
                </a:solidFill>
              </a:rPr>
              <a:t>설치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A253397-551B-4112-81E7-1C6E43477E47}"/>
              </a:ext>
            </a:extLst>
          </p:cNvPr>
          <p:cNvSpPr txBox="1"/>
          <p:nvPr/>
        </p:nvSpPr>
        <p:spPr>
          <a:xfrm>
            <a:off x="464293" y="839584"/>
            <a:ext cx="110970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Kubernetes</a:t>
            </a:r>
          </a:p>
          <a:p>
            <a:r>
              <a:rPr lang="en-US" altLang="ko-KR" sz="2400" dirty="0"/>
              <a:t> - Kubernetes </a:t>
            </a:r>
            <a:r>
              <a:rPr lang="ko-KR" altLang="en-US" sz="2400" dirty="0"/>
              <a:t>설치</a:t>
            </a:r>
            <a:endParaRPr lang="en-US" altLang="ko-KR" sz="2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4063E42-30F6-4CBB-80D6-7D678B338178}"/>
              </a:ext>
            </a:extLst>
          </p:cNvPr>
          <p:cNvSpPr txBox="1"/>
          <p:nvPr/>
        </p:nvSpPr>
        <p:spPr>
          <a:xfrm>
            <a:off x="9243463" y="1679912"/>
            <a:ext cx="2821606" cy="163121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rgbClr val="FF0000"/>
                </a:solidFill>
              </a:rPr>
              <a:t>/</a:t>
            </a:r>
            <a:r>
              <a:rPr lang="en-US" altLang="ko-KR" sz="1000" dirty="0" err="1">
                <a:solidFill>
                  <a:srgbClr val="FF0000"/>
                </a:solidFill>
              </a:rPr>
              <a:t>etc</a:t>
            </a:r>
            <a:r>
              <a:rPr lang="en-US" altLang="ko-KR" sz="1000" dirty="0">
                <a:solidFill>
                  <a:srgbClr val="FF0000"/>
                </a:solidFill>
              </a:rPr>
              <a:t>/docker/</a:t>
            </a:r>
            <a:r>
              <a:rPr lang="en-US" altLang="ko-KR" sz="1000" dirty="0" err="1">
                <a:solidFill>
                  <a:srgbClr val="FF0000"/>
                </a:solidFill>
              </a:rPr>
              <a:t>daemon.json</a:t>
            </a:r>
            <a:endParaRPr lang="en-US" altLang="ko-KR" sz="1000" dirty="0">
              <a:solidFill>
                <a:srgbClr val="FF0000"/>
              </a:solidFill>
            </a:endParaRPr>
          </a:p>
          <a:p>
            <a:endParaRPr lang="en-US" altLang="ko-KR" sz="1000" dirty="0">
              <a:solidFill>
                <a:srgbClr val="FF0000"/>
              </a:solidFill>
            </a:endParaRPr>
          </a:p>
          <a:p>
            <a:r>
              <a:rPr lang="en-US" altLang="ko-KR" sz="1000" dirty="0"/>
              <a:t>{</a:t>
            </a:r>
            <a:br>
              <a:rPr lang="en-US" altLang="ko-KR" sz="1000" dirty="0"/>
            </a:br>
            <a:r>
              <a:rPr lang="en-US" altLang="ko-KR" sz="1000" dirty="0"/>
              <a:t>"exec-opts": ["</a:t>
            </a:r>
            <a:r>
              <a:rPr lang="en-US" altLang="ko-KR" sz="1000" dirty="0" err="1"/>
              <a:t>native.cgroupdriver</a:t>
            </a:r>
            <a:r>
              <a:rPr lang="en-US" altLang="ko-KR" sz="1000" dirty="0"/>
              <a:t>=</a:t>
            </a:r>
            <a:r>
              <a:rPr lang="en-US" altLang="ko-KR" sz="1000" dirty="0" err="1"/>
              <a:t>systemd</a:t>
            </a:r>
            <a:r>
              <a:rPr lang="en-US" altLang="ko-KR" sz="1000" dirty="0"/>
              <a:t>"],</a:t>
            </a:r>
            <a:br>
              <a:rPr lang="en-US" altLang="ko-KR" sz="1000" dirty="0"/>
            </a:br>
            <a:r>
              <a:rPr lang="en-US" altLang="ko-KR" sz="1000" dirty="0"/>
              <a:t>"log-driver": "json-file",</a:t>
            </a:r>
            <a:br>
              <a:rPr lang="en-US" altLang="ko-KR" sz="1000" dirty="0"/>
            </a:br>
            <a:r>
              <a:rPr lang="en-US" altLang="ko-KR" sz="1000" dirty="0"/>
              <a:t>"log-opts": {</a:t>
            </a:r>
            <a:br>
              <a:rPr lang="en-US" altLang="ko-KR" sz="1000" dirty="0"/>
            </a:br>
            <a:r>
              <a:rPr lang="en-US" altLang="ko-KR" sz="1000" dirty="0"/>
              <a:t>"max-size": "100m"</a:t>
            </a:r>
            <a:br>
              <a:rPr lang="en-US" altLang="ko-KR" sz="1000" dirty="0"/>
            </a:br>
            <a:r>
              <a:rPr lang="en-US" altLang="ko-KR" sz="1000" dirty="0"/>
              <a:t>},</a:t>
            </a:r>
            <a:br>
              <a:rPr lang="en-US" altLang="ko-KR" sz="1000" dirty="0"/>
            </a:br>
            <a:r>
              <a:rPr lang="en-US" altLang="ko-KR" sz="1000" dirty="0"/>
              <a:t>"storage-driver": "overlay2"</a:t>
            </a:r>
            <a:br>
              <a:rPr lang="en-US" altLang="ko-KR" sz="1000" dirty="0"/>
            </a:br>
            <a:r>
              <a:rPr lang="en-US" altLang="ko-KR" sz="1000" dirty="0"/>
              <a:t>}</a:t>
            </a:r>
            <a:endParaRPr lang="en-US" altLang="ko-KR" sz="1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6327477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BC2AF8E1-3362-4DCB-BDB1-254D62062B38}"/>
              </a:ext>
            </a:extLst>
          </p:cNvPr>
          <p:cNvSpPr txBox="1"/>
          <p:nvPr/>
        </p:nvSpPr>
        <p:spPr>
          <a:xfrm>
            <a:off x="445788" y="1714148"/>
            <a:ext cx="11535621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$ </a:t>
            </a:r>
            <a:r>
              <a:rPr lang="en-US" altLang="ko-KR" dirty="0" err="1"/>
              <a:t>sudo</a:t>
            </a:r>
            <a:r>
              <a:rPr lang="en-US" altLang="ko-KR" dirty="0"/>
              <a:t> apt-get update</a:t>
            </a:r>
          </a:p>
          <a:p>
            <a:r>
              <a:rPr lang="en-US" altLang="ko-KR" dirty="0"/>
              <a:t>$ </a:t>
            </a:r>
            <a:r>
              <a:rPr lang="en-US" altLang="ko-KR" dirty="0" err="1"/>
              <a:t>sudo</a:t>
            </a:r>
            <a:r>
              <a:rPr lang="en-US" altLang="ko-KR" dirty="0"/>
              <a:t> apt-get upgrade</a:t>
            </a:r>
          </a:p>
          <a:p>
            <a:endParaRPr lang="en-US" altLang="ko-KR" dirty="0"/>
          </a:p>
          <a:p>
            <a:r>
              <a:rPr lang="en-US" altLang="ko-KR" dirty="0"/>
              <a:t>$ curl -s https://packages.cloud.google.com/apt/doc/apt-key.gpg | </a:t>
            </a:r>
            <a:r>
              <a:rPr lang="en-US" altLang="ko-KR" dirty="0" err="1"/>
              <a:t>sudo</a:t>
            </a:r>
            <a:r>
              <a:rPr lang="en-US" altLang="ko-KR" dirty="0"/>
              <a:t> apt-key add -</a:t>
            </a:r>
          </a:p>
          <a:p>
            <a:r>
              <a:rPr lang="en-US" altLang="ko-KR" dirty="0"/>
              <a:t>$ cat &lt;&lt;EOF | </a:t>
            </a:r>
            <a:r>
              <a:rPr lang="en-US" altLang="ko-KR" dirty="0" err="1"/>
              <a:t>sudo</a:t>
            </a:r>
            <a:r>
              <a:rPr lang="en-US" altLang="ko-KR" dirty="0"/>
              <a:t> tee /</a:t>
            </a:r>
            <a:r>
              <a:rPr lang="en-US" altLang="ko-KR" dirty="0" err="1"/>
              <a:t>etc</a:t>
            </a:r>
            <a:r>
              <a:rPr lang="en-US" altLang="ko-KR" dirty="0"/>
              <a:t>/apt/</a:t>
            </a:r>
            <a:r>
              <a:rPr lang="en-US" altLang="ko-KR" dirty="0" err="1"/>
              <a:t>sources.list.d</a:t>
            </a:r>
            <a:r>
              <a:rPr lang="en-US" altLang="ko-KR" dirty="0"/>
              <a:t>/</a:t>
            </a:r>
            <a:r>
              <a:rPr lang="en-US" altLang="ko-KR" dirty="0" err="1"/>
              <a:t>kubernetes.list</a:t>
            </a:r>
            <a:r>
              <a:rPr lang="en-US" altLang="ko-KR" dirty="0"/>
              <a:t>    </a:t>
            </a:r>
          </a:p>
          <a:p>
            <a:r>
              <a:rPr lang="en-US" altLang="ko-KR" dirty="0"/>
              <a:t>       		deb https://apt.kubernetes.io/ </a:t>
            </a:r>
            <a:r>
              <a:rPr lang="en-US" altLang="ko-KR" dirty="0" err="1"/>
              <a:t>kubernetes-xenial</a:t>
            </a:r>
            <a:r>
              <a:rPr lang="en-US" altLang="ko-KR" dirty="0"/>
              <a:t> main</a:t>
            </a:r>
          </a:p>
          <a:p>
            <a:r>
              <a:rPr lang="en-US" altLang="ko-KR" dirty="0"/>
              <a:t>	EOF</a:t>
            </a:r>
          </a:p>
          <a:p>
            <a:r>
              <a:rPr lang="en-US" altLang="ko-KR" dirty="0"/>
              <a:t>$ </a:t>
            </a:r>
            <a:r>
              <a:rPr lang="en-US" altLang="ko-KR" dirty="0" err="1"/>
              <a:t>sudo</a:t>
            </a:r>
            <a:r>
              <a:rPr lang="en-US" altLang="ko-KR" dirty="0"/>
              <a:t> apt-get update</a:t>
            </a:r>
          </a:p>
          <a:p>
            <a:r>
              <a:rPr lang="en-US" altLang="ko-KR" dirty="0"/>
              <a:t>$ </a:t>
            </a:r>
            <a:r>
              <a:rPr lang="en-US" altLang="ko-KR" dirty="0" err="1"/>
              <a:t>sudo</a:t>
            </a:r>
            <a:r>
              <a:rPr lang="en-US" altLang="ko-KR" dirty="0"/>
              <a:t> apt-get install -y </a:t>
            </a:r>
            <a:r>
              <a:rPr lang="en-US" altLang="ko-KR" dirty="0" err="1"/>
              <a:t>kubelet</a:t>
            </a:r>
            <a:r>
              <a:rPr lang="en-US" altLang="ko-KR" dirty="0"/>
              <a:t> </a:t>
            </a:r>
            <a:r>
              <a:rPr lang="en-US" altLang="ko-KR" dirty="0" err="1"/>
              <a:t>kubeadm</a:t>
            </a:r>
            <a:r>
              <a:rPr lang="en-US" altLang="ko-KR" dirty="0"/>
              <a:t> </a:t>
            </a:r>
            <a:r>
              <a:rPr lang="en-US" altLang="ko-KR" dirty="0" err="1"/>
              <a:t>kubectl</a:t>
            </a:r>
            <a:endParaRPr lang="en-US" altLang="ko-KR" dirty="0"/>
          </a:p>
          <a:p>
            <a:r>
              <a:rPr lang="en-US" altLang="ko-KR" dirty="0"/>
              <a:t>$ </a:t>
            </a:r>
            <a:r>
              <a:rPr lang="en-US" altLang="ko-KR" dirty="0" err="1"/>
              <a:t>sudo</a:t>
            </a:r>
            <a:r>
              <a:rPr lang="en-US" altLang="ko-KR" dirty="0"/>
              <a:t> apt-mark hold </a:t>
            </a:r>
            <a:r>
              <a:rPr lang="en-US" altLang="ko-KR" dirty="0" err="1"/>
              <a:t>kubelet</a:t>
            </a:r>
            <a:r>
              <a:rPr lang="en-US" altLang="ko-KR" dirty="0"/>
              <a:t> </a:t>
            </a:r>
            <a:r>
              <a:rPr lang="en-US" altLang="ko-KR" dirty="0" err="1"/>
              <a:t>kubeadm</a:t>
            </a:r>
            <a:r>
              <a:rPr lang="en-US" altLang="ko-KR" dirty="0"/>
              <a:t> </a:t>
            </a:r>
            <a:r>
              <a:rPr lang="en-US" altLang="ko-KR" dirty="0" err="1"/>
              <a:t>kubectl</a:t>
            </a:r>
            <a:r>
              <a:rPr lang="en-US" altLang="ko-KR" dirty="0"/>
              <a:t> #</a:t>
            </a:r>
            <a:r>
              <a:rPr lang="ko-KR" altLang="en-US" dirty="0"/>
              <a:t>패키지가 자동으로 설치</a:t>
            </a:r>
            <a:r>
              <a:rPr lang="en-US" altLang="ko-KR" dirty="0"/>
              <a:t>, </a:t>
            </a:r>
            <a:r>
              <a:rPr lang="ko-KR" altLang="en-US" dirty="0"/>
              <a:t>업그레이드</a:t>
            </a:r>
            <a:r>
              <a:rPr lang="en-US" altLang="ko-KR" dirty="0"/>
              <a:t>, </a:t>
            </a:r>
            <a:r>
              <a:rPr lang="ko-KR" altLang="en-US" dirty="0"/>
              <a:t>제거되지 않도록 </a:t>
            </a:r>
            <a:r>
              <a:rPr lang="en-US" altLang="ko-KR" dirty="0"/>
              <a:t>hold</a:t>
            </a:r>
          </a:p>
          <a:p>
            <a:endParaRPr lang="en-US" altLang="ko-KR" dirty="0"/>
          </a:p>
          <a:p>
            <a:r>
              <a:rPr lang="en-US" altLang="ko-KR" dirty="0"/>
              <a:t># </a:t>
            </a:r>
            <a:r>
              <a:rPr lang="ko-KR" altLang="en-US" dirty="0"/>
              <a:t>설치 완료 확인</a:t>
            </a:r>
            <a:endParaRPr lang="en-US" altLang="ko-KR" dirty="0"/>
          </a:p>
          <a:p>
            <a:r>
              <a:rPr lang="en-US" altLang="ko-KR" dirty="0"/>
              <a:t>$ </a:t>
            </a:r>
            <a:r>
              <a:rPr lang="en-US" altLang="ko-KR" dirty="0" err="1"/>
              <a:t>kubeadm</a:t>
            </a:r>
            <a:r>
              <a:rPr lang="en-US" altLang="ko-KR" dirty="0"/>
              <a:t> version</a:t>
            </a:r>
          </a:p>
          <a:p>
            <a:r>
              <a:rPr lang="en-US" altLang="ko-KR" dirty="0"/>
              <a:t>$ </a:t>
            </a:r>
            <a:r>
              <a:rPr lang="en-US" altLang="ko-KR" dirty="0" err="1"/>
              <a:t>kubelete</a:t>
            </a:r>
            <a:r>
              <a:rPr lang="ko-KR" altLang="en-US" dirty="0"/>
              <a:t> </a:t>
            </a:r>
            <a:r>
              <a:rPr lang="en-US" altLang="ko-KR" dirty="0"/>
              <a:t>--version</a:t>
            </a:r>
          </a:p>
          <a:p>
            <a:r>
              <a:rPr lang="en-US" altLang="ko-KR" dirty="0"/>
              <a:t>$ </a:t>
            </a:r>
            <a:r>
              <a:rPr lang="en-US" altLang="ko-KR" dirty="0" err="1"/>
              <a:t>kuectl</a:t>
            </a:r>
            <a:r>
              <a:rPr lang="en-US" altLang="ko-KR" dirty="0"/>
              <a:t> version</a:t>
            </a:r>
          </a:p>
        </p:txBody>
      </p:sp>
      <p:cxnSp>
        <p:nvCxnSpPr>
          <p:cNvPr id="7" name="직선 연결선 6"/>
          <p:cNvCxnSpPr/>
          <p:nvPr/>
        </p:nvCxnSpPr>
        <p:spPr>
          <a:xfrm>
            <a:off x="0" y="6344816"/>
            <a:ext cx="12192000" cy="933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0" y="6354147"/>
            <a:ext cx="12192000" cy="503853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0339" y="6488420"/>
            <a:ext cx="3593651" cy="253968"/>
          </a:xfrm>
          <a:prstGeom prst="rect">
            <a:avLst/>
          </a:prstGeom>
        </p:spPr>
      </p:pic>
      <p:cxnSp>
        <p:nvCxnSpPr>
          <p:cNvPr id="12" name="직선 연결선 11"/>
          <p:cNvCxnSpPr/>
          <p:nvPr/>
        </p:nvCxnSpPr>
        <p:spPr>
          <a:xfrm>
            <a:off x="3105" y="544285"/>
            <a:ext cx="12192000" cy="933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3110" y="12446"/>
            <a:ext cx="12192000" cy="503853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46647" y="49770"/>
            <a:ext cx="66154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FFFFFF"/>
                </a:solidFill>
              </a:rPr>
              <a:t>5-2. Kubernetes </a:t>
            </a:r>
            <a:r>
              <a:rPr lang="ko-KR" altLang="en-US" sz="2400" dirty="0">
                <a:solidFill>
                  <a:srgbClr val="FFFFFF"/>
                </a:solidFill>
              </a:rPr>
              <a:t>설치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A253397-551B-4112-81E7-1C6E43477E47}"/>
              </a:ext>
            </a:extLst>
          </p:cNvPr>
          <p:cNvSpPr txBox="1"/>
          <p:nvPr/>
        </p:nvSpPr>
        <p:spPr>
          <a:xfrm>
            <a:off x="464293" y="839584"/>
            <a:ext cx="110970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Kubernetes</a:t>
            </a:r>
          </a:p>
          <a:p>
            <a:r>
              <a:rPr lang="en-US" altLang="ko-KR" sz="2400" dirty="0"/>
              <a:t> - Kubernetes </a:t>
            </a:r>
            <a:r>
              <a:rPr lang="ko-KR" altLang="en-US" sz="2400" dirty="0"/>
              <a:t>설치</a:t>
            </a:r>
            <a:endParaRPr lang="en-US" altLang="ko-KR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253770A-970D-4920-ABD3-1F78C16C9530}"/>
              </a:ext>
            </a:extLst>
          </p:cNvPr>
          <p:cNvSpPr txBox="1"/>
          <p:nvPr/>
        </p:nvSpPr>
        <p:spPr>
          <a:xfrm>
            <a:off x="8954706" y="650572"/>
            <a:ext cx="3142207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rgbClr val="FF0000"/>
                </a:solidFill>
              </a:rPr>
              <a:t>E: could not get lock /var/lib/</a:t>
            </a:r>
            <a:r>
              <a:rPr lang="en-US" altLang="ko-KR" sz="1000" dirty="0" err="1">
                <a:solidFill>
                  <a:srgbClr val="FF0000"/>
                </a:solidFill>
              </a:rPr>
              <a:t>dpkg</a:t>
            </a:r>
            <a:r>
              <a:rPr lang="en-US" altLang="ko-KR" sz="1000" dirty="0">
                <a:solidFill>
                  <a:srgbClr val="FF0000"/>
                </a:solidFill>
              </a:rPr>
              <a:t>/lock-frontend…</a:t>
            </a:r>
          </a:p>
          <a:p>
            <a:r>
              <a:rPr lang="en-US" altLang="ko-KR" sz="1000" dirty="0"/>
              <a:t>~$ </a:t>
            </a:r>
            <a:r>
              <a:rPr lang="en-US" altLang="ko-KR" sz="1000" dirty="0" err="1"/>
              <a:t>sudo</a:t>
            </a:r>
            <a:r>
              <a:rPr lang="en-US" altLang="ko-KR" sz="1000" dirty="0"/>
              <a:t> </a:t>
            </a:r>
            <a:r>
              <a:rPr lang="en-US" altLang="ko-KR" sz="1000" dirty="0" err="1"/>
              <a:t>killall</a:t>
            </a:r>
            <a:r>
              <a:rPr lang="en-US" altLang="ko-KR" sz="1000" dirty="0"/>
              <a:t> apt apt-get #</a:t>
            </a:r>
            <a:r>
              <a:rPr lang="ko-KR" altLang="en-US" sz="1000" dirty="0"/>
              <a:t>모든 프로세스 죽이기</a:t>
            </a:r>
            <a:endParaRPr lang="en-US" altLang="ko-KR" sz="1000" dirty="0"/>
          </a:p>
          <a:p>
            <a:r>
              <a:rPr lang="en-US" altLang="ko-KR" sz="1000" dirty="0"/>
              <a:t># </a:t>
            </a:r>
            <a:r>
              <a:rPr lang="ko-KR" altLang="en-US" sz="1000" dirty="0"/>
              <a:t>만일 진행중인 프로세스가 없다면 </a:t>
            </a:r>
            <a:r>
              <a:rPr lang="en-US" altLang="ko-KR" sz="1000" dirty="0"/>
              <a:t>? </a:t>
            </a:r>
          </a:p>
          <a:p>
            <a:r>
              <a:rPr lang="en-US" altLang="ko-KR" sz="1000" dirty="0"/>
              <a:t>~$ </a:t>
            </a:r>
            <a:r>
              <a:rPr lang="en-US" altLang="ko-KR" sz="1000" dirty="0" err="1"/>
              <a:t>sudo</a:t>
            </a:r>
            <a:r>
              <a:rPr lang="ko-KR" altLang="en-US" sz="1000" dirty="0"/>
              <a:t> </a:t>
            </a:r>
            <a:r>
              <a:rPr lang="en-US" altLang="ko-KR" sz="1000" dirty="0"/>
              <a:t>rm</a:t>
            </a:r>
            <a:r>
              <a:rPr lang="ko-KR" altLang="en-US" sz="1000" dirty="0"/>
              <a:t> </a:t>
            </a:r>
            <a:r>
              <a:rPr lang="en-US" altLang="ko-KR" sz="1000" dirty="0"/>
              <a:t>/var/lib/apt/lists/lock</a:t>
            </a:r>
          </a:p>
          <a:p>
            <a:r>
              <a:rPr lang="en-US" altLang="ko-KR" sz="1000" dirty="0"/>
              <a:t>~$ </a:t>
            </a:r>
            <a:r>
              <a:rPr lang="en-US" altLang="ko-KR" sz="1000" dirty="0" err="1"/>
              <a:t>sudo</a:t>
            </a:r>
            <a:r>
              <a:rPr lang="en-US" altLang="ko-KR" sz="1000" dirty="0"/>
              <a:t> rm /var/</a:t>
            </a:r>
            <a:r>
              <a:rPr lang="en-US" altLang="ko-KR" sz="1000" dirty="0" err="1"/>
              <a:t>chacke</a:t>
            </a:r>
            <a:r>
              <a:rPr lang="en-US" altLang="ko-KR" sz="1000" dirty="0"/>
              <a:t>/apt/archives/lock</a:t>
            </a:r>
          </a:p>
          <a:p>
            <a:r>
              <a:rPr lang="en-US" altLang="ko-KR" sz="1000" dirty="0"/>
              <a:t>~$ </a:t>
            </a:r>
            <a:r>
              <a:rPr lang="en-US" altLang="ko-KR" sz="1000" dirty="0" err="1"/>
              <a:t>sudo</a:t>
            </a:r>
            <a:r>
              <a:rPr lang="en-US" altLang="ko-KR" sz="1000" dirty="0"/>
              <a:t> rm /var/lib/</a:t>
            </a:r>
            <a:r>
              <a:rPr lang="en-US" altLang="ko-KR" sz="1000" dirty="0" err="1"/>
              <a:t>dpkg</a:t>
            </a:r>
            <a:r>
              <a:rPr lang="en-US" altLang="ko-KR" sz="1000" dirty="0"/>
              <a:t>/lock*</a:t>
            </a:r>
          </a:p>
          <a:p>
            <a:r>
              <a:rPr lang="en-US" altLang="ko-KR" sz="1000" dirty="0"/>
              <a:t>~$ </a:t>
            </a:r>
            <a:r>
              <a:rPr lang="en-US" altLang="ko-KR" sz="1000" dirty="0" err="1"/>
              <a:t>sudo</a:t>
            </a:r>
            <a:r>
              <a:rPr lang="en-US" altLang="ko-KR" sz="1000" dirty="0"/>
              <a:t> </a:t>
            </a:r>
            <a:r>
              <a:rPr lang="en-US" altLang="ko-KR" sz="1000" dirty="0" err="1"/>
              <a:t>dpkg</a:t>
            </a:r>
            <a:r>
              <a:rPr lang="en-US" altLang="ko-KR" sz="1000" dirty="0"/>
              <a:t> --configure -a </a:t>
            </a:r>
          </a:p>
          <a:p>
            <a:r>
              <a:rPr lang="en-US" altLang="ko-KR" sz="1000" dirty="0"/>
              <a:t>~$ </a:t>
            </a:r>
            <a:r>
              <a:rPr lang="en-US" altLang="ko-KR" sz="1000" dirty="0" err="1"/>
              <a:t>sudo</a:t>
            </a:r>
            <a:r>
              <a:rPr lang="en-US" altLang="ko-KR" sz="1000" dirty="0"/>
              <a:t> apt update</a:t>
            </a:r>
          </a:p>
          <a:p>
            <a:r>
              <a:rPr lang="en-US" altLang="ko-KR" sz="1000" dirty="0"/>
              <a:t>~$ apt list --upgradable</a:t>
            </a:r>
          </a:p>
        </p:txBody>
      </p:sp>
    </p:spTree>
    <p:extLst>
      <p:ext uri="{BB962C8B-B14F-4D97-AF65-F5344CB8AC3E}">
        <p14:creationId xmlns:p14="http://schemas.microsoft.com/office/powerpoint/2010/main" val="3211711839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BC2AF8E1-3362-4DCB-BDB1-254D62062B38}"/>
              </a:ext>
            </a:extLst>
          </p:cNvPr>
          <p:cNvSpPr txBox="1"/>
          <p:nvPr/>
        </p:nvSpPr>
        <p:spPr>
          <a:xfrm>
            <a:off x="455413" y="1714148"/>
            <a:ext cx="11535621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# </a:t>
            </a:r>
            <a:r>
              <a:rPr lang="ko-KR" altLang="en-US" dirty="0"/>
              <a:t>마스터 노드 세팅</a:t>
            </a:r>
            <a:endParaRPr lang="en-US" altLang="ko-KR" dirty="0"/>
          </a:p>
          <a:p>
            <a:r>
              <a:rPr lang="en-US" altLang="ko-KR" dirty="0"/>
              <a:t># </a:t>
            </a:r>
            <a:r>
              <a:rPr lang="en-US" altLang="ko-KR" dirty="0" err="1"/>
              <a:t>kubeadm</a:t>
            </a:r>
            <a:r>
              <a:rPr lang="ko-KR" altLang="en-US" dirty="0"/>
              <a:t> </a:t>
            </a:r>
            <a:r>
              <a:rPr lang="en-US" altLang="ko-KR" dirty="0" err="1"/>
              <a:t>init</a:t>
            </a:r>
            <a:r>
              <a:rPr lang="ko-KR" altLang="en-US" dirty="0"/>
              <a:t> </a:t>
            </a:r>
            <a:r>
              <a:rPr lang="en-US" altLang="ko-KR" dirty="0"/>
              <a:t>&lt;</a:t>
            </a:r>
            <a:r>
              <a:rPr lang="en-US" altLang="ko-KR" dirty="0" err="1"/>
              <a:t>args</a:t>
            </a:r>
            <a:r>
              <a:rPr lang="en-US" altLang="ko-KR" dirty="0"/>
              <a:t>&gt;</a:t>
            </a:r>
            <a:r>
              <a:rPr lang="ko-KR" altLang="en-US" dirty="0"/>
              <a:t>  </a:t>
            </a:r>
            <a:endParaRPr lang="en-US" altLang="ko-KR" dirty="0"/>
          </a:p>
          <a:p>
            <a:r>
              <a:rPr lang="en-US" altLang="ko-KR" dirty="0"/>
              <a:t>&lt;</a:t>
            </a:r>
            <a:r>
              <a:rPr lang="en-US" altLang="ko-KR" dirty="0" err="1"/>
              <a:t>args</a:t>
            </a:r>
            <a:r>
              <a:rPr lang="en-US" altLang="ko-KR" dirty="0"/>
              <a:t>&gt; </a:t>
            </a:r>
            <a:r>
              <a:rPr lang="ko-KR" altLang="en-US" dirty="0"/>
              <a:t>옵션 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/>
              <a:t>--pod-network-</a:t>
            </a:r>
            <a:r>
              <a:rPr lang="en-US" altLang="ko-KR" dirty="0" err="1"/>
              <a:t>cidr</a:t>
            </a:r>
            <a:r>
              <a:rPr lang="en-US" altLang="ko-KR" dirty="0"/>
              <a:t> : pod</a:t>
            </a:r>
            <a:r>
              <a:rPr lang="ko-KR" altLang="en-US" dirty="0"/>
              <a:t> 네트워크를 설정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/>
              <a:t>--</a:t>
            </a:r>
            <a:r>
              <a:rPr lang="en-US" altLang="ko-KR" dirty="0" err="1"/>
              <a:t>apiserver</a:t>
            </a:r>
            <a:r>
              <a:rPr lang="en-US" altLang="ko-KR" dirty="0"/>
              <a:t>-advertise-address : </a:t>
            </a:r>
            <a:r>
              <a:rPr lang="ko-KR" altLang="en-US" dirty="0"/>
              <a:t>특정 마스터 노드의 </a:t>
            </a:r>
            <a:r>
              <a:rPr lang="en-US" altLang="ko-KR" dirty="0"/>
              <a:t>API Server</a:t>
            </a:r>
            <a:r>
              <a:rPr lang="ko-KR" altLang="en-US" dirty="0"/>
              <a:t> 주소를 설정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# pod </a:t>
            </a:r>
            <a:r>
              <a:rPr lang="ko-KR" altLang="en-US" dirty="0"/>
              <a:t>네트워크 설정</a:t>
            </a:r>
            <a:endParaRPr lang="en-US" altLang="ko-KR" dirty="0"/>
          </a:p>
          <a:p>
            <a:r>
              <a:rPr lang="en-US" altLang="ko-KR" dirty="0"/>
              <a:t># Flannel</a:t>
            </a:r>
            <a:r>
              <a:rPr lang="ko-KR" altLang="en-US" dirty="0"/>
              <a:t> </a:t>
            </a:r>
            <a:r>
              <a:rPr lang="en-US" altLang="ko-KR" dirty="0"/>
              <a:t>pod </a:t>
            </a:r>
            <a:r>
              <a:rPr lang="ko-KR" altLang="en-US" dirty="0"/>
              <a:t>네트워크 </a:t>
            </a:r>
            <a:r>
              <a:rPr lang="ko-KR" altLang="en-US" dirty="0" err="1"/>
              <a:t>애드온</a:t>
            </a:r>
            <a:r>
              <a:rPr lang="ko-KR" altLang="en-US" dirty="0"/>
              <a:t> 설치</a:t>
            </a:r>
            <a:endParaRPr lang="en-US" altLang="ko-KR" dirty="0"/>
          </a:p>
          <a:p>
            <a:r>
              <a:rPr lang="ko-KR" altLang="en-US" dirty="0"/>
              <a:t> </a:t>
            </a:r>
            <a:r>
              <a:rPr lang="en-US" altLang="ko-KR" dirty="0"/>
              <a:t>[10.244.0.0/16 flannel</a:t>
            </a:r>
            <a:r>
              <a:rPr lang="ko-KR" altLang="en-US" dirty="0"/>
              <a:t>에서 권장하는 네트워크 대역</a:t>
            </a:r>
            <a:r>
              <a:rPr lang="en-US" altLang="ko-KR" dirty="0"/>
              <a:t>][8285, 8472 </a:t>
            </a:r>
            <a:r>
              <a:rPr lang="en-US" altLang="ko-KR" dirty="0" err="1"/>
              <a:t>udp</a:t>
            </a:r>
            <a:r>
              <a:rPr lang="ko-KR" altLang="en-US" dirty="0"/>
              <a:t>포트 사용</a:t>
            </a:r>
            <a:r>
              <a:rPr lang="en-US" altLang="ko-KR" dirty="0"/>
              <a:t>]</a:t>
            </a:r>
          </a:p>
          <a:p>
            <a:endParaRPr lang="en-US" altLang="ko-KR" dirty="0"/>
          </a:p>
          <a:p>
            <a:r>
              <a:rPr lang="en-US" altLang="ko-KR" dirty="0"/>
              <a:t>$ ifconfig </a:t>
            </a:r>
          </a:p>
          <a:p>
            <a:r>
              <a:rPr lang="en-US" altLang="ko-KR" dirty="0"/>
              <a:t> &gt;&gt; enp0s8 </a:t>
            </a:r>
            <a:r>
              <a:rPr lang="ko-KR" altLang="en-US" dirty="0"/>
              <a:t>에 </a:t>
            </a:r>
            <a:r>
              <a:rPr lang="en-US" altLang="ko-KR" dirty="0" err="1"/>
              <a:t>addr</a:t>
            </a:r>
            <a:r>
              <a:rPr lang="ko-KR" altLang="en-US" dirty="0"/>
              <a:t> </a:t>
            </a:r>
            <a:r>
              <a:rPr lang="en-US" altLang="ko-KR" dirty="0"/>
              <a:t>192.168.56.xxx</a:t>
            </a:r>
            <a:r>
              <a:rPr lang="ko-KR" altLang="en-US" dirty="0"/>
              <a:t> 을 </a:t>
            </a:r>
            <a:r>
              <a:rPr lang="en-US" altLang="ko-KR" dirty="0"/>
              <a:t>API Server </a:t>
            </a:r>
            <a:r>
              <a:rPr lang="ko-KR" altLang="en-US" dirty="0"/>
              <a:t>주소로 사용함</a:t>
            </a:r>
            <a:r>
              <a:rPr lang="en-US" altLang="ko-KR" dirty="0"/>
              <a:t>. (--</a:t>
            </a:r>
            <a:r>
              <a:rPr lang="en-US" altLang="ko-KR" dirty="0" err="1"/>
              <a:t>apiserver</a:t>
            </a:r>
            <a:r>
              <a:rPr lang="en-US" altLang="ko-KR" dirty="0"/>
              <a:t>-advertise-address)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cxnSp>
        <p:nvCxnSpPr>
          <p:cNvPr id="7" name="직선 연결선 6"/>
          <p:cNvCxnSpPr/>
          <p:nvPr/>
        </p:nvCxnSpPr>
        <p:spPr>
          <a:xfrm>
            <a:off x="0" y="6344816"/>
            <a:ext cx="12192000" cy="933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0" y="6354147"/>
            <a:ext cx="12192000" cy="503853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0339" y="6488420"/>
            <a:ext cx="3593651" cy="253968"/>
          </a:xfrm>
          <a:prstGeom prst="rect">
            <a:avLst/>
          </a:prstGeom>
        </p:spPr>
      </p:pic>
      <p:cxnSp>
        <p:nvCxnSpPr>
          <p:cNvPr id="12" name="직선 연결선 11"/>
          <p:cNvCxnSpPr/>
          <p:nvPr/>
        </p:nvCxnSpPr>
        <p:spPr>
          <a:xfrm>
            <a:off x="3105" y="544285"/>
            <a:ext cx="12192000" cy="933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3110" y="12446"/>
            <a:ext cx="12192000" cy="503853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46647" y="49770"/>
            <a:ext cx="66154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FFFFFF"/>
                </a:solidFill>
              </a:rPr>
              <a:t>5-2. Kubernetes </a:t>
            </a:r>
            <a:r>
              <a:rPr lang="ko-KR" altLang="en-US" sz="2400" dirty="0">
                <a:solidFill>
                  <a:srgbClr val="FFFFFF"/>
                </a:solidFill>
              </a:rPr>
              <a:t>설치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A253397-551B-4112-81E7-1C6E43477E47}"/>
              </a:ext>
            </a:extLst>
          </p:cNvPr>
          <p:cNvSpPr txBox="1"/>
          <p:nvPr/>
        </p:nvSpPr>
        <p:spPr>
          <a:xfrm>
            <a:off x="464293" y="839584"/>
            <a:ext cx="110970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Kubernetes</a:t>
            </a:r>
          </a:p>
          <a:p>
            <a:r>
              <a:rPr lang="en-US" altLang="ko-KR" sz="2400" dirty="0"/>
              <a:t> - Kubernetes </a:t>
            </a:r>
            <a:r>
              <a:rPr lang="ko-KR" altLang="en-US" sz="2400" dirty="0"/>
              <a:t>설치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4115255550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802C5B9-2672-42AC-9CDD-6274CFA836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2033" y="2917777"/>
            <a:ext cx="7117697" cy="230143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C2AF8E1-3362-4DCB-BDB1-254D62062B38}"/>
              </a:ext>
            </a:extLst>
          </p:cNvPr>
          <p:cNvSpPr txBox="1"/>
          <p:nvPr/>
        </p:nvSpPr>
        <p:spPr>
          <a:xfrm>
            <a:off x="455413" y="1714148"/>
            <a:ext cx="1153562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# </a:t>
            </a:r>
            <a:r>
              <a:rPr lang="ko-KR" altLang="en-US" dirty="0"/>
              <a:t>마스터 노드 생성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$ </a:t>
            </a:r>
            <a:r>
              <a:rPr lang="en-US" altLang="ko-KR" dirty="0" err="1"/>
              <a:t>sudo</a:t>
            </a:r>
            <a:r>
              <a:rPr lang="en-US" altLang="ko-KR" dirty="0"/>
              <a:t> </a:t>
            </a:r>
            <a:r>
              <a:rPr lang="en-US" altLang="ko-KR" dirty="0" err="1"/>
              <a:t>kubeadm</a:t>
            </a:r>
            <a:r>
              <a:rPr lang="en-US" altLang="ko-KR" dirty="0"/>
              <a:t> </a:t>
            </a:r>
            <a:r>
              <a:rPr lang="en-US" altLang="ko-KR" dirty="0" err="1"/>
              <a:t>init</a:t>
            </a:r>
            <a:r>
              <a:rPr lang="en-US" altLang="ko-KR" dirty="0"/>
              <a:t> --pod-network-</a:t>
            </a:r>
            <a:r>
              <a:rPr lang="en-US" altLang="ko-KR" dirty="0" err="1"/>
              <a:t>cidr</a:t>
            </a:r>
            <a:r>
              <a:rPr lang="en-US" altLang="ko-KR" dirty="0"/>
              <a:t>=10.244.0.0/16 --</a:t>
            </a:r>
            <a:r>
              <a:rPr lang="en-US" altLang="ko-KR" dirty="0" err="1"/>
              <a:t>apiserver</a:t>
            </a:r>
            <a:r>
              <a:rPr lang="en-US" altLang="ko-KR" dirty="0"/>
              <a:t>-advertise-address=</a:t>
            </a:r>
            <a:r>
              <a:rPr lang="en-US" altLang="ko-KR" dirty="0">
                <a:solidFill>
                  <a:srgbClr val="FF0000"/>
                </a:solidFill>
              </a:rPr>
              <a:t>192.168.56.107</a:t>
            </a:r>
          </a:p>
          <a:p>
            <a:r>
              <a:rPr lang="en-US" altLang="ko-KR" dirty="0"/>
              <a:t> </a:t>
            </a:r>
          </a:p>
          <a:p>
            <a:endParaRPr lang="en-US" altLang="ko-KR" dirty="0"/>
          </a:p>
        </p:txBody>
      </p:sp>
      <p:cxnSp>
        <p:nvCxnSpPr>
          <p:cNvPr id="7" name="직선 연결선 6"/>
          <p:cNvCxnSpPr/>
          <p:nvPr/>
        </p:nvCxnSpPr>
        <p:spPr>
          <a:xfrm>
            <a:off x="0" y="6344816"/>
            <a:ext cx="12192000" cy="933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0" y="6354147"/>
            <a:ext cx="12192000" cy="503853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0339" y="6488420"/>
            <a:ext cx="3593651" cy="253968"/>
          </a:xfrm>
          <a:prstGeom prst="rect">
            <a:avLst/>
          </a:prstGeom>
        </p:spPr>
      </p:pic>
      <p:cxnSp>
        <p:nvCxnSpPr>
          <p:cNvPr id="12" name="직선 연결선 11"/>
          <p:cNvCxnSpPr/>
          <p:nvPr/>
        </p:nvCxnSpPr>
        <p:spPr>
          <a:xfrm>
            <a:off x="3105" y="544285"/>
            <a:ext cx="12192000" cy="933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3110" y="12446"/>
            <a:ext cx="12192000" cy="503853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46647" y="49770"/>
            <a:ext cx="66154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FFFFFF"/>
                </a:solidFill>
              </a:rPr>
              <a:t>5-2. Kubernetes </a:t>
            </a:r>
            <a:r>
              <a:rPr lang="ko-KR" altLang="en-US" sz="2400" dirty="0">
                <a:solidFill>
                  <a:srgbClr val="FFFFFF"/>
                </a:solidFill>
              </a:rPr>
              <a:t>설치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A253397-551B-4112-81E7-1C6E43477E47}"/>
              </a:ext>
            </a:extLst>
          </p:cNvPr>
          <p:cNvSpPr txBox="1"/>
          <p:nvPr/>
        </p:nvSpPr>
        <p:spPr>
          <a:xfrm>
            <a:off x="464293" y="839584"/>
            <a:ext cx="110970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Kubernetes</a:t>
            </a:r>
          </a:p>
          <a:p>
            <a:r>
              <a:rPr lang="en-US" altLang="ko-KR" sz="2400" dirty="0"/>
              <a:t> - Kubernetes </a:t>
            </a:r>
            <a:r>
              <a:rPr lang="ko-KR" altLang="en-US" sz="2400" dirty="0"/>
              <a:t>설치</a:t>
            </a:r>
            <a:endParaRPr lang="en-US" altLang="ko-KR" sz="24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83CC50D-E4CF-42F2-A942-D55926C129B5}"/>
              </a:ext>
            </a:extLst>
          </p:cNvPr>
          <p:cNvSpPr/>
          <p:nvPr/>
        </p:nvSpPr>
        <p:spPr>
          <a:xfrm>
            <a:off x="1062406" y="3192651"/>
            <a:ext cx="7117697" cy="57157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068C8DC-7EA5-426F-900C-6EA1B4752D41}"/>
              </a:ext>
            </a:extLst>
          </p:cNvPr>
          <p:cNvSpPr/>
          <p:nvPr/>
        </p:nvSpPr>
        <p:spPr>
          <a:xfrm>
            <a:off x="1064942" y="4721942"/>
            <a:ext cx="7117697" cy="49309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9B22817-0733-4DE4-BB61-579E7CDCA7E0}"/>
              </a:ext>
            </a:extLst>
          </p:cNvPr>
          <p:cNvSpPr txBox="1"/>
          <p:nvPr/>
        </p:nvSpPr>
        <p:spPr>
          <a:xfrm>
            <a:off x="8196821" y="3160535"/>
            <a:ext cx="23072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클러스터 설정 파일 복사 명령어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9D60606-5AA2-45E4-8378-238EFCE45A4E}"/>
              </a:ext>
            </a:extLst>
          </p:cNvPr>
          <p:cNvSpPr txBox="1"/>
          <p:nvPr/>
        </p:nvSpPr>
        <p:spPr>
          <a:xfrm>
            <a:off x="8180103" y="4685191"/>
            <a:ext cx="3051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노드 추가 명령어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97702979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BC2AF8E1-3362-4DCB-BDB1-254D62062B38}"/>
              </a:ext>
            </a:extLst>
          </p:cNvPr>
          <p:cNvSpPr txBox="1"/>
          <p:nvPr/>
        </p:nvSpPr>
        <p:spPr>
          <a:xfrm>
            <a:off x="456299" y="1714148"/>
            <a:ext cx="1109708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altLang="ko-KR" dirty="0"/>
              <a:t>#</a:t>
            </a:r>
            <a:r>
              <a:rPr lang="ko-KR" altLang="en-US" dirty="0"/>
              <a:t>관리자 </a:t>
            </a:r>
            <a:r>
              <a:rPr lang="en-US" altLang="ko-KR" dirty="0"/>
              <a:t>Role </a:t>
            </a:r>
            <a:r>
              <a:rPr lang="ko-KR" altLang="en-US" dirty="0"/>
              <a:t>의 인증 및 인가 처리</a:t>
            </a:r>
            <a:endParaRPr lang="en-US" altLang="ko-KR" dirty="0"/>
          </a:p>
          <a:p>
            <a:r>
              <a:rPr lang="en-US" altLang="ko-KR" dirty="0"/>
              <a:t>~$ </a:t>
            </a:r>
            <a:r>
              <a:rPr lang="en-US" altLang="ko-KR" dirty="0" err="1"/>
              <a:t>mkdir</a:t>
            </a:r>
            <a:r>
              <a:rPr lang="en-US" altLang="ko-KR" dirty="0"/>
              <a:t> -p $HOME/.</a:t>
            </a:r>
            <a:r>
              <a:rPr lang="en-US" altLang="ko-KR" dirty="0" err="1"/>
              <a:t>kube</a:t>
            </a:r>
            <a:endParaRPr lang="en-US" altLang="ko-KR" dirty="0"/>
          </a:p>
          <a:p>
            <a:r>
              <a:rPr lang="en-US" altLang="ko-KR" dirty="0"/>
              <a:t>~$ </a:t>
            </a:r>
            <a:r>
              <a:rPr lang="pt-BR" altLang="ko-KR" dirty="0"/>
              <a:t>sudo cp -i /etc/kubernetes/admin.conf $HOME/.kube/config</a:t>
            </a:r>
          </a:p>
          <a:p>
            <a:r>
              <a:rPr lang="pt-BR" altLang="ko-KR" dirty="0"/>
              <a:t>~$ </a:t>
            </a:r>
            <a:r>
              <a:rPr lang="en-US" altLang="ko-KR" dirty="0" err="1"/>
              <a:t>sudo</a:t>
            </a:r>
            <a:r>
              <a:rPr lang="en-US" altLang="ko-KR" dirty="0"/>
              <a:t> </a:t>
            </a:r>
            <a:r>
              <a:rPr lang="en-US" altLang="ko-KR" dirty="0" err="1"/>
              <a:t>chown</a:t>
            </a:r>
            <a:r>
              <a:rPr lang="en-US" altLang="ko-KR" dirty="0"/>
              <a:t> $(id -u):$(id -g) $HOME/.</a:t>
            </a:r>
            <a:r>
              <a:rPr lang="en-US" altLang="ko-KR" dirty="0" err="1"/>
              <a:t>kube</a:t>
            </a:r>
            <a:r>
              <a:rPr lang="en-US" altLang="ko-KR" dirty="0"/>
              <a:t>/config</a:t>
            </a:r>
          </a:p>
          <a:p>
            <a:endParaRPr lang="en-US" altLang="ko-KR" dirty="0"/>
          </a:p>
          <a:p>
            <a:r>
              <a:rPr lang="en-US" altLang="ko-KR" dirty="0"/>
              <a:t>#pod network </a:t>
            </a:r>
            <a:r>
              <a:rPr lang="ko-KR" altLang="en-US" dirty="0"/>
              <a:t>추가</a:t>
            </a:r>
            <a:r>
              <a:rPr lang="en-US" altLang="ko-KR" dirty="0"/>
              <a:t>(Flannel)</a:t>
            </a:r>
          </a:p>
          <a:p>
            <a:r>
              <a:rPr lang="en-US" altLang="ko-KR" dirty="0"/>
              <a:t>~$ </a:t>
            </a:r>
            <a:r>
              <a:rPr lang="en-US" altLang="ko-KR" dirty="0" err="1"/>
              <a:t>sudo</a:t>
            </a:r>
            <a:r>
              <a:rPr lang="en-US" altLang="ko-KR" dirty="0"/>
              <a:t> </a:t>
            </a:r>
            <a:r>
              <a:rPr lang="en-US" altLang="ko-KR" dirty="0" err="1"/>
              <a:t>kubectl</a:t>
            </a:r>
            <a:r>
              <a:rPr lang="en-US" altLang="ko-KR" dirty="0"/>
              <a:t> apply -f </a:t>
            </a:r>
            <a:r>
              <a:rPr lang="en-US" altLang="ko-KR" dirty="0">
                <a:hlinkClick r:id="rId3"/>
              </a:rPr>
              <a:t>https://raw.githubusercontent.com/coreos/flannel/master/Documentation/kube-flannel.yml</a:t>
            </a:r>
            <a:endParaRPr lang="en-US" altLang="ko-KR" dirty="0"/>
          </a:p>
          <a:p>
            <a:r>
              <a:rPr lang="en-US" altLang="ko-KR" dirty="0"/>
              <a:t>~$ </a:t>
            </a:r>
            <a:r>
              <a:rPr lang="en-US" altLang="ko-KR" dirty="0" err="1"/>
              <a:t>kubectl</a:t>
            </a:r>
            <a:r>
              <a:rPr lang="ko-KR" altLang="en-US" dirty="0"/>
              <a:t> </a:t>
            </a:r>
            <a:r>
              <a:rPr lang="en-US" altLang="ko-KR" dirty="0"/>
              <a:t>get</a:t>
            </a:r>
            <a:r>
              <a:rPr lang="ko-KR" altLang="en-US" dirty="0"/>
              <a:t> </a:t>
            </a:r>
            <a:r>
              <a:rPr lang="en-US" altLang="ko-KR" dirty="0"/>
              <a:t>nodes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~$ </a:t>
            </a:r>
            <a:r>
              <a:rPr lang="en-US" altLang="ko-KR" dirty="0" err="1"/>
              <a:t>kubectl</a:t>
            </a:r>
            <a:r>
              <a:rPr lang="en-US" altLang="ko-KR" dirty="0"/>
              <a:t> get pods --all-namespaces</a:t>
            </a:r>
          </a:p>
          <a:p>
            <a:endParaRPr lang="en-US" altLang="ko-KR" dirty="0"/>
          </a:p>
        </p:txBody>
      </p:sp>
      <p:cxnSp>
        <p:nvCxnSpPr>
          <p:cNvPr id="7" name="직선 연결선 6"/>
          <p:cNvCxnSpPr/>
          <p:nvPr/>
        </p:nvCxnSpPr>
        <p:spPr>
          <a:xfrm>
            <a:off x="0" y="6344816"/>
            <a:ext cx="12192000" cy="933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0" y="6354147"/>
            <a:ext cx="12192000" cy="503853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0339" y="6488420"/>
            <a:ext cx="3593651" cy="253968"/>
          </a:xfrm>
          <a:prstGeom prst="rect">
            <a:avLst/>
          </a:prstGeom>
        </p:spPr>
      </p:pic>
      <p:cxnSp>
        <p:nvCxnSpPr>
          <p:cNvPr id="12" name="직선 연결선 11"/>
          <p:cNvCxnSpPr/>
          <p:nvPr/>
        </p:nvCxnSpPr>
        <p:spPr>
          <a:xfrm>
            <a:off x="3105" y="544285"/>
            <a:ext cx="12192000" cy="933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3110" y="12446"/>
            <a:ext cx="12192000" cy="503853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A253397-551B-4112-81E7-1C6E43477E47}"/>
              </a:ext>
            </a:extLst>
          </p:cNvPr>
          <p:cNvSpPr txBox="1"/>
          <p:nvPr/>
        </p:nvSpPr>
        <p:spPr>
          <a:xfrm>
            <a:off x="464293" y="839584"/>
            <a:ext cx="110970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Kubernetes</a:t>
            </a:r>
          </a:p>
          <a:p>
            <a:r>
              <a:rPr lang="en-US" altLang="ko-KR" sz="2400" dirty="0"/>
              <a:t> - Kubernetes </a:t>
            </a:r>
            <a:r>
              <a:rPr lang="ko-KR" altLang="en-US" sz="2400" dirty="0"/>
              <a:t>설치</a:t>
            </a:r>
            <a:endParaRPr lang="en-US" altLang="ko-KR" sz="24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F336CC1-79CC-47CB-8043-9B69746796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1642" y="4283613"/>
            <a:ext cx="4366638" cy="38865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3DD0FA0-0BC0-4CC0-AC1A-FCC89C94EDDB}"/>
              </a:ext>
            </a:extLst>
          </p:cNvPr>
          <p:cNvSpPr txBox="1"/>
          <p:nvPr/>
        </p:nvSpPr>
        <p:spPr>
          <a:xfrm>
            <a:off x="46647" y="49770"/>
            <a:ext cx="66154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FFFFFF"/>
                </a:solidFill>
              </a:rPr>
              <a:t>5-2. Kubernetes </a:t>
            </a:r>
            <a:r>
              <a:rPr lang="ko-KR" altLang="en-US" sz="2400" dirty="0">
                <a:solidFill>
                  <a:srgbClr val="FFFFFF"/>
                </a:solidFill>
              </a:rPr>
              <a:t>설치</a:t>
            </a:r>
          </a:p>
        </p:txBody>
      </p:sp>
    </p:spTree>
    <p:extLst>
      <p:ext uri="{BB962C8B-B14F-4D97-AF65-F5344CB8AC3E}">
        <p14:creationId xmlns:p14="http://schemas.microsoft.com/office/powerpoint/2010/main" val="3192521821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6344816"/>
            <a:ext cx="12192000" cy="933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0" y="6354147"/>
            <a:ext cx="12192000" cy="503853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0339" y="6488420"/>
            <a:ext cx="3593651" cy="253968"/>
          </a:xfrm>
          <a:prstGeom prst="rect">
            <a:avLst/>
          </a:prstGeom>
        </p:spPr>
      </p:pic>
      <p:cxnSp>
        <p:nvCxnSpPr>
          <p:cNvPr id="12" name="직선 연결선 11"/>
          <p:cNvCxnSpPr/>
          <p:nvPr/>
        </p:nvCxnSpPr>
        <p:spPr>
          <a:xfrm>
            <a:off x="3105" y="544285"/>
            <a:ext cx="12192000" cy="933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3110" y="12446"/>
            <a:ext cx="12192000" cy="503853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A253397-551B-4112-81E7-1C6E43477E47}"/>
              </a:ext>
            </a:extLst>
          </p:cNvPr>
          <p:cNvSpPr txBox="1"/>
          <p:nvPr/>
        </p:nvSpPr>
        <p:spPr>
          <a:xfrm>
            <a:off x="464293" y="839584"/>
            <a:ext cx="110970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Kubernetes</a:t>
            </a:r>
          </a:p>
          <a:p>
            <a:r>
              <a:rPr lang="en-US" altLang="ko-KR" sz="2400" dirty="0"/>
              <a:t> - Kubernetes </a:t>
            </a:r>
            <a:r>
              <a:rPr lang="ko-KR" altLang="en-US" sz="2400" dirty="0"/>
              <a:t>설치</a:t>
            </a:r>
            <a:endParaRPr lang="en-US" altLang="ko-KR" sz="2400" dirty="0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A5E2094-A022-4295-99AC-BEB09E81F2AC}"/>
              </a:ext>
            </a:extLst>
          </p:cNvPr>
          <p:cNvSpPr txBox="1"/>
          <p:nvPr/>
        </p:nvSpPr>
        <p:spPr>
          <a:xfrm>
            <a:off x="46647" y="49770"/>
            <a:ext cx="66154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FFFFFF"/>
                </a:solidFill>
              </a:rPr>
              <a:t>5-2. Kubernetes </a:t>
            </a:r>
            <a:r>
              <a:rPr lang="ko-KR" altLang="en-US" sz="2400" dirty="0">
                <a:solidFill>
                  <a:srgbClr val="FFFFFF"/>
                </a:solidFill>
              </a:rPr>
              <a:t>설치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00D70D-3428-4882-A309-AAB245BCAD43}"/>
              </a:ext>
            </a:extLst>
          </p:cNvPr>
          <p:cNvSpPr txBox="1"/>
          <p:nvPr/>
        </p:nvSpPr>
        <p:spPr>
          <a:xfrm>
            <a:off x="464293" y="1670581"/>
            <a:ext cx="10340341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>
              <a:solidFill>
                <a:srgbClr val="FF0000"/>
              </a:solidFill>
            </a:endParaRPr>
          </a:p>
          <a:p>
            <a:r>
              <a:rPr lang="en-US" altLang="ko-KR" dirty="0">
                <a:solidFill>
                  <a:srgbClr val="FF0000"/>
                </a:solidFill>
              </a:rPr>
              <a:t>[status pending </a:t>
            </a:r>
            <a:r>
              <a:rPr lang="ko-KR" altLang="en-US" dirty="0">
                <a:solidFill>
                  <a:srgbClr val="FF0000"/>
                </a:solidFill>
              </a:rPr>
              <a:t>참고</a:t>
            </a:r>
            <a:r>
              <a:rPr lang="en-US" altLang="ko-KR" dirty="0">
                <a:solidFill>
                  <a:srgbClr val="FF0000"/>
                </a:solidFill>
              </a:rPr>
              <a:t>]</a:t>
            </a:r>
          </a:p>
          <a:p>
            <a:r>
              <a:rPr lang="en-US" altLang="ko-KR" dirty="0"/>
              <a:t>~$ </a:t>
            </a:r>
            <a:r>
              <a:rPr lang="en-US" altLang="ko-KR" dirty="0" err="1"/>
              <a:t>kubectl</a:t>
            </a:r>
            <a:r>
              <a:rPr lang="en-US" altLang="ko-KR" dirty="0"/>
              <a:t> taint node swarm-worker1 node-role.kubernetes.io/master-</a:t>
            </a:r>
          </a:p>
          <a:p>
            <a:r>
              <a:rPr lang="en-US" altLang="ko-KR" dirty="0"/>
              <a:t>     			#taint</a:t>
            </a:r>
            <a:r>
              <a:rPr lang="ko-KR" altLang="en-US" dirty="0"/>
              <a:t>를 통해 스케줄 관리 </a:t>
            </a:r>
            <a:r>
              <a:rPr lang="ko-KR" altLang="en-US" dirty="0" err="1"/>
              <a:t>할수있음</a:t>
            </a:r>
            <a:r>
              <a:rPr lang="en-US" altLang="ko-KR" dirty="0"/>
              <a:t>.</a:t>
            </a:r>
          </a:p>
          <a:p>
            <a:r>
              <a:rPr lang="en-US" altLang="ko-KR" dirty="0">
                <a:solidFill>
                  <a:srgbClr val="FF0000"/>
                </a:solidFill>
              </a:rPr>
              <a:t>[DNS status </a:t>
            </a:r>
            <a:r>
              <a:rPr lang="en-US" altLang="ko-KR" dirty="0" err="1">
                <a:solidFill>
                  <a:srgbClr val="FF0000"/>
                </a:solidFill>
              </a:rPr>
              <a:t>CrashLoopBackOff</a:t>
            </a:r>
            <a:r>
              <a:rPr lang="en-US" altLang="ko-KR" dirty="0">
                <a:solidFill>
                  <a:srgbClr val="FF0000"/>
                </a:solidFill>
              </a:rPr>
              <a:t>]</a:t>
            </a:r>
            <a:endParaRPr lang="en-US" altLang="ko-KR" dirty="0"/>
          </a:p>
          <a:p>
            <a:r>
              <a:rPr lang="ko-KR" altLang="en-US" dirty="0"/>
              <a:t>참고 </a:t>
            </a:r>
            <a:r>
              <a:rPr lang="en-US" altLang="ko-KR" dirty="0" err="1"/>
              <a:t>url</a:t>
            </a:r>
            <a:r>
              <a:rPr lang="en-US" altLang="ko-KR" dirty="0"/>
              <a:t> : </a:t>
            </a:r>
            <a:r>
              <a:rPr lang="en-US" altLang="ko-KR" dirty="0">
                <a:hlinkClick r:id="rId4"/>
              </a:rPr>
              <a:t>https://askubuntu.com/questions/627899/nameserver-127-0-1-1-in-resolv-conf-wont-go-away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$ vi /</a:t>
            </a:r>
            <a:r>
              <a:rPr lang="en-US" altLang="ko-KR" dirty="0" err="1"/>
              <a:t>etc</a:t>
            </a:r>
            <a:r>
              <a:rPr lang="en-US" altLang="ko-KR" dirty="0"/>
              <a:t>/</a:t>
            </a:r>
            <a:r>
              <a:rPr lang="en-US" altLang="ko-KR" dirty="0" err="1"/>
              <a:t>resolv.conf</a:t>
            </a:r>
            <a:r>
              <a:rPr lang="en-US" altLang="ko-KR" dirty="0"/>
              <a:t> #127.0.1.1 </a:t>
            </a:r>
            <a:r>
              <a:rPr lang="ko-KR" altLang="en-US" dirty="0"/>
              <a:t>로 되어있을 것임</a:t>
            </a:r>
            <a:r>
              <a:rPr lang="en-US" altLang="ko-KR" dirty="0"/>
              <a:t>.  	 	    #</a:t>
            </a:r>
            <a:r>
              <a:rPr lang="ko-KR" altLang="en-US" dirty="0"/>
              <a:t>확인만</a:t>
            </a:r>
            <a:endParaRPr lang="en-US" altLang="ko-KR" dirty="0"/>
          </a:p>
          <a:p>
            <a:r>
              <a:rPr lang="en-US" altLang="ko-KR" dirty="0"/>
              <a:t>$ </a:t>
            </a:r>
            <a:r>
              <a:rPr lang="en-US" altLang="ko-KR" dirty="0" err="1"/>
              <a:t>sudo</a:t>
            </a:r>
            <a:r>
              <a:rPr lang="en-US" altLang="ko-KR" dirty="0"/>
              <a:t> vi /</a:t>
            </a:r>
            <a:r>
              <a:rPr lang="en-US" altLang="ko-KR" dirty="0" err="1"/>
              <a:t>etc</a:t>
            </a:r>
            <a:r>
              <a:rPr lang="en-US" altLang="ko-KR" dirty="0"/>
              <a:t>/</a:t>
            </a:r>
            <a:r>
              <a:rPr lang="en-US" altLang="ko-KR" dirty="0" err="1"/>
              <a:t>NetworkManager</a:t>
            </a:r>
            <a:r>
              <a:rPr lang="en-US" altLang="ko-KR" dirty="0"/>
              <a:t>/</a:t>
            </a:r>
            <a:r>
              <a:rPr lang="en-US" altLang="ko-KR" dirty="0" err="1"/>
              <a:t>NetworkManager.conf</a:t>
            </a:r>
            <a:r>
              <a:rPr lang="en-US" altLang="ko-KR" dirty="0"/>
              <a:t>             #</a:t>
            </a:r>
            <a:r>
              <a:rPr lang="en-US" altLang="ko-KR" dirty="0" err="1"/>
              <a:t>dns</a:t>
            </a:r>
            <a:r>
              <a:rPr lang="en-US" altLang="ko-KR" dirty="0"/>
              <a:t>=</a:t>
            </a:r>
            <a:r>
              <a:rPr lang="en-US" altLang="ko-KR" dirty="0" err="1"/>
              <a:t>dnsmasq</a:t>
            </a:r>
            <a:r>
              <a:rPr lang="en-US" altLang="ko-KR" dirty="0"/>
              <a:t> </a:t>
            </a:r>
            <a:r>
              <a:rPr lang="ko-KR" altLang="en-US" dirty="0"/>
              <a:t>주석 </a:t>
            </a:r>
            <a:endParaRPr lang="en-US" altLang="ko-KR" dirty="0"/>
          </a:p>
          <a:p>
            <a:r>
              <a:rPr lang="en-US" altLang="ko-KR" dirty="0"/>
              <a:t>$ </a:t>
            </a:r>
            <a:r>
              <a:rPr lang="en-US" altLang="ko-KR" dirty="0" err="1"/>
              <a:t>sudo</a:t>
            </a:r>
            <a:r>
              <a:rPr lang="en-US" altLang="ko-KR" dirty="0"/>
              <a:t> service network-manager restart</a:t>
            </a:r>
          </a:p>
          <a:p>
            <a:r>
              <a:rPr lang="en-US" altLang="ko-KR" dirty="0"/>
              <a:t>$ </a:t>
            </a:r>
            <a:r>
              <a:rPr lang="en-US" altLang="ko-KR" dirty="0" err="1"/>
              <a:t>sudo</a:t>
            </a:r>
            <a:r>
              <a:rPr lang="en-US" altLang="ko-KR" dirty="0"/>
              <a:t> </a:t>
            </a:r>
            <a:r>
              <a:rPr lang="en-US" altLang="ko-KR" dirty="0" err="1"/>
              <a:t>systemctl</a:t>
            </a:r>
            <a:r>
              <a:rPr lang="en-US" altLang="ko-KR" dirty="0"/>
              <a:t> restart network-manager</a:t>
            </a:r>
          </a:p>
          <a:p>
            <a:r>
              <a:rPr lang="en-US" altLang="ko-KR" dirty="0"/>
              <a:t>$ </a:t>
            </a:r>
            <a:r>
              <a:rPr lang="en-US" altLang="ko-KR" dirty="0" err="1"/>
              <a:t>sudo</a:t>
            </a:r>
            <a:r>
              <a:rPr lang="en-US" altLang="ko-KR" dirty="0"/>
              <a:t> reboot</a:t>
            </a:r>
          </a:p>
          <a:p>
            <a:r>
              <a:rPr lang="en-US" altLang="ko-KR" dirty="0"/>
              <a:t>$ vi /</a:t>
            </a:r>
            <a:r>
              <a:rPr lang="en-US" altLang="ko-KR" dirty="0" err="1"/>
              <a:t>etc</a:t>
            </a:r>
            <a:r>
              <a:rPr lang="en-US" altLang="ko-KR" dirty="0"/>
              <a:t>/</a:t>
            </a:r>
            <a:r>
              <a:rPr lang="en-US" altLang="ko-KR" dirty="0" err="1"/>
              <a:t>resolv.conf</a:t>
            </a:r>
            <a:r>
              <a:rPr lang="en-US" altLang="ko-KR" dirty="0"/>
              <a:t> #nameserver </a:t>
            </a:r>
            <a:r>
              <a:rPr lang="en-US" altLang="ko-KR" dirty="0" err="1"/>
              <a:t>ip</a:t>
            </a:r>
            <a:r>
              <a:rPr lang="en-US" altLang="ko-KR" dirty="0"/>
              <a:t> </a:t>
            </a:r>
            <a:r>
              <a:rPr lang="ko-KR" altLang="en-US" dirty="0"/>
              <a:t>변경 확인</a:t>
            </a:r>
            <a:endParaRPr lang="en-US" altLang="ko-KR" dirty="0"/>
          </a:p>
          <a:p>
            <a:endParaRPr lang="en-US" altLang="ko-KR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A400022-C837-44A8-B3C0-EA6FF71912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9706" y="4503124"/>
            <a:ext cx="2667231" cy="1013548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6638B085-F570-433D-8933-091864D8FBED}"/>
              </a:ext>
            </a:extLst>
          </p:cNvPr>
          <p:cNvSpPr/>
          <p:nvPr/>
        </p:nvSpPr>
        <p:spPr>
          <a:xfrm>
            <a:off x="7399706" y="4880008"/>
            <a:ext cx="1089777" cy="13922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C67A0CB-87F2-4D2C-BEC7-5C66104A6C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7196" y="5622141"/>
            <a:ext cx="2263176" cy="560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309824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BC2AF8E1-3362-4DCB-BDB1-254D62062B38}"/>
              </a:ext>
            </a:extLst>
          </p:cNvPr>
          <p:cNvSpPr txBox="1"/>
          <p:nvPr/>
        </p:nvSpPr>
        <p:spPr>
          <a:xfrm>
            <a:off x="445788" y="1714148"/>
            <a:ext cx="11535621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# </a:t>
            </a:r>
            <a:r>
              <a:rPr lang="ko-KR" altLang="en-US" dirty="0">
                <a:solidFill>
                  <a:srgbClr val="FF0000"/>
                </a:solidFill>
              </a:rPr>
              <a:t>노드 지우기 </a:t>
            </a:r>
            <a:r>
              <a:rPr lang="en-US" altLang="ko-KR" dirty="0">
                <a:solidFill>
                  <a:srgbClr val="FF0000"/>
                </a:solidFill>
              </a:rPr>
              <a:t>[</a:t>
            </a:r>
            <a:r>
              <a:rPr lang="ko-KR" altLang="en-US" dirty="0">
                <a:solidFill>
                  <a:srgbClr val="FF0000"/>
                </a:solidFill>
              </a:rPr>
              <a:t>참고</a:t>
            </a:r>
            <a:r>
              <a:rPr lang="en-US" altLang="ko-KR" dirty="0">
                <a:solidFill>
                  <a:srgbClr val="FF0000"/>
                </a:solidFill>
              </a:rPr>
              <a:t>]</a:t>
            </a:r>
          </a:p>
          <a:p>
            <a:endParaRPr lang="en-US" altLang="ko-KR" dirty="0"/>
          </a:p>
          <a:p>
            <a:r>
              <a:rPr lang="en-US" altLang="ko-KR" dirty="0"/>
              <a:t>~$</a:t>
            </a:r>
            <a:r>
              <a:rPr lang="ko-KR" altLang="en-US" dirty="0"/>
              <a:t> </a:t>
            </a:r>
            <a:r>
              <a:rPr lang="en-US" altLang="ko-KR" dirty="0" err="1"/>
              <a:t>kubectl</a:t>
            </a:r>
            <a:r>
              <a:rPr lang="ko-KR" altLang="en-US" dirty="0"/>
              <a:t> </a:t>
            </a:r>
            <a:r>
              <a:rPr lang="en-US" altLang="ko-KR" dirty="0"/>
              <a:t>get</a:t>
            </a:r>
            <a:r>
              <a:rPr lang="ko-KR" altLang="en-US" dirty="0"/>
              <a:t> </a:t>
            </a:r>
            <a:r>
              <a:rPr lang="en-US" altLang="ko-KR" dirty="0"/>
              <a:t>nodes</a:t>
            </a:r>
          </a:p>
          <a:p>
            <a:r>
              <a:rPr lang="en-US" altLang="ko-KR" dirty="0"/>
              <a:t>~$ </a:t>
            </a:r>
            <a:r>
              <a:rPr lang="en-US" altLang="ko-KR" dirty="0" err="1"/>
              <a:t>kubectl</a:t>
            </a:r>
            <a:r>
              <a:rPr lang="en-US" altLang="ko-KR" dirty="0"/>
              <a:t> drain &lt;node-name&gt; --ignore-</a:t>
            </a:r>
            <a:r>
              <a:rPr lang="en-US" altLang="ko-KR" dirty="0" err="1"/>
              <a:t>daemonsets</a:t>
            </a:r>
            <a:r>
              <a:rPr lang="en-US" altLang="ko-KR" dirty="0"/>
              <a:t> --delete-local-data</a:t>
            </a:r>
          </a:p>
          <a:p>
            <a:r>
              <a:rPr lang="en-US" altLang="ko-KR" dirty="0"/>
              <a:t>~$ </a:t>
            </a:r>
            <a:r>
              <a:rPr lang="en-US" altLang="ko-KR" dirty="0" err="1"/>
              <a:t>kubectl</a:t>
            </a:r>
            <a:r>
              <a:rPr lang="en-US" altLang="ko-KR" dirty="0"/>
              <a:t> delete node &lt;node-name&gt;</a:t>
            </a:r>
          </a:p>
          <a:p>
            <a:r>
              <a:rPr lang="en-US" altLang="ko-KR" dirty="0"/>
              <a:t>~$ </a:t>
            </a:r>
            <a:r>
              <a:rPr lang="en-US" altLang="ko-KR" dirty="0" err="1"/>
              <a:t>sudo</a:t>
            </a:r>
            <a:r>
              <a:rPr lang="en-US" altLang="ko-KR" dirty="0"/>
              <a:t> </a:t>
            </a:r>
            <a:r>
              <a:rPr lang="en-US" altLang="ko-KR" dirty="0" err="1"/>
              <a:t>kubeadm</a:t>
            </a:r>
            <a:r>
              <a:rPr lang="en-US" altLang="ko-KR" dirty="0"/>
              <a:t> reset</a:t>
            </a:r>
          </a:p>
          <a:p>
            <a:r>
              <a:rPr lang="en-US" altLang="ko-KR" dirty="0"/>
              <a:t>~$ </a:t>
            </a:r>
            <a:r>
              <a:rPr lang="en-US" altLang="ko-KR" dirty="0" err="1"/>
              <a:t>sudo</a:t>
            </a:r>
            <a:r>
              <a:rPr lang="en-US" altLang="ko-KR" dirty="0"/>
              <a:t> </a:t>
            </a:r>
            <a:r>
              <a:rPr lang="en-US" altLang="ko-KR" dirty="0" err="1"/>
              <a:t>ipvsadm</a:t>
            </a:r>
            <a:r>
              <a:rPr lang="en-US" altLang="ko-KR" dirty="0"/>
              <a:t> --clear</a:t>
            </a:r>
          </a:p>
          <a:p>
            <a:endParaRPr lang="en-US" altLang="ko-KR" dirty="0"/>
          </a:p>
          <a:p>
            <a:r>
              <a:rPr lang="en-US" altLang="ko-KR" dirty="0"/>
              <a:t>#</a:t>
            </a:r>
            <a:r>
              <a:rPr lang="ko-KR" altLang="en-US" dirty="0" err="1"/>
              <a:t>파드</a:t>
            </a:r>
            <a:r>
              <a:rPr lang="ko-KR" altLang="en-US" dirty="0"/>
              <a:t> 삭제</a:t>
            </a:r>
            <a:endParaRPr lang="en-US" altLang="ko-KR" dirty="0"/>
          </a:p>
          <a:p>
            <a:r>
              <a:rPr lang="en-US" altLang="ko-KR" dirty="0"/>
              <a:t>$ </a:t>
            </a:r>
            <a:r>
              <a:rPr lang="en-US" altLang="ko-KR" dirty="0" err="1"/>
              <a:t>kubectl</a:t>
            </a:r>
            <a:r>
              <a:rPr lang="en-US" altLang="ko-KR" dirty="0"/>
              <a:t> delete -f [</a:t>
            </a:r>
            <a:r>
              <a:rPr lang="ko-KR" altLang="en-US" dirty="0"/>
              <a:t>파일이름</a:t>
            </a:r>
            <a:r>
              <a:rPr lang="en-US" altLang="ko-KR" dirty="0"/>
              <a:t>].</a:t>
            </a:r>
            <a:r>
              <a:rPr lang="en-US" altLang="ko-KR" dirty="0" err="1"/>
              <a:t>yaml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# </a:t>
            </a:r>
            <a:r>
              <a:rPr lang="ko-KR" altLang="en-US" dirty="0" err="1"/>
              <a:t>파드</a:t>
            </a:r>
            <a:r>
              <a:rPr lang="ko-KR" altLang="en-US" dirty="0"/>
              <a:t> 재시작</a:t>
            </a:r>
            <a:endParaRPr lang="en-US" altLang="ko-KR" dirty="0"/>
          </a:p>
          <a:p>
            <a:r>
              <a:rPr lang="en-US" altLang="ko-KR" dirty="0"/>
              <a:t>$ </a:t>
            </a:r>
            <a:r>
              <a:rPr lang="en-US" altLang="ko-KR" dirty="0" err="1"/>
              <a:t>kubectl</a:t>
            </a:r>
            <a:r>
              <a:rPr lang="ko-KR" altLang="en-US" dirty="0"/>
              <a:t> </a:t>
            </a:r>
            <a:r>
              <a:rPr lang="en-US" altLang="ko-KR" dirty="0"/>
              <a:t>replace</a:t>
            </a:r>
            <a:r>
              <a:rPr lang="ko-KR" altLang="en-US" dirty="0"/>
              <a:t> </a:t>
            </a:r>
            <a:r>
              <a:rPr lang="en-US" altLang="ko-KR" dirty="0"/>
              <a:t>--force</a:t>
            </a:r>
            <a:r>
              <a:rPr lang="ko-KR" altLang="en-US" dirty="0"/>
              <a:t> </a:t>
            </a:r>
            <a:r>
              <a:rPr lang="en-US" altLang="ko-KR" dirty="0"/>
              <a:t>-f</a:t>
            </a:r>
            <a:r>
              <a:rPr lang="ko-KR" altLang="en-US" dirty="0"/>
              <a:t> </a:t>
            </a:r>
            <a:r>
              <a:rPr lang="en-US" altLang="ko-KR" dirty="0"/>
              <a:t>[</a:t>
            </a:r>
            <a:r>
              <a:rPr lang="ko-KR" altLang="en-US" dirty="0"/>
              <a:t>파일이름</a:t>
            </a:r>
            <a:r>
              <a:rPr lang="en-US" altLang="ko-KR" dirty="0"/>
              <a:t>].</a:t>
            </a:r>
            <a:r>
              <a:rPr lang="en-US" altLang="ko-KR" dirty="0" err="1"/>
              <a:t>yaml</a:t>
            </a:r>
            <a:endParaRPr lang="en-US" altLang="ko-KR" dirty="0"/>
          </a:p>
          <a:p>
            <a:r>
              <a:rPr lang="en-US" altLang="ko-KR" dirty="0"/>
              <a:t>   </a:t>
            </a:r>
          </a:p>
          <a:p>
            <a:endParaRPr lang="en-US" altLang="ko-KR" dirty="0"/>
          </a:p>
        </p:txBody>
      </p:sp>
      <p:cxnSp>
        <p:nvCxnSpPr>
          <p:cNvPr id="7" name="직선 연결선 6"/>
          <p:cNvCxnSpPr/>
          <p:nvPr/>
        </p:nvCxnSpPr>
        <p:spPr>
          <a:xfrm>
            <a:off x="0" y="6344816"/>
            <a:ext cx="12192000" cy="933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0" y="6354147"/>
            <a:ext cx="12192000" cy="503853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0339" y="6488420"/>
            <a:ext cx="3593651" cy="253968"/>
          </a:xfrm>
          <a:prstGeom prst="rect">
            <a:avLst/>
          </a:prstGeom>
        </p:spPr>
      </p:pic>
      <p:cxnSp>
        <p:nvCxnSpPr>
          <p:cNvPr id="12" name="직선 연결선 11"/>
          <p:cNvCxnSpPr/>
          <p:nvPr/>
        </p:nvCxnSpPr>
        <p:spPr>
          <a:xfrm>
            <a:off x="3105" y="544285"/>
            <a:ext cx="12192000" cy="933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3110" y="12446"/>
            <a:ext cx="12192000" cy="503853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A253397-551B-4112-81E7-1C6E43477E47}"/>
              </a:ext>
            </a:extLst>
          </p:cNvPr>
          <p:cNvSpPr txBox="1"/>
          <p:nvPr/>
        </p:nvSpPr>
        <p:spPr>
          <a:xfrm>
            <a:off x="464293" y="839584"/>
            <a:ext cx="110970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Kubernetes</a:t>
            </a:r>
          </a:p>
          <a:p>
            <a:r>
              <a:rPr lang="en-US" altLang="ko-KR" sz="2400" dirty="0"/>
              <a:t> - Kubernetes </a:t>
            </a:r>
            <a:r>
              <a:rPr lang="ko-KR" altLang="en-US" sz="2400" dirty="0"/>
              <a:t>설치</a:t>
            </a:r>
            <a:endParaRPr lang="en-US" altLang="ko-KR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776A288-9CDC-4BBA-B0B4-E025E6E39F4E}"/>
              </a:ext>
            </a:extLst>
          </p:cNvPr>
          <p:cNvSpPr txBox="1"/>
          <p:nvPr/>
        </p:nvSpPr>
        <p:spPr>
          <a:xfrm>
            <a:off x="46647" y="49770"/>
            <a:ext cx="66154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FFFFFF"/>
                </a:solidFill>
              </a:rPr>
              <a:t>5-2. Kubernetes </a:t>
            </a:r>
            <a:r>
              <a:rPr lang="ko-KR" altLang="en-US" sz="2400" dirty="0">
                <a:solidFill>
                  <a:srgbClr val="FFFFFF"/>
                </a:solidFill>
              </a:rPr>
              <a:t>설치</a:t>
            </a:r>
          </a:p>
        </p:txBody>
      </p:sp>
    </p:spTree>
    <p:extLst>
      <p:ext uri="{BB962C8B-B14F-4D97-AF65-F5344CB8AC3E}">
        <p14:creationId xmlns:p14="http://schemas.microsoft.com/office/powerpoint/2010/main" val="1052563361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6344816"/>
            <a:ext cx="12192000" cy="933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0" y="6354147"/>
            <a:ext cx="12192000" cy="503853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0339" y="6488420"/>
            <a:ext cx="3593651" cy="253968"/>
          </a:xfrm>
          <a:prstGeom prst="rect">
            <a:avLst/>
          </a:prstGeom>
        </p:spPr>
      </p:pic>
      <p:cxnSp>
        <p:nvCxnSpPr>
          <p:cNvPr id="12" name="직선 연결선 11"/>
          <p:cNvCxnSpPr/>
          <p:nvPr/>
        </p:nvCxnSpPr>
        <p:spPr>
          <a:xfrm>
            <a:off x="3105" y="544285"/>
            <a:ext cx="12192000" cy="933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3110" y="12446"/>
            <a:ext cx="12192000" cy="503853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A253397-551B-4112-81E7-1C6E43477E47}"/>
              </a:ext>
            </a:extLst>
          </p:cNvPr>
          <p:cNvSpPr txBox="1"/>
          <p:nvPr/>
        </p:nvSpPr>
        <p:spPr>
          <a:xfrm>
            <a:off x="464293" y="839584"/>
            <a:ext cx="110970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Kubernetes</a:t>
            </a:r>
          </a:p>
          <a:p>
            <a:r>
              <a:rPr lang="en-US" altLang="ko-KR" sz="2400" dirty="0"/>
              <a:t> - Kubernetes </a:t>
            </a:r>
            <a:r>
              <a:rPr lang="ko-KR" altLang="en-US" sz="2400" dirty="0"/>
              <a:t>설치</a:t>
            </a:r>
            <a:endParaRPr lang="en-US" altLang="ko-KR" sz="2400" dirty="0">
              <a:solidFill>
                <a:srgbClr val="FF0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A436053-BF9E-4DCB-8B42-DEC980483993}"/>
              </a:ext>
            </a:extLst>
          </p:cNvPr>
          <p:cNvSpPr txBox="1"/>
          <p:nvPr/>
        </p:nvSpPr>
        <p:spPr>
          <a:xfrm>
            <a:off x="613864" y="2371696"/>
            <a:ext cx="1034034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[</a:t>
            </a:r>
            <a:r>
              <a:rPr lang="ko-KR" altLang="en-US" dirty="0">
                <a:solidFill>
                  <a:srgbClr val="FF0000"/>
                </a:solidFill>
              </a:rPr>
              <a:t>참고 </a:t>
            </a:r>
            <a:r>
              <a:rPr lang="en-US" altLang="ko-KR" dirty="0" err="1">
                <a:solidFill>
                  <a:srgbClr val="FF0000"/>
                </a:solidFill>
              </a:rPr>
              <a:t>kubectl</a:t>
            </a:r>
            <a:r>
              <a:rPr lang="en-US" altLang="ko-KR" dirty="0">
                <a:solidFill>
                  <a:srgbClr val="FF0000"/>
                </a:solidFill>
              </a:rPr>
              <a:t> error]</a:t>
            </a:r>
            <a:endParaRPr lang="en-US" altLang="ko-KR" dirty="0"/>
          </a:p>
          <a:p>
            <a:r>
              <a:rPr lang="en-US" altLang="ko-KR" dirty="0"/>
              <a:t>$ unset KUBECONFIG</a:t>
            </a:r>
          </a:p>
          <a:p>
            <a:r>
              <a:rPr lang="en-US" altLang="ko-KR" dirty="0"/>
              <a:t>$ export KUBECONFIG=/</a:t>
            </a:r>
            <a:r>
              <a:rPr lang="en-US" altLang="ko-KR" dirty="0" err="1"/>
              <a:t>etc</a:t>
            </a:r>
            <a:r>
              <a:rPr lang="en-US" altLang="ko-KR" dirty="0"/>
              <a:t>/</a:t>
            </a:r>
            <a:r>
              <a:rPr lang="en-US" altLang="ko-KR" dirty="0" err="1"/>
              <a:t>kubernetes</a:t>
            </a:r>
            <a:r>
              <a:rPr lang="en-US" altLang="ko-KR" dirty="0"/>
              <a:t>/</a:t>
            </a:r>
            <a:r>
              <a:rPr lang="en-US" altLang="ko-KR" dirty="0" err="1"/>
              <a:t>admin.conf</a:t>
            </a:r>
            <a:endParaRPr lang="en-US" altLang="ko-KR" dirty="0"/>
          </a:p>
          <a:p>
            <a:r>
              <a:rPr lang="en-US" altLang="ko-KR" dirty="0"/>
              <a:t>$ mv  $HOME/.</a:t>
            </a:r>
            <a:r>
              <a:rPr lang="en-US" altLang="ko-KR" dirty="0" err="1"/>
              <a:t>kube</a:t>
            </a:r>
            <a:r>
              <a:rPr lang="en-US" altLang="ko-KR" dirty="0"/>
              <a:t> $HOME/.</a:t>
            </a:r>
            <a:r>
              <a:rPr lang="en-US" altLang="ko-KR" dirty="0" err="1"/>
              <a:t>kube.bak</a:t>
            </a:r>
            <a:endParaRPr lang="en-US" altLang="ko-KR" dirty="0"/>
          </a:p>
          <a:p>
            <a:r>
              <a:rPr lang="en-US" altLang="ko-KR" dirty="0"/>
              <a:t>$ </a:t>
            </a:r>
            <a:r>
              <a:rPr lang="en-US" altLang="ko-KR" dirty="0" err="1"/>
              <a:t>mkdir</a:t>
            </a:r>
            <a:r>
              <a:rPr lang="en-US" altLang="ko-KR" dirty="0"/>
              <a:t> $HOME/.</a:t>
            </a:r>
            <a:r>
              <a:rPr lang="en-US" altLang="ko-KR" dirty="0" err="1"/>
              <a:t>kube</a:t>
            </a:r>
            <a:endParaRPr lang="en-US" altLang="ko-KR" dirty="0"/>
          </a:p>
          <a:p>
            <a:r>
              <a:rPr lang="en-US" altLang="ko-KR" dirty="0"/>
              <a:t>$</a:t>
            </a:r>
            <a:r>
              <a:rPr lang="pt-BR" altLang="ko-KR" dirty="0"/>
              <a:t> sudo cp -i /etc/kubernetes/admin.conf $HOME/.kube/config</a:t>
            </a:r>
          </a:p>
          <a:p>
            <a:r>
              <a:rPr lang="en-US" altLang="ko-KR" dirty="0"/>
              <a:t>$ </a:t>
            </a:r>
            <a:r>
              <a:rPr lang="en-US" altLang="ko-KR" dirty="0" err="1"/>
              <a:t>sudo</a:t>
            </a:r>
            <a:r>
              <a:rPr lang="en-US" altLang="ko-KR" dirty="0"/>
              <a:t> </a:t>
            </a:r>
            <a:r>
              <a:rPr lang="en-US" altLang="ko-KR" dirty="0" err="1"/>
              <a:t>chown</a:t>
            </a:r>
            <a:r>
              <a:rPr lang="en-US" altLang="ko-KR" dirty="0"/>
              <a:t> $(id -u):$(id -g) $HOME/.</a:t>
            </a:r>
            <a:r>
              <a:rPr lang="en-US" altLang="ko-KR" dirty="0" err="1"/>
              <a:t>kube</a:t>
            </a:r>
            <a:r>
              <a:rPr lang="en-US" altLang="ko-KR" dirty="0"/>
              <a:t>/</a:t>
            </a:r>
            <a:r>
              <a:rPr lang="en-US" altLang="ko-KR" dirty="0" err="1"/>
              <a:t>config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456" y="1788178"/>
            <a:ext cx="7687748" cy="48584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A5E2094-A022-4295-99AC-BEB09E81F2AC}"/>
              </a:ext>
            </a:extLst>
          </p:cNvPr>
          <p:cNvSpPr txBox="1"/>
          <p:nvPr/>
        </p:nvSpPr>
        <p:spPr>
          <a:xfrm>
            <a:off x="46647" y="49770"/>
            <a:ext cx="66154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FFFFFF"/>
                </a:solidFill>
              </a:rPr>
              <a:t>5-2. Kubernetes </a:t>
            </a:r>
            <a:r>
              <a:rPr lang="ko-KR" altLang="en-US" sz="2400" dirty="0">
                <a:solidFill>
                  <a:srgbClr val="FFFFFF"/>
                </a:solidFill>
              </a:rPr>
              <a:t>설치</a:t>
            </a:r>
          </a:p>
        </p:txBody>
      </p:sp>
    </p:spTree>
    <p:extLst>
      <p:ext uri="{BB962C8B-B14F-4D97-AF65-F5344CB8AC3E}">
        <p14:creationId xmlns:p14="http://schemas.microsoft.com/office/powerpoint/2010/main" val="479629905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6344816"/>
            <a:ext cx="12192000" cy="933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0" y="6354147"/>
            <a:ext cx="12192000" cy="503853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0339" y="6488420"/>
            <a:ext cx="3593651" cy="253968"/>
          </a:xfrm>
          <a:prstGeom prst="rect">
            <a:avLst/>
          </a:prstGeom>
        </p:spPr>
      </p:pic>
      <p:cxnSp>
        <p:nvCxnSpPr>
          <p:cNvPr id="12" name="직선 연결선 11"/>
          <p:cNvCxnSpPr/>
          <p:nvPr/>
        </p:nvCxnSpPr>
        <p:spPr>
          <a:xfrm>
            <a:off x="3105" y="544285"/>
            <a:ext cx="12192000" cy="933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3110" y="12446"/>
            <a:ext cx="12192000" cy="503853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A253397-551B-4112-81E7-1C6E43477E47}"/>
              </a:ext>
            </a:extLst>
          </p:cNvPr>
          <p:cNvSpPr txBox="1"/>
          <p:nvPr/>
        </p:nvSpPr>
        <p:spPr>
          <a:xfrm>
            <a:off x="464293" y="839584"/>
            <a:ext cx="110970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Kubernetes</a:t>
            </a:r>
          </a:p>
          <a:p>
            <a:r>
              <a:rPr lang="en-US" altLang="ko-KR" sz="2400" dirty="0"/>
              <a:t> - Kubernetes </a:t>
            </a:r>
            <a:r>
              <a:rPr lang="ko-KR" altLang="en-US" sz="2400" dirty="0"/>
              <a:t>설치</a:t>
            </a:r>
            <a:endParaRPr lang="en-US" altLang="ko-KR" sz="2400" dirty="0">
              <a:solidFill>
                <a:srgbClr val="FF0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A436053-BF9E-4DCB-8B42-DEC980483993}"/>
              </a:ext>
            </a:extLst>
          </p:cNvPr>
          <p:cNvSpPr txBox="1"/>
          <p:nvPr/>
        </p:nvSpPr>
        <p:spPr>
          <a:xfrm>
            <a:off x="613864" y="1765303"/>
            <a:ext cx="10340341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# </a:t>
            </a:r>
            <a:r>
              <a:rPr lang="ko-KR" altLang="en-US" dirty="0"/>
              <a:t>워커 노드 </a:t>
            </a:r>
            <a:r>
              <a:rPr lang="en-US" altLang="ko-KR" dirty="0">
                <a:solidFill>
                  <a:srgbClr val="FF0000"/>
                </a:solidFill>
              </a:rPr>
              <a:t>[</a:t>
            </a:r>
            <a:r>
              <a:rPr lang="ko-KR" altLang="en-US" dirty="0">
                <a:solidFill>
                  <a:srgbClr val="FF0000"/>
                </a:solidFill>
              </a:rPr>
              <a:t>참고</a:t>
            </a:r>
            <a:r>
              <a:rPr lang="en-US" altLang="ko-KR" dirty="0">
                <a:solidFill>
                  <a:srgbClr val="FF0000"/>
                </a:solidFill>
              </a:rPr>
              <a:t>]</a:t>
            </a:r>
          </a:p>
          <a:p>
            <a:r>
              <a:rPr lang="ko-KR" altLang="en-US" dirty="0"/>
              <a:t>마스터 노드를 생성하고 출력된 노드 추가 명령어를 이용하면 워커 노드가 마스터 노드의 결합된다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--token </a:t>
            </a:r>
            <a:r>
              <a:rPr lang="ko-KR" altLang="en-US" dirty="0"/>
              <a:t>은 기본적으로 </a:t>
            </a:r>
            <a:r>
              <a:rPr lang="en-US" altLang="ko-KR" dirty="0"/>
              <a:t>24</a:t>
            </a:r>
            <a:r>
              <a:rPr lang="ko-KR" altLang="en-US" dirty="0"/>
              <a:t>시간 만료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# --token </a:t>
            </a:r>
            <a:r>
              <a:rPr lang="ko-KR" altLang="en-US" dirty="0"/>
              <a:t>찾는 명령어</a:t>
            </a:r>
            <a:endParaRPr lang="en-US" altLang="ko-KR" dirty="0"/>
          </a:p>
          <a:p>
            <a:r>
              <a:rPr lang="en-US" altLang="ko-KR" dirty="0"/>
              <a:t>$ </a:t>
            </a:r>
            <a:r>
              <a:rPr lang="en-US" altLang="ko-KR" dirty="0" err="1"/>
              <a:t>kubeadm</a:t>
            </a:r>
            <a:r>
              <a:rPr lang="en-US" altLang="ko-KR" dirty="0"/>
              <a:t> token list</a:t>
            </a:r>
          </a:p>
          <a:p>
            <a:endParaRPr lang="en-US" altLang="ko-KR" dirty="0"/>
          </a:p>
          <a:p>
            <a:r>
              <a:rPr lang="en-US" altLang="ko-KR" dirty="0"/>
              <a:t># --</a:t>
            </a:r>
            <a:r>
              <a:rPr lang="en-US" altLang="ko-KR" dirty="0" err="1"/>
              <a:t>discorvery</a:t>
            </a:r>
            <a:r>
              <a:rPr lang="en-US" altLang="ko-KR" dirty="0"/>
              <a:t>-token-ca-cert-hash</a:t>
            </a:r>
          </a:p>
          <a:p>
            <a:r>
              <a:rPr lang="en-US" altLang="ko-KR" dirty="0"/>
              <a:t>$ </a:t>
            </a:r>
            <a:r>
              <a:rPr lang="en-US" altLang="ko-KR" dirty="0" err="1"/>
              <a:t>openssl</a:t>
            </a:r>
            <a:r>
              <a:rPr lang="en-US" altLang="ko-KR" dirty="0"/>
              <a:t> x509 -</a:t>
            </a:r>
            <a:r>
              <a:rPr lang="en-US" altLang="ko-KR" dirty="0" err="1"/>
              <a:t>pubkey</a:t>
            </a:r>
            <a:r>
              <a:rPr lang="en-US" altLang="ko-KR" dirty="0"/>
              <a:t> -in /</a:t>
            </a:r>
            <a:r>
              <a:rPr lang="en-US" altLang="ko-KR" dirty="0" err="1"/>
              <a:t>etc</a:t>
            </a:r>
            <a:r>
              <a:rPr lang="en-US" altLang="ko-KR" dirty="0"/>
              <a:t>/</a:t>
            </a:r>
            <a:r>
              <a:rPr lang="en-US" altLang="ko-KR" dirty="0" err="1"/>
              <a:t>kubernetes</a:t>
            </a:r>
            <a:r>
              <a:rPr lang="en-US" altLang="ko-KR" dirty="0"/>
              <a:t>/</a:t>
            </a:r>
            <a:r>
              <a:rPr lang="en-US" altLang="ko-KR" dirty="0" err="1"/>
              <a:t>pki</a:t>
            </a:r>
            <a:r>
              <a:rPr lang="en-US" altLang="ko-KR" dirty="0"/>
              <a:t>/ca.crt | </a:t>
            </a:r>
            <a:r>
              <a:rPr lang="en-US" altLang="ko-KR" dirty="0" err="1"/>
              <a:t>openssl</a:t>
            </a:r>
            <a:r>
              <a:rPr lang="en-US" altLang="ko-KR" dirty="0"/>
              <a:t> </a:t>
            </a:r>
            <a:r>
              <a:rPr lang="en-US" altLang="ko-KR" dirty="0" err="1"/>
              <a:t>rsa</a:t>
            </a:r>
            <a:r>
              <a:rPr lang="en-US" altLang="ko-KR" dirty="0"/>
              <a:t> -</a:t>
            </a:r>
            <a:r>
              <a:rPr lang="en-US" altLang="ko-KR" dirty="0" err="1"/>
              <a:t>pubin</a:t>
            </a:r>
            <a:r>
              <a:rPr lang="en-US" altLang="ko-KR" dirty="0"/>
              <a:t> -</a:t>
            </a:r>
            <a:r>
              <a:rPr lang="en-US" altLang="ko-KR" dirty="0" err="1"/>
              <a:t>outform</a:t>
            </a:r>
            <a:r>
              <a:rPr lang="en-US" altLang="ko-KR" dirty="0"/>
              <a:t> der 2&gt;/dev/null | </a:t>
            </a:r>
            <a:r>
              <a:rPr lang="en-US" altLang="ko-KR" dirty="0" err="1"/>
              <a:t>openssl</a:t>
            </a:r>
            <a:r>
              <a:rPr lang="en-US" altLang="ko-KR" dirty="0"/>
              <a:t> </a:t>
            </a:r>
            <a:r>
              <a:rPr lang="en-US" altLang="ko-KR" dirty="0" err="1"/>
              <a:t>dgst</a:t>
            </a:r>
            <a:r>
              <a:rPr lang="en-US" altLang="ko-KR" dirty="0"/>
              <a:t> -sha256 -hex | sed 's/^.* //'</a:t>
            </a:r>
          </a:p>
          <a:p>
            <a:endParaRPr lang="en-US" altLang="ko-KR" dirty="0"/>
          </a:p>
          <a:p>
            <a:r>
              <a:rPr lang="en-US" altLang="ko-KR" dirty="0"/>
              <a:t># token </a:t>
            </a:r>
            <a:r>
              <a:rPr lang="ko-KR" altLang="en-US" dirty="0"/>
              <a:t>만료 후 갱신</a:t>
            </a:r>
            <a:endParaRPr lang="en-US" altLang="ko-KR" dirty="0"/>
          </a:p>
          <a:p>
            <a:r>
              <a:rPr lang="en-US" altLang="ko-KR" dirty="0"/>
              <a:t>$ </a:t>
            </a:r>
            <a:r>
              <a:rPr lang="en-US" altLang="ko-KR" dirty="0" err="1"/>
              <a:t>kubeadm</a:t>
            </a:r>
            <a:r>
              <a:rPr lang="en-US" altLang="ko-KR" dirty="0"/>
              <a:t> token create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A5E2094-A022-4295-99AC-BEB09E81F2AC}"/>
              </a:ext>
            </a:extLst>
          </p:cNvPr>
          <p:cNvSpPr txBox="1"/>
          <p:nvPr/>
        </p:nvSpPr>
        <p:spPr>
          <a:xfrm>
            <a:off x="46647" y="49770"/>
            <a:ext cx="66154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FFFFFF"/>
                </a:solidFill>
              </a:rPr>
              <a:t>5-2. Kubernetes </a:t>
            </a:r>
            <a:r>
              <a:rPr lang="ko-KR" altLang="en-US" sz="2400" dirty="0">
                <a:solidFill>
                  <a:srgbClr val="FFFFFF"/>
                </a:solidFill>
              </a:rPr>
              <a:t>설치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ED27557-8EB7-49BE-8606-D402CC4FDA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177" y="2425873"/>
            <a:ext cx="7285351" cy="464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3842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6344816"/>
            <a:ext cx="12192000" cy="933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0" y="6354147"/>
            <a:ext cx="12192000" cy="503853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0339" y="6488420"/>
            <a:ext cx="3593651" cy="253968"/>
          </a:xfrm>
          <a:prstGeom prst="rect">
            <a:avLst/>
          </a:prstGeom>
        </p:spPr>
      </p:pic>
      <p:cxnSp>
        <p:nvCxnSpPr>
          <p:cNvPr id="12" name="직선 연결선 11"/>
          <p:cNvCxnSpPr/>
          <p:nvPr/>
        </p:nvCxnSpPr>
        <p:spPr>
          <a:xfrm>
            <a:off x="3105" y="544285"/>
            <a:ext cx="12192000" cy="933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3110" y="12446"/>
            <a:ext cx="12192000" cy="503853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46647" y="49770"/>
            <a:ext cx="66154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FFFFFF"/>
                </a:solidFill>
              </a:rPr>
              <a:t>1-1. Virtual box </a:t>
            </a:r>
            <a:r>
              <a:rPr lang="ko-KR" altLang="en-US" sz="2400" dirty="0">
                <a:solidFill>
                  <a:srgbClr val="FFFFFF"/>
                </a:solidFill>
              </a:rPr>
              <a:t>설치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4293" y="839584"/>
            <a:ext cx="60695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Download </a:t>
            </a:r>
            <a:r>
              <a:rPr lang="ko-KR" altLang="en-US" sz="2400" dirty="0"/>
              <a:t>과정</a:t>
            </a:r>
            <a:endParaRPr lang="en-US" altLang="ko-KR" sz="2400" dirty="0"/>
          </a:p>
        </p:txBody>
      </p:sp>
      <p:sp>
        <p:nvSpPr>
          <p:cNvPr id="10" name="오른쪽 화살표 9"/>
          <p:cNvSpPr/>
          <p:nvPr/>
        </p:nvSpPr>
        <p:spPr>
          <a:xfrm>
            <a:off x="5810134" y="2967644"/>
            <a:ext cx="1105593" cy="528287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647" y="2290603"/>
            <a:ext cx="5039428" cy="2276793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3677791" y="3657802"/>
            <a:ext cx="881148" cy="29925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2572" y="1620160"/>
            <a:ext cx="4715533" cy="3658111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10006548" y="4887192"/>
            <a:ext cx="881148" cy="29925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2826032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6344816"/>
            <a:ext cx="12192000" cy="933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0" y="6354147"/>
            <a:ext cx="12192000" cy="503853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0339" y="6488420"/>
            <a:ext cx="3593651" cy="253968"/>
          </a:xfrm>
          <a:prstGeom prst="rect">
            <a:avLst/>
          </a:prstGeom>
        </p:spPr>
      </p:pic>
      <p:cxnSp>
        <p:nvCxnSpPr>
          <p:cNvPr id="12" name="직선 연결선 11"/>
          <p:cNvCxnSpPr/>
          <p:nvPr/>
        </p:nvCxnSpPr>
        <p:spPr>
          <a:xfrm>
            <a:off x="3105" y="544285"/>
            <a:ext cx="12192000" cy="933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3110" y="12446"/>
            <a:ext cx="12192000" cy="503853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46647" y="49770"/>
            <a:ext cx="66154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FFFFFF"/>
                </a:solidFill>
              </a:rPr>
              <a:t>5. Kubernetes</a:t>
            </a:r>
            <a:endParaRPr lang="ko-KR" altLang="en-US" sz="2400" dirty="0">
              <a:solidFill>
                <a:srgbClr val="FFFFFF"/>
              </a:solidFill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AA1FAE5A-6237-49E5-A2BD-A97D1D27A33B}"/>
              </a:ext>
            </a:extLst>
          </p:cNvPr>
          <p:cNvGrpSpPr/>
          <p:nvPr/>
        </p:nvGrpSpPr>
        <p:grpSpPr>
          <a:xfrm>
            <a:off x="3060012" y="1697918"/>
            <a:ext cx="5840968" cy="3361816"/>
            <a:chOff x="2845837" y="1147691"/>
            <a:chExt cx="5840968" cy="3361816"/>
          </a:xfrm>
        </p:grpSpPr>
        <p:sp>
          <p:nvSpPr>
            <p:cNvPr id="19" name="모서리가 둥근 직사각형 8">
              <a:extLst>
                <a:ext uri="{FF2B5EF4-FFF2-40B4-BE49-F238E27FC236}">
                  <a16:creationId xmlns:a16="http://schemas.microsoft.com/office/drawing/2014/main" id="{4DF233C3-39E8-4D5D-B429-7B518EDB72C9}"/>
                </a:ext>
              </a:extLst>
            </p:cNvPr>
            <p:cNvSpPr/>
            <p:nvPr/>
          </p:nvSpPr>
          <p:spPr>
            <a:xfrm>
              <a:off x="3077551" y="1147691"/>
              <a:ext cx="5609254" cy="858416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600" dirty="0"/>
                <a:t>Kubernetes</a:t>
              </a:r>
              <a:endParaRPr lang="ko-KR" altLang="en-US" sz="3600" dirty="0"/>
            </a:p>
          </p:txBody>
        </p:sp>
        <p:cxnSp>
          <p:nvCxnSpPr>
            <p:cNvPr id="20" name="꺾인 연결선 3">
              <a:extLst>
                <a:ext uri="{FF2B5EF4-FFF2-40B4-BE49-F238E27FC236}">
                  <a16:creationId xmlns:a16="http://schemas.microsoft.com/office/drawing/2014/main" id="{28DD6DCA-B5D3-46AD-9599-D05E81A20A7E}"/>
                </a:ext>
              </a:extLst>
            </p:cNvPr>
            <p:cNvCxnSpPr>
              <a:cxnSpLocks/>
              <a:stCxn id="19" idx="1"/>
              <a:endCxn id="27" idx="1"/>
            </p:cNvCxnSpPr>
            <p:nvPr/>
          </p:nvCxnSpPr>
          <p:spPr>
            <a:xfrm rot="10800000" flipH="1" flipV="1">
              <a:off x="3077550" y="1576898"/>
              <a:ext cx="457199" cy="2682133"/>
            </a:xfrm>
            <a:prstGeom prst="bentConnector3">
              <a:avLst>
                <a:gd name="adj1" fmla="val -50000"/>
              </a:avLst>
            </a:prstGeom>
            <a:ln w="5715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모서리가 둥근 직사각형 21">
              <a:extLst>
                <a:ext uri="{FF2B5EF4-FFF2-40B4-BE49-F238E27FC236}">
                  <a16:creationId xmlns:a16="http://schemas.microsoft.com/office/drawing/2014/main" id="{D5E47336-2B1B-449C-AAD9-DB2015FDBF86}"/>
                </a:ext>
              </a:extLst>
            </p:cNvPr>
            <p:cNvSpPr/>
            <p:nvPr/>
          </p:nvSpPr>
          <p:spPr>
            <a:xfrm>
              <a:off x="3534750" y="2349707"/>
              <a:ext cx="3220613" cy="500950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400" dirty="0"/>
                <a:t>1. Why </a:t>
              </a:r>
              <a:r>
                <a:rPr lang="en-US" altLang="ko-KR" sz="2400" dirty="0" err="1"/>
                <a:t>kubernetes</a:t>
              </a:r>
              <a:r>
                <a:rPr lang="en-US" altLang="ko-KR" sz="2400" dirty="0"/>
                <a:t> </a:t>
              </a:r>
              <a:endParaRPr lang="ko-KR" altLang="en-US" sz="2400" dirty="0"/>
            </a:p>
          </p:txBody>
        </p:sp>
        <p:sp>
          <p:nvSpPr>
            <p:cNvPr id="26" name="모서리가 둥근 직사각형 22">
              <a:extLst>
                <a:ext uri="{FF2B5EF4-FFF2-40B4-BE49-F238E27FC236}">
                  <a16:creationId xmlns:a16="http://schemas.microsoft.com/office/drawing/2014/main" id="{6D32DDF5-7EEB-4233-B689-9429495F389B}"/>
                </a:ext>
              </a:extLst>
            </p:cNvPr>
            <p:cNvSpPr/>
            <p:nvPr/>
          </p:nvSpPr>
          <p:spPr>
            <a:xfrm>
              <a:off x="3534750" y="3179132"/>
              <a:ext cx="3220613" cy="500950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400" dirty="0"/>
                <a:t>2. </a:t>
              </a:r>
              <a:r>
                <a:rPr lang="en-US" altLang="ko-KR" sz="2400" dirty="0" err="1"/>
                <a:t>kubernetes</a:t>
              </a:r>
              <a:r>
                <a:rPr lang="ko-KR" altLang="en-US" sz="2400" dirty="0"/>
                <a:t> 설치</a:t>
              </a:r>
            </a:p>
          </p:txBody>
        </p:sp>
        <p:sp>
          <p:nvSpPr>
            <p:cNvPr id="27" name="모서리가 둥근 직사각형 23">
              <a:extLst>
                <a:ext uri="{FF2B5EF4-FFF2-40B4-BE49-F238E27FC236}">
                  <a16:creationId xmlns:a16="http://schemas.microsoft.com/office/drawing/2014/main" id="{6E7E8341-0885-4832-A21E-ACE2FD9F0C68}"/>
                </a:ext>
              </a:extLst>
            </p:cNvPr>
            <p:cNvSpPr/>
            <p:nvPr/>
          </p:nvSpPr>
          <p:spPr>
            <a:xfrm>
              <a:off x="3534750" y="4008557"/>
              <a:ext cx="3220613" cy="500950"/>
            </a:xfrm>
            <a:prstGeom prst="roundRect">
              <a:avLst/>
            </a:prstGeom>
            <a:solidFill>
              <a:srgbClr val="00B0F0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000" dirty="0"/>
                <a:t>3. Hello Node Kubernetes</a:t>
              </a:r>
              <a:endParaRPr lang="ko-KR" altLang="en-US" sz="2400" dirty="0"/>
            </a:p>
          </p:txBody>
        </p: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654F2665-84E5-4090-B4D3-DC511EA42423}"/>
                </a:ext>
              </a:extLst>
            </p:cNvPr>
            <p:cNvCxnSpPr>
              <a:stCxn id="21" idx="1"/>
            </p:cNvCxnSpPr>
            <p:nvPr/>
          </p:nvCxnSpPr>
          <p:spPr>
            <a:xfrm flipH="1">
              <a:off x="2845837" y="2600182"/>
              <a:ext cx="688913" cy="3059"/>
            </a:xfrm>
            <a:prstGeom prst="line">
              <a:avLst/>
            </a:prstGeom>
            <a:ln w="5715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CFD18B08-1237-4F3A-9D43-165B8295EDA7}"/>
                </a:ext>
              </a:extLst>
            </p:cNvPr>
            <p:cNvCxnSpPr>
              <a:stCxn id="26" idx="1"/>
            </p:cNvCxnSpPr>
            <p:nvPr/>
          </p:nvCxnSpPr>
          <p:spPr>
            <a:xfrm flipH="1">
              <a:off x="2845837" y="3429607"/>
              <a:ext cx="688913" cy="4058"/>
            </a:xfrm>
            <a:prstGeom prst="line">
              <a:avLst/>
            </a:prstGeom>
            <a:ln w="5715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3D61F909-3813-4925-B8C7-EE6666A1DDCD}"/>
                </a:ext>
              </a:extLst>
            </p:cNvPr>
            <p:cNvCxnSpPr>
              <a:stCxn id="27" idx="1"/>
            </p:cNvCxnSpPr>
            <p:nvPr/>
          </p:nvCxnSpPr>
          <p:spPr>
            <a:xfrm flipH="1">
              <a:off x="2845837" y="4259032"/>
              <a:ext cx="688913" cy="5058"/>
            </a:xfrm>
            <a:prstGeom prst="line">
              <a:avLst/>
            </a:prstGeom>
            <a:ln w="5715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162405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BC2AF8E1-3362-4DCB-BDB1-254D62062B38}"/>
              </a:ext>
            </a:extLst>
          </p:cNvPr>
          <p:cNvSpPr txBox="1"/>
          <p:nvPr/>
        </p:nvSpPr>
        <p:spPr>
          <a:xfrm>
            <a:off x="445789" y="1714148"/>
            <a:ext cx="1111559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#docker build</a:t>
            </a:r>
          </a:p>
          <a:p>
            <a:endParaRPr lang="en-US" altLang="ko-KR" dirty="0"/>
          </a:p>
          <a:p>
            <a:r>
              <a:rPr lang="en-US" altLang="ko-KR" dirty="0"/>
              <a:t>$ </a:t>
            </a:r>
            <a:r>
              <a:rPr lang="en-US" altLang="ko-KR" dirty="0" err="1"/>
              <a:t>mkdir</a:t>
            </a:r>
            <a:r>
              <a:rPr lang="en-US" altLang="ko-KR" dirty="0"/>
              <a:t> </a:t>
            </a:r>
            <a:r>
              <a:rPr lang="en-US" altLang="ko-KR" dirty="0" err="1"/>
              <a:t>test_gcr</a:t>
            </a:r>
            <a:r>
              <a:rPr lang="en-US" altLang="ko-KR" dirty="0"/>
              <a:t> &amp;&amp; cd </a:t>
            </a:r>
            <a:r>
              <a:rPr lang="en-US" altLang="ko-KR" dirty="0" err="1"/>
              <a:t>test_gcr</a:t>
            </a:r>
            <a:endParaRPr lang="en-US" altLang="ko-KR" dirty="0"/>
          </a:p>
          <a:p>
            <a:r>
              <a:rPr lang="en-US" altLang="ko-KR" dirty="0" err="1"/>
              <a:t>test_gcr</a:t>
            </a:r>
            <a:r>
              <a:rPr lang="en-US" altLang="ko-KR" dirty="0"/>
              <a:t>~$ vi </a:t>
            </a:r>
            <a:r>
              <a:rPr lang="en-US" altLang="ko-KR" dirty="0" err="1"/>
              <a:t>Dockerfile</a:t>
            </a:r>
            <a:r>
              <a:rPr lang="en-US" altLang="ko-KR" dirty="0"/>
              <a:t> 		#docker file </a:t>
            </a:r>
            <a:r>
              <a:rPr lang="ko-KR" altLang="en-US" dirty="0"/>
              <a:t>생성</a:t>
            </a:r>
            <a:endParaRPr lang="en-US" altLang="ko-KR" dirty="0"/>
          </a:p>
          <a:p>
            <a:r>
              <a:rPr lang="en-US" altLang="ko-KR" dirty="0" err="1"/>
              <a:t>test_gcr</a:t>
            </a:r>
            <a:r>
              <a:rPr lang="en-US" altLang="ko-KR" dirty="0"/>
              <a:t>~$ vi</a:t>
            </a:r>
            <a:r>
              <a:rPr lang="ko-KR" altLang="en-US" dirty="0"/>
              <a:t> </a:t>
            </a:r>
            <a:r>
              <a:rPr lang="en-US" altLang="ko-KR" dirty="0"/>
              <a:t>app.js		#app.js</a:t>
            </a:r>
            <a:r>
              <a:rPr lang="ko-KR" altLang="en-US" dirty="0"/>
              <a:t> 생성</a:t>
            </a:r>
            <a:endParaRPr lang="en-US" altLang="ko-KR" dirty="0"/>
          </a:p>
          <a:p>
            <a:r>
              <a:rPr lang="en-US" altLang="ko-KR" dirty="0" err="1"/>
              <a:t>test_gcr</a:t>
            </a:r>
            <a:r>
              <a:rPr lang="en-US" altLang="ko-KR" dirty="0"/>
              <a:t>~$ </a:t>
            </a:r>
            <a:r>
              <a:rPr lang="en-US" altLang="ko-KR" dirty="0" err="1"/>
              <a:t>dokcer</a:t>
            </a:r>
            <a:r>
              <a:rPr lang="en-US" altLang="ko-KR" dirty="0"/>
              <a:t> build -t node-app:0.1 .</a:t>
            </a:r>
          </a:p>
          <a:p>
            <a:endParaRPr lang="en-US" altLang="ko-KR" dirty="0"/>
          </a:p>
          <a:p>
            <a:r>
              <a:rPr lang="en-US" altLang="ko-KR" dirty="0"/>
              <a:t>$ docker </a:t>
            </a:r>
            <a:r>
              <a:rPr lang="en-US" altLang="ko-KR" dirty="0" err="1"/>
              <a:t>imges</a:t>
            </a:r>
            <a:r>
              <a:rPr lang="en-US" altLang="ko-KR" dirty="0"/>
              <a:t> 				#docker image </a:t>
            </a:r>
            <a:r>
              <a:rPr lang="ko-KR" altLang="en-US" dirty="0"/>
              <a:t>확인</a:t>
            </a:r>
            <a:endParaRPr lang="en-US" altLang="ko-KR" dirty="0"/>
          </a:p>
          <a:p>
            <a:r>
              <a:rPr lang="en-US" altLang="ko-KR" dirty="0"/>
              <a:t>$ docker run -p 4000:80 --name my-app -d node-app:0.1 </a:t>
            </a:r>
          </a:p>
          <a:p>
            <a:r>
              <a:rPr lang="en-US" altLang="ko-KR" dirty="0"/>
              <a:t>$ docker </a:t>
            </a:r>
            <a:r>
              <a:rPr lang="en-US" altLang="ko-KR" dirty="0" err="1"/>
              <a:t>ps</a:t>
            </a:r>
            <a:endParaRPr lang="en-US" altLang="ko-KR" dirty="0"/>
          </a:p>
          <a:p>
            <a:r>
              <a:rPr lang="en-US" altLang="ko-KR" dirty="0"/>
              <a:t>$ docker logs [</a:t>
            </a:r>
            <a:r>
              <a:rPr lang="en-US" altLang="ko-KR" dirty="0" err="1"/>
              <a:t>container_id</a:t>
            </a:r>
            <a:r>
              <a:rPr lang="en-US" altLang="ko-KR" dirty="0"/>
              <a:t>]		#log </a:t>
            </a:r>
            <a:r>
              <a:rPr lang="ko-KR" altLang="en-US" dirty="0"/>
              <a:t>확인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$ docker stop my-app &amp;&amp; docker rm my-app #docker stop &amp; remove</a:t>
            </a:r>
          </a:p>
        </p:txBody>
      </p:sp>
      <p:cxnSp>
        <p:nvCxnSpPr>
          <p:cNvPr id="7" name="직선 연결선 6"/>
          <p:cNvCxnSpPr/>
          <p:nvPr/>
        </p:nvCxnSpPr>
        <p:spPr>
          <a:xfrm>
            <a:off x="0" y="6344816"/>
            <a:ext cx="12192000" cy="933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0" y="6354147"/>
            <a:ext cx="12192000" cy="503853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0339" y="6488420"/>
            <a:ext cx="3593651" cy="253968"/>
          </a:xfrm>
          <a:prstGeom prst="rect">
            <a:avLst/>
          </a:prstGeom>
        </p:spPr>
      </p:pic>
      <p:cxnSp>
        <p:nvCxnSpPr>
          <p:cNvPr id="12" name="직선 연결선 11"/>
          <p:cNvCxnSpPr/>
          <p:nvPr/>
        </p:nvCxnSpPr>
        <p:spPr>
          <a:xfrm>
            <a:off x="3105" y="544285"/>
            <a:ext cx="12192000" cy="933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3110" y="12446"/>
            <a:ext cx="12192000" cy="503853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EE3D025-E87E-47A0-99B7-31C896BA29BA}"/>
              </a:ext>
            </a:extLst>
          </p:cNvPr>
          <p:cNvSpPr txBox="1"/>
          <p:nvPr/>
        </p:nvSpPr>
        <p:spPr>
          <a:xfrm>
            <a:off x="464293" y="839584"/>
            <a:ext cx="110970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Hello Node Kubernetes </a:t>
            </a:r>
          </a:p>
          <a:p>
            <a:r>
              <a:rPr lang="en-US" altLang="ko-KR" sz="2400" dirty="0"/>
              <a:t> - hello world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9299484-5E57-4DB5-AD17-2D46DD445CCD}"/>
              </a:ext>
            </a:extLst>
          </p:cNvPr>
          <p:cNvSpPr txBox="1"/>
          <p:nvPr/>
        </p:nvSpPr>
        <p:spPr>
          <a:xfrm>
            <a:off x="46647" y="49770"/>
            <a:ext cx="66154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FFFFFF"/>
                </a:solidFill>
              </a:rPr>
              <a:t>5-3. Hello node Kubernetes</a:t>
            </a:r>
            <a:endParaRPr lang="ko-KR" altLang="en-US" sz="2400" dirty="0">
              <a:solidFill>
                <a:srgbClr val="FFFFFF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D03A83C-7E1D-4635-A512-5D45BEF12A7C}"/>
              </a:ext>
            </a:extLst>
          </p:cNvPr>
          <p:cNvSpPr txBox="1"/>
          <p:nvPr/>
        </p:nvSpPr>
        <p:spPr>
          <a:xfrm>
            <a:off x="8285291" y="258928"/>
            <a:ext cx="3903599" cy="270843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000" b="1" dirty="0" err="1"/>
              <a:t>Dockerfile</a:t>
            </a:r>
            <a:endParaRPr lang="en-US" altLang="ko-KR" sz="1000" b="1" dirty="0"/>
          </a:p>
          <a:p>
            <a:r>
              <a:rPr lang="en-US" altLang="ko-KR" sz="1000" dirty="0"/>
              <a:t># Use an official Node runtime as the parent image </a:t>
            </a:r>
          </a:p>
          <a:p>
            <a:r>
              <a:rPr lang="en-US" altLang="ko-KR" sz="1000" dirty="0"/>
              <a:t># </a:t>
            </a:r>
            <a:r>
              <a:rPr lang="ko-KR" altLang="en-US" sz="1000" dirty="0"/>
              <a:t>이미지 지정</a:t>
            </a:r>
          </a:p>
          <a:p>
            <a:r>
              <a:rPr lang="en-US" altLang="ko-KR" sz="1000" dirty="0"/>
              <a:t>FROM node:6</a:t>
            </a:r>
          </a:p>
          <a:p>
            <a:r>
              <a:rPr lang="en-US" altLang="ko-KR" sz="1000" dirty="0"/>
              <a:t># Set the working directory in the container to /app</a:t>
            </a:r>
          </a:p>
          <a:p>
            <a:r>
              <a:rPr lang="en-US" altLang="ko-KR" sz="1000" dirty="0"/>
              <a:t># </a:t>
            </a:r>
            <a:r>
              <a:rPr lang="ko-KR" altLang="en-US" sz="1000" dirty="0"/>
              <a:t>컨테이너 작업 디렉토리 설정 </a:t>
            </a:r>
          </a:p>
          <a:p>
            <a:r>
              <a:rPr lang="en-US" altLang="ko-KR" sz="1000" dirty="0"/>
              <a:t>WORKDIR /app </a:t>
            </a:r>
          </a:p>
          <a:p>
            <a:r>
              <a:rPr lang="en-US" altLang="ko-KR" sz="1000" dirty="0"/>
              <a:t># Copy the current directory contents into the container at /app</a:t>
            </a:r>
          </a:p>
          <a:p>
            <a:r>
              <a:rPr lang="en-US" altLang="ko-KR" sz="1000" dirty="0"/>
              <a:t># </a:t>
            </a:r>
            <a:r>
              <a:rPr lang="ko-KR" altLang="en-US" sz="1000" dirty="0"/>
              <a:t>현재 디렉토리 내용을 컨테이너에 추가</a:t>
            </a:r>
          </a:p>
          <a:p>
            <a:r>
              <a:rPr lang="en-US" altLang="ko-KR" sz="1000" dirty="0"/>
              <a:t>ADD . /app </a:t>
            </a:r>
          </a:p>
          <a:p>
            <a:r>
              <a:rPr lang="en-US" altLang="ko-KR" sz="1000" dirty="0"/>
              <a:t># Make the container's port 80 available to the outside world</a:t>
            </a:r>
          </a:p>
          <a:p>
            <a:r>
              <a:rPr lang="en-US" altLang="ko-KR" sz="1000" dirty="0"/>
              <a:t># 80 </a:t>
            </a:r>
            <a:r>
              <a:rPr lang="ko-KR" altLang="en-US" sz="1000" dirty="0"/>
              <a:t>포트를 연결을 허용</a:t>
            </a:r>
          </a:p>
          <a:p>
            <a:r>
              <a:rPr lang="en-US" altLang="ko-KR" sz="1000" dirty="0"/>
              <a:t>EXPOSE 80 </a:t>
            </a:r>
          </a:p>
          <a:p>
            <a:r>
              <a:rPr lang="en-US" altLang="ko-KR" sz="1000" dirty="0"/>
              <a:t># Run app.js using node when the container launches</a:t>
            </a:r>
          </a:p>
          <a:p>
            <a:r>
              <a:rPr lang="en-US" altLang="ko-KR" sz="1000" dirty="0"/>
              <a:t># node </a:t>
            </a:r>
            <a:r>
              <a:rPr lang="ko-KR" altLang="en-US" sz="1000" dirty="0"/>
              <a:t>명령을 실행해 프로그램 시작</a:t>
            </a:r>
          </a:p>
          <a:p>
            <a:r>
              <a:rPr lang="en-US" altLang="ko-KR" sz="1000" dirty="0"/>
              <a:t>CMD ["node", "app.js"]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BF8C5A6-C288-4A11-8DBB-FA0CDDEED645}"/>
              </a:ext>
            </a:extLst>
          </p:cNvPr>
          <p:cNvSpPr txBox="1"/>
          <p:nvPr/>
        </p:nvSpPr>
        <p:spPr>
          <a:xfrm>
            <a:off x="8288401" y="2991937"/>
            <a:ext cx="3903599" cy="332398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000" b="1" dirty="0"/>
              <a:t>app.js</a:t>
            </a:r>
          </a:p>
          <a:p>
            <a:r>
              <a:rPr lang="en-US" altLang="ko-KR" sz="1000" dirty="0"/>
              <a:t>const http = require('http');</a:t>
            </a:r>
          </a:p>
          <a:p>
            <a:r>
              <a:rPr lang="en-US" altLang="ko-KR" sz="1000" dirty="0"/>
              <a:t>	</a:t>
            </a:r>
          </a:p>
          <a:p>
            <a:r>
              <a:rPr lang="en-US" altLang="ko-KR" sz="1000" dirty="0"/>
              <a:t>const hostname = '0.0.0.0';</a:t>
            </a:r>
          </a:p>
          <a:p>
            <a:r>
              <a:rPr lang="en-US" altLang="ko-KR" sz="1000" dirty="0"/>
              <a:t>const port = 80;</a:t>
            </a:r>
          </a:p>
          <a:p>
            <a:r>
              <a:rPr lang="en-US" altLang="ko-KR" sz="1000" dirty="0"/>
              <a:t>	</a:t>
            </a:r>
          </a:p>
          <a:p>
            <a:r>
              <a:rPr lang="en-US" altLang="ko-KR" sz="1000" dirty="0"/>
              <a:t>const server = </a:t>
            </a:r>
            <a:r>
              <a:rPr lang="en-US" altLang="ko-KR" sz="1000" dirty="0" err="1"/>
              <a:t>http.createServer</a:t>
            </a:r>
            <a:r>
              <a:rPr lang="en-US" altLang="ko-KR" sz="1000" dirty="0"/>
              <a:t>((req, res) =&gt; {</a:t>
            </a:r>
          </a:p>
          <a:p>
            <a:r>
              <a:rPr lang="en-US" altLang="ko-KR" sz="1000" dirty="0"/>
              <a:t>    </a:t>
            </a:r>
            <a:r>
              <a:rPr lang="en-US" altLang="ko-KR" sz="1000" dirty="0" err="1"/>
              <a:t>res.statusCode</a:t>
            </a:r>
            <a:r>
              <a:rPr lang="en-US" altLang="ko-KR" sz="1000" dirty="0"/>
              <a:t> = 200;</a:t>
            </a:r>
          </a:p>
          <a:p>
            <a:r>
              <a:rPr lang="en-US" altLang="ko-KR" sz="1000" dirty="0"/>
              <a:t>      </a:t>
            </a:r>
            <a:r>
              <a:rPr lang="en-US" altLang="ko-KR" sz="1000" dirty="0" err="1"/>
              <a:t>res.setHeader</a:t>
            </a:r>
            <a:r>
              <a:rPr lang="en-US" altLang="ko-KR" sz="1000" dirty="0"/>
              <a:t>('Content-Type', 'text/plain');</a:t>
            </a:r>
          </a:p>
          <a:p>
            <a:r>
              <a:rPr lang="en-US" altLang="ko-KR" sz="1000" dirty="0"/>
              <a:t>        </a:t>
            </a:r>
            <a:r>
              <a:rPr lang="en-US" altLang="ko-KR" sz="1000" dirty="0" err="1"/>
              <a:t>res.end</a:t>
            </a:r>
            <a:r>
              <a:rPr lang="en-US" altLang="ko-KR" sz="1000" dirty="0"/>
              <a:t>('Hello World\n');</a:t>
            </a:r>
          </a:p>
          <a:p>
            <a:r>
              <a:rPr lang="en-US" altLang="ko-KR" sz="1000" dirty="0"/>
              <a:t>});</a:t>
            </a:r>
          </a:p>
          <a:p>
            <a:r>
              <a:rPr lang="en-US" altLang="ko-KR" sz="1000" dirty="0"/>
              <a:t>	</a:t>
            </a:r>
          </a:p>
          <a:p>
            <a:r>
              <a:rPr lang="en-US" altLang="ko-KR" sz="1000" dirty="0" err="1"/>
              <a:t>server.listen</a:t>
            </a:r>
            <a:r>
              <a:rPr lang="en-US" altLang="ko-KR" sz="1000" dirty="0"/>
              <a:t>(port, hostname, () =&gt; {</a:t>
            </a:r>
          </a:p>
          <a:p>
            <a:r>
              <a:rPr lang="en-US" altLang="ko-KR" sz="1000" dirty="0"/>
              <a:t>    console.log('Server running at http://%s:%s/', hostname, port);</a:t>
            </a:r>
          </a:p>
          <a:p>
            <a:r>
              <a:rPr lang="en-US" altLang="ko-KR" sz="1000" dirty="0"/>
              <a:t>});</a:t>
            </a:r>
          </a:p>
          <a:p>
            <a:r>
              <a:rPr lang="en-US" altLang="ko-KR" sz="1000" dirty="0"/>
              <a:t>	</a:t>
            </a:r>
          </a:p>
          <a:p>
            <a:r>
              <a:rPr lang="en-US" altLang="ko-KR" sz="1000" dirty="0" err="1"/>
              <a:t>process.on</a:t>
            </a:r>
            <a:r>
              <a:rPr lang="en-US" altLang="ko-KR" sz="1000" dirty="0"/>
              <a:t>('SIGINT', function() {</a:t>
            </a:r>
          </a:p>
          <a:p>
            <a:r>
              <a:rPr lang="en-US" altLang="ko-KR" sz="1000" dirty="0"/>
              <a:t>    console.log('Caught interrupt signal and will exit');</a:t>
            </a:r>
          </a:p>
          <a:p>
            <a:r>
              <a:rPr lang="en-US" altLang="ko-KR" sz="1000" dirty="0"/>
              <a:t>    </a:t>
            </a:r>
            <a:r>
              <a:rPr lang="en-US" altLang="ko-KR" sz="1000" dirty="0" err="1"/>
              <a:t>process.exit</a:t>
            </a:r>
            <a:r>
              <a:rPr lang="en-US" altLang="ko-KR" sz="1000" dirty="0"/>
              <a:t>();</a:t>
            </a:r>
          </a:p>
          <a:p>
            <a:r>
              <a:rPr lang="en-US" altLang="ko-KR" sz="1000" dirty="0"/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2136735037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BC2AF8E1-3362-4DCB-BDB1-254D62062B38}"/>
              </a:ext>
            </a:extLst>
          </p:cNvPr>
          <p:cNvSpPr txBox="1"/>
          <p:nvPr/>
        </p:nvSpPr>
        <p:spPr>
          <a:xfrm>
            <a:off x="445789" y="1714148"/>
            <a:ext cx="1111559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#docker </a:t>
            </a:r>
            <a:r>
              <a:rPr lang="en-US" altLang="ko-KR" dirty="0" err="1"/>
              <a:t>gcr</a:t>
            </a:r>
            <a:r>
              <a:rPr lang="en-US" altLang="ko-KR" dirty="0"/>
              <a:t> publish</a:t>
            </a:r>
          </a:p>
          <a:p>
            <a:r>
              <a:rPr lang="en-US" altLang="ko-KR" dirty="0"/>
              <a:t># </a:t>
            </a:r>
            <a:r>
              <a:rPr lang="en-US" altLang="ko-KR" dirty="0" err="1"/>
              <a:t>gcr</a:t>
            </a:r>
            <a:r>
              <a:rPr lang="en-US" altLang="ko-KR" dirty="0"/>
              <a:t> </a:t>
            </a:r>
            <a:r>
              <a:rPr lang="ko-KR" altLang="en-US" dirty="0"/>
              <a:t>형식 </a:t>
            </a:r>
            <a:r>
              <a:rPr lang="en-US" altLang="ko-KR" dirty="0"/>
              <a:t>: [hostname]/[project-id]/[image]:[tag]		</a:t>
            </a:r>
          </a:p>
          <a:p>
            <a:endParaRPr lang="en-US" altLang="ko-KR" dirty="0"/>
          </a:p>
          <a:p>
            <a:r>
              <a:rPr lang="en-US" altLang="ko-KR" dirty="0"/>
              <a:t>$ docker tag node-app:0.1 asia.gcr.io/kubernetes-test-279113/node-app:0.1</a:t>
            </a:r>
          </a:p>
          <a:p>
            <a:r>
              <a:rPr lang="en-US" altLang="ko-KR" dirty="0"/>
              <a:t>$ </a:t>
            </a:r>
            <a:r>
              <a:rPr lang="en-US" altLang="ko-KR" dirty="0" err="1"/>
              <a:t>gcloud</a:t>
            </a:r>
            <a:r>
              <a:rPr lang="en-US" altLang="ko-KR" dirty="0"/>
              <a:t> docker -- push asia.gcr.io/kubernetes-test-279113/node-app:0.1</a:t>
            </a:r>
          </a:p>
          <a:p>
            <a:endParaRPr lang="en-US" altLang="ko-KR" dirty="0"/>
          </a:p>
          <a:p>
            <a:endParaRPr lang="en-US" altLang="ko-KR" dirty="0"/>
          </a:p>
        </p:txBody>
      </p:sp>
      <p:cxnSp>
        <p:nvCxnSpPr>
          <p:cNvPr id="7" name="직선 연결선 6"/>
          <p:cNvCxnSpPr/>
          <p:nvPr/>
        </p:nvCxnSpPr>
        <p:spPr>
          <a:xfrm>
            <a:off x="0" y="6344816"/>
            <a:ext cx="12192000" cy="933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0" y="6354147"/>
            <a:ext cx="12192000" cy="503853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0339" y="6488420"/>
            <a:ext cx="3593651" cy="253968"/>
          </a:xfrm>
          <a:prstGeom prst="rect">
            <a:avLst/>
          </a:prstGeom>
        </p:spPr>
      </p:pic>
      <p:cxnSp>
        <p:nvCxnSpPr>
          <p:cNvPr id="12" name="직선 연결선 11"/>
          <p:cNvCxnSpPr/>
          <p:nvPr/>
        </p:nvCxnSpPr>
        <p:spPr>
          <a:xfrm>
            <a:off x="3105" y="544285"/>
            <a:ext cx="12192000" cy="933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3110" y="12446"/>
            <a:ext cx="12192000" cy="503853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EE3D025-E87E-47A0-99B7-31C896BA29BA}"/>
              </a:ext>
            </a:extLst>
          </p:cNvPr>
          <p:cNvSpPr txBox="1"/>
          <p:nvPr/>
        </p:nvSpPr>
        <p:spPr>
          <a:xfrm>
            <a:off x="464293" y="839584"/>
            <a:ext cx="110970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Hello Node Kubernetes </a:t>
            </a:r>
          </a:p>
          <a:p>
            <a:r>
              <a:rPr lang="en-US" altLang="ko-KR" sz="2400" dirty="0"/>
              <a:t> - hello world </a:t>
            </a:r>
            <a:r>
              <a:rPr lang="en-US" altLang="ko-KR" sz="2400" dirty="0" err="1"/>
              <a:t>gcr</a:t>
            </a:r>
            <a:r>
              <a:rPr lang="en-US" altLang="ko-KR" sz="2400" dirty="0"/>
              <a:t> push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9299484-5E57-4DB5-AD17-2D46DD445CCD}"/>
              </a:ext>
            </a:extLst>
          </p:cNvPr>
          <p:cNvSpPr txBox="1"/>
          <p:nvPr/>
        </p:nvSpPr>
        <p:spPr>
          <a:xfrm>
            <a:off x="46647" y="49770"/>
            <a:ext cx="66154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FFFFFF"/>
                </a:solidFill>
              </a:rPr>
              <a:t>5-3. Hello node Kubernetes</a:t>
            </a:r>
            <a:endParaRPr lang="ko-KR" altLang="en-US" sz="2400" dirty="0">
              <a:solidFill>
                <a:srgbClr val="FFFFFF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140A0C2-62F4-4FA6-9FAA-000E1247408C}"/>
              </a:ext>
            </a:extLst>
          </p:cNvPr>
          <p:cNvSpPr/>
          <p:nvPr/>
        </p:nvSpPr>
        <p:spPr>
          <a:xfrm>
            <a:off x="10295625" y="1744175"/>
            <a:ext cx="1450586" cy="83099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 dirty="0">
                <a:solidFill>
                  <a:schemeClr val="tx1"/>
                </a:solidFill>
              </a:rPr>
              <a:t>[hostname] </a:t>
            </a:r>
            <a:r>
              <a:rPr lang="ko-KR" altLang="en-US" sz="1200" b="1" dirty="0">
                <a:solidFill>
                  <a:schemeClr val="tx1"/>
                </a:solidFill>
              </a:rPr>
              <a:t>참고 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us.gcr.io</a:t>
            </a:r>
          </a:p>
          <a:p>
            <a:r>
              <a:rPr lang="en-US" altLang="ko-KR" sz="1200" b="1" dirty="0">
                <a:solidFill>
                  <a:schemeClr val="tx1"/>
                </a:solidFill>
              </a:rPr>
              <a:t>eu.gcr.io</a:t>
            </a:r>
          </a:p>
          <a:p>
            <a:r>
              <a:rPr lang="en-US" altLang="ko-KR" sz="1200" b="1" dirty="0">
                <a:solidFill>
                  <a:schemeClr val="tx1"/>
                </a:solidFill>
              </a:rPr>
              <a:t>asia.gcr.io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60C0B33E-1CBB-4D37-AE9A-6305F7157228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721439" y="3244701"/>
            <a:ext cx="5731510" cy="2240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416378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BC2AF8E1-3362-4DCB-BDB1-254D62062B38}"/>
              </a:ext>
            </a:extLst>
          </p:cNvPr>
          <p:cNvSpPr txBox="1"/>
          <p:nvPr/>
        </p:nvSpPr>
        <p:spPr>
          <a:xfrm>
            <a:off x="445789" y="1714148"/>
            <a:ext cx="1111559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$ </a:t>
            </a:r>
            <a:r>
              <a:rPr lang="en-US" altLang="ko-KR" dirty="0" err="1"/>
              <a:t>sudo</a:t>
            </a:r>
            <a:r>
              <a:rPr lang="en-US" altLang="ko-KR" dirty="0"/>
              <a:t> </a:t>
            </a:r>
            <a:r>
              <a:rPr lang="en-US" altLang="ko-KR" dirty="0" err="1"/>
              <a:t>gcloud</a:t>
            </a:r>
            <a:r>
              <a:rPr lang="en-US" altLang="ko-KR" dirty="0"/>
              <a:t> config set account [google ACCOUNT] </a:t>
            </a:r>
          </a:p>
          <a:p>
            <a:r>
              <a:rPr lang="en-US" altLang="ko-KR" dirty="0"/>
              <a:t>$ </a:t>
            </a:r>
            <a:r>
              <a:rPr lang="en-US" altLang="ko-KR" dirty="0" err="1"/>
              <a:t>gcloud</a:t>
            </a:r>
            <a:r>
              <a:rPr lang="en-US" altLang="ko-KR" dirty="0"/>
              <a:t> auth login			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#</a:t>
            </a:r>
            <a:r>
              <a:rPr lang="ko-KR" altLang="en-US" dirty="0"/>
              <a:t>콘솔에 나온 </a:t>
            </a:r>
            <a:r>
              <a:rPr lang="en-US" altLang="ko-KR" dirty="0" err="1"/>
              <a:t>url</a:t>
            </a:r>
            <a:r>
              <a:rPr lang="en-US" altLang="ko-KR" dirty="0"/>
              <a:t> </a:t>
            </a:r>
            <a:r>
              <a:rPr lang="ko-KR" altLang="en-US" dirty="0"/>
              <a:t>로 접속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$ </a:t>
            </a:r>
            <a:r>
              <a:rPr lang="en-US" altLang="ko-KR" dirty="0" err="1"/>
              <a:t>gcloud</a:t>
            </a:r>
            <a:r>
              <a:rPr lang="en-US" altLang="ko-KR" dirty="0"/>
              <a:t> config set project [</a:t>
            </a:r>
            <a:r>
              <a:rPr lang="ko-KR" altLang="en-US" dirty="0"/>
              <a:t>프로젝트</a:t>
            </a:r>
            <a:r>
              <a:rPr lang="en-US" altLang="ko-KR" dirty="0"/>
              <a:t>ID] &gt;&gt;&gt;&gt; </a:t>
            </a:r>
            <a:r>
              <a:rPr lang="en-US" altLang="ko-KR" dirty="0" err="1"/>
              <a:t>gcloud</a:t>
            </a:r>
            <a:r>
              <a:rPr lang="ko-KR" altLang="en-US" dirty="0"/>
              <a:t> </a:t>
            </a:r>
            <a:r>
              <a:rPr lang="en-US" altLang="ko-KR" dirty="0"/>
              <a:t>config set project kubernetes-test-279113</a:t>
            </a:r>
          </a:p>
          <a:p>
            <a:r>
              <a:rPr lang="en-US" altLang="ko-KR" dirty="0"/>
              <a:t>$ </a:t>
            </a:r>
            <a:r>
              <a:rPr lang="en-US" altLang="ko-KR" dirty="0" err="1"/>
              <a:t>gcloud</a:t>
            </a:r>
            <a:r>
              <a:rPr lang="en-US" altLang="ko-KR" dirty="0"/>
              <a:t> docker -- push asia.gcr.io/kubernetes-test-279113/node-app:0.1</a:t>
            </a:r>
          </a:p>
          <a:p>
            <a:r>
              <a:rPr lang="en-US" altLang="ko-KR" dirty="0"/>
              <a:t>$ docker image rm node-app:0.1 asia.gcr.io/kubernetes-test-279113/node-app:0.1</a:t>
            </a:r>
          </a:p>
          <a:p>
            <a:r>
              <a:rPr lang="en-US" altLang="ko-KR" dirty="0"/>
              <a:t>$ docker image rm node:6</a:t>
            </a:r>
          </a:p>
          <a:p>
            <a:r>
              <a:rPr lang="en-US" altLang="ko-KR" dirty="0"/>
              <a:t>$ </a:t>
            </a:r>
            <a:r>
              <a:rPr lang="en-US" altLang="ko-KR" dirty="0" err="1"/>
              <a:t>gcloud</a:t>
            </a:r>
            <a:r>
              <a:rPr lang="en-US" altLang="ko-KR" dirty="0"/>
              <a:t> docker -- pull asia.gcr.io/kubernetes-test-279113/node-app:0.1</a:t>
            </a:r>
          </a:p>
          <a:p>
            <a:endParaRPr lang="en-US" altLang="ko-KR" dirty="0"/>
          </a:p>
        </p:txBody>
      </p:sp>
      <p:cxnSp>
        <p:nvCxnSpPr>
          <p:cNvPr id="7" name="직선 연결선 6"/>
          <p:cNvCxnSpPr/>
          <p:nvPr/>
        </p:nvCxnSpPr>
        <p:spPr>
          <a:xfrm>
            <a:off x="0" y="6344816"/>
            <a:ext cx="12192000" cy="933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0" y="6354147"/>
            <a:ext cx="12192000" cy="503853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0339" y="6488420"/>
            <a:ext cx="3593651" cy="253968"/>
          </a:xfrm>
          <a:prstGeom prst="rect">
            <a:avLst/>
          </a:prstGeom>
        </p:spPr>
      </p:pic>
      <p:cxnSp>
        <p:nvCxnSpPr>
          <p:cNvPr id="12" name="직선 연결선 11"/>
          <p:cNvCxnSpPr/>
          <p:nvPr/>
        </p:nvCxnSpPr>
        <p:spPr>
          <a:xfrm>
            <a:off x="3105" y="544285"/>
            <a:ext cx="12192000" cy="933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3110" y="12446"/>
            <a:ext cx="12192000" cy="503853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EE3D025-E87E-47A0-99B7-31C896BA29BA}"/>
              </a:ext>
            </a:extLst>
          </p:cNvPr>
          <p:cNvSpPr txBox="1"/>
          <p:nvPr/>
        </p:nvSpPr>
        <p:spPr>
          <a:xfrm>
            <a:off x="464293" y="839584"/>
            <a:ext cx="110970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Hello Node Kubernetes </a:t>
            </a:r>
          </a:p>
          <a:p>
            <a:r>
              <a:rPr lang="en-US" altLang="ko-KR" sz="2400" dirty="0"/>
              <a:t> - hello world </a:t>
            </a:r>
            <a:r>
              <a:rPr lang="en-US" altLang="ko-KR" sz="2400" dirty="0" err="1"/>
              <a:t>gcr</a:t>
            </a:r>
            <a:r>
              <a:rPr lang="en-US" altLang="ko-KR" sz="2400" dirty="0"/>
              <a:t> push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9299484-5E57-4DB5-AD17-2D46DD445CCD}"/>
              </a:ext>
            </a:extLst>
          </p:cNvPr>
          <p:cNvSpPr txBox="1"/>
          <p:nvPr/>
        </p:nvSpPr>
        <p:spPr>
          <a:xfrm>
            <a:off x="46647" y="49770"/>
            <a:ext cx="66154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FFFFFF"/>
                </a:solidFill>
              </a:rPr>
              <a:t>5-3. Hello node Kubernetes</a:t>
            </a:r>
            <a:endParaRPr lang="ko-KR" altLang="en-US" sz="2400" dirty="0">
              <a:solidFill>
                <a:srgbClr val="FFFFFF"/>
              </a:solidFill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8DD44F62-E15B-413B-AFF9-8FE354A2B2F7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763492" y="2382108"/>
            <a:ext cx="5731510" cy="937895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C69CE96E-FF7D-4D63-A5AF-393BE5D33F53}"/>
              </a:ext>
            </a:extLst>
          </p:cNvPr>
          <p:cNvSpPr/>
          <p:nvPr/>
        </p:nvSpPr>
        <p:spPr>
          <a:xfrm>
            <a:off x="763492" y="2448153"/>
            <a:ext cx="5637308" cy="55894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361B69A-28D8-497B-B758-7F49036F7D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6623" y="1860205"/>
            <a:ext cx="3476625" cy="157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97373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BC2AF8E1-3362-4DCB-BDB1-254D62062B38}"/>
              </a:ext>
            </a:extLst>
          </p:cNvPr>
          <p:cNvSpPr txBox="1"/>
          <p:nvPr/>
        </p:nvSpPr>
        <p:spPr>
          <a:xfrm>
            <a:off x="445789" y="1714148"/>
            <a:ext cx="1111559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# node.js application </a:t>
            </a:r>
            <a:r>
              <a:rPr lang="ko-KR" altLang="en-US" dirty="0"/>
              <a:t>만들기 </a:t>
            </a:r>
            <a:r>
              <a:rPr lang="en-US" altLang="ko-KR" dirty="0"/>
              <a:t># </a:t>
            </a:r>
            <a:r>
              <a:rPr lang="ko-KR" altLang="en-US" dirty="0" err="1"/>
              <a:t>쿠버네티스</a:t>
            </a:r>
            <a:r>
              <a:rPr lang="ko-KR" altLang="en-US" dirty="0"/>
              <a:t> 엔진에 배포할 </a:t>
            </a:r>
            <a:r>
              <a:rPr lang="en-US" altLang="ko-KR" dirty="0"/>
              <a:t>APP </a:t>
            </a:r>
            <a:r>
              <a:rPr lang="ko-KR" altLang="en-US" dirty="0"/>
              <a:t>작성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$ </a:t>
            </a:r>
            <a:r>
              <a:rPr lang="en-US" altLang="ko-KR" dirty="0" err="1"/>
              <a:t>mkdir</a:t>
            </a:r>
            <a:r>
              <a:rPr lang="en-US" altLang="ko-KR" dirty="0"/>
              <a:t> </a:t>
            </a:r>
            <a:r>
              <a:rPr lang="en-US" altLang="ko-KR" dirty="0" err="1"/>
              <a:t>kubernetes_test</a:t>
            </a:r>
            <a:r>
              <a:rPr lang="en-US" altLang="ko-KR" dirty="0"/>
              <a:t> &amp;&amp; cd _$</a:t>
            </a:r>
          </a:p>
          <a:p>
            <a:r>
              <a:rPr lang="en-US" altLang="ko-KR" dirty="0" err="1"/>
              <a:t>kubernetes_test</a:t>
            </a:r>
            <a:r>
              <a:rPr lang="en-US" altLang="ko-KR" dirty="0"/>
              <a:t>$ vi server.js</a:t>
            </a:r>
          </a:p>
          <a:p>
            <a:r>
              <a:rPr lang="en-US" altLang="ko-KR" dirty="0" err="1"/>
              <a:t>kubernetes_test</a:t>
            </a:r>
            <a:r>
              <a:rPr lang="en-US" altLang="ko-KR" dirty="0"/>
              <a:t>$ vi </a:t>
            </a:r>
            <a:r>
              <a:rPr lang="en-US" altLang="ko-KR" dirty="0" err="1"/>
              <a:t>Dockerfile</a:t>
            </a:r>
            <a:r>
              <a:rPr lang="en-US" altLang="ko-KR" dirty="0"/>
              <a:t> </a:t>
            </a:r>
          </a:p>
          <a:p>
            <a:r>
              <a:rPr lang="en-US" altLang="ko-KR" dirty="0" err="1"/>
              <a:t>kubernetes_test</a:t>
            </a:r>
            <a:r>
              <a:rPr lang="en-US" altLang="ko-KR" dirty="0"/>
              <a:t>$ docker build -t asia.gcr.io/[</a:t>
            </a:r>
            <a:r>
              <a:rPr lang="en-US" altLang="ko-KR" dirty="0" err="1"/>
              <a:t>gcr</a:t>
            </a:r>
            <a:r>
              <a:rPr lang="en-US" altLang="ko-KR" dirty="0"/>
              <a:t> project id]/hello-node:v1</a:t>
            </a:r>
          </a:p>
          <a:p>
            <a:r>
              <a:rPr lang="en-US" altLang="ko-KR" dirty="0"/>
              <a:t>$ docker run --name hello-node -d -p 8080:8080 asia.gcr.io/[</a:t>
            </a:r>
            <a:r>
              <a:rPr lang="en-US" altLang="ko-KR" dirty="0" err="1"/>
              <a:t>gcr</a:t>
            </a:r>
            <a:r>
              <a:rPr lang="en-US" altLang="ko-KR" dirty="0"/>
              <a:t> project id]/hello-node:v1</a:t>
            </a:r>
          </a:p>
          <a:p>
            <a:r>
              <a:rPr lang="en-US" altLang="ko-KR" dirty="0"/>
              <a:t>$ </a:t>
            </a:r>
            <a:r>
              <a:rPr lang="en-US" altLang="ko-KR" dirty="0" err="1"/>
              <a:t>gcloud</a:t>
            </a:r>
            <a:r>
              <a:rPr lang="en-US" altLang="ko-KR" dirty="0"/>
              <a:t> docker -- push asia.gcr.io/[</a:t>
            </a:r>
            <a:r>
              <a:rPr lang="en-US" altLang="ko-KR" dirty="0" err="1"/>
              <a:t>gcr</a:t>
            </a:r>
            <a:r>
              <a:rPr lang="en-US" altLang="ko-KR" dirty="0"/>
              <a:t> project id]/hello-node:v1</a:t>
            </a:r>
          </a:p>
          <a:p>
            <a:endParaRPr lang="en-US" altLang="ko-KR" dirty="0"/>
          </a:p>
          <a:p>
            <a:r>
              <a:rPr lang="en-US" altLang="ko-KR" dirty="0"/>
              <a:t># </a:t>
            </a:r>
            <a:r>
              <a:rPr lang="ko-KR" altLang="en-US" dirty="0"/>
              <a:t>클러스터 만들기 </a:t>
            </a:r>
            <a:r>
              <a:rPr lang="en-US" altLang="ko-KR" dirty="0"/>
              <a:t>(</a:t>
            </a:r>
            <a:r>
              <a:rPr lang="ko-KR" altLang="en-US" dirty="0"/>
              <a:t>하나의 클러스터는 </a:t>
            </a:r>
            <a:r>
              <a:rPr lang="ko-KR" altLang="en-US" dirty="0" err="1"/>
              <a:t>쿠버네티스</a:t>
            </a:r>
            <a:r>
              <a:rPr lang="ko-KR" altLang="en-US" dirty="0"/>
              <a:t> 마스터 </a:t>
            </a:r>
            <a:r>
              <a:rPr lang="en-US" altLang="ko-KR" dirty="0"/>
              <a:t>API</a:t>
            </a:r>
            <a:r>
              <a:rPr lang="ko-KR" altLang="en-US" dirty="0"/>
              <a:t>서버와 노드로 구성</a:t>
            </a:r>
            <a:r>
              <a:rPr lang="en-US" altLang="ko-KR" dirty="0"/>
              <a:t>, </a:t>
            </a:r>
            <a:r>
              <a:rPr lang="ko-KR" altLang="en-US" dirty="0"/>
              <a:t>노드는 </a:t>
            </a:r>
            <a:r>
              <a:rPr lang="en-US" altLang="ko-KR" dirty="0"/>
              <a:t>computer engine </a:t>
            </a:r>
            <a:r>
              <a:rPr lang="en-US" altLang="ko-KR" dirty="0" err="1"/>
              <a:t>vm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$ </a:t>
            </a:r>
            <a:r>
              <a:rPr lang="en-US" altLang="ko-KR" dirty="0" err="1"/>
              <a:t>gcloud</a:t>
            </a:r>
            <a:r>
              <a:rPr lang="en-US" altLang="ko-KR" dirty="0"/>
              <a:t> container clusters create hello-world \</a:t>
            </a:r>
          </a:p>
          <a:p>
            <a:r>
              <a:rPr lang="en-US" altLang="ko-KR" dirty="0"/>
              <a:t>--num-node 2 \</a:t>
            </a:r>
          </a:p>
          <a:p>
            <a:r>
              <a:rPr lang="en-US" altLang="ko-KR" dirty="0"/>
              <a:t>--machine-type n1-standard-1 \</a:t>
            </a:r>
          </a:p>
          <a:p>
            <a:r>
              <a:rPr lang="en-US" altLang="ko-KR" dirty="0"/>
              <a:t>--zone asia-northeast3-a</a:t>
            </a:r>
          </a:p>
          <a:p>
            <a:r>
              <a:rPr lang="en-US" altLang="ko-KR" dirty="0"/>
              <a:t>[</a:t>
            </a:r>
            <a:r>
              <a:rPr lang="ko-KR" altLang="en-US" dirty="0"/>
              <a:t>지역 참고</a:t>
            </a:r>
            <a:r>
              <a:rPr lang="en-US" altLang="ko-KR" dirty="0"/>
              <a:t>] </a:t>
            </a:r>
            <a:r>
              <a:rPr lang="en-US" altLang="ko-KR" dirty="0">
                <a:hlinkClick r:id="rId3"/>
              </a:rPr>
              <a:t>https://cloud.google.com/compute/docs/regions-zones?hl=ko#available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cxnSp>
        <p:nvCxnSpPr>
          <p:cNvPr id="7" name="직선 연결선 6"/>
          <p:cNvCxnSpPr/>
          <p:nvPr/>
        </p:nvCxnSpPr>
        <p:spPr>
          <a:xfrm>
            <a:off x="0" y="6344816"/>
            <a:ext cx="12192000" cy="933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0" y="6354147"/>
            <a:ext cx="12192000" cy="503853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0339" y="6488420"/>
            <a:ext cx="3593651" cy="253968"/>
          </a:xfrm>
          <a:prstGeom prst="rect">
            <a:avLst/>
          </a:prstGeom>
        </p:spPr>
      </p:pic>
      <p:cxnSp>
        <p:nvCxnSpPr>
          <p:cNvPr id="12" name="직선 연결선 11"/>
          <p:cNvCxnSpPr/>
          <p:nvPr/>
        </p:nvCxnSpPr>
        <p:spPr>
          <a:xfrm>
            <a:off x="3105" y="544285"/>
            <a:ext cx="12192000" cy="933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3110" y="12446"/>
            <a:ext cx="12192000" cy="503853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EE3D025-E87E-47A0-99B7-31C896BA29BA}"/>
              </a:ext>
            </a:extLst>
          </p:cNvPr>
          <p:cNvSpPr txBox="1"/>
          <p:nvPr/>
        </p:nvSpPr>
        <p:spPr>
          <a:xfrm>
            <a:off x="464293" y="839584"/>
            <a:ext cx="110970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Hello Node Kubernetes </a:t>
            </a:r>
          </a:p>
          <a:p>
            <a:r>
              <a:rPr lang="en-US" altLang="ko-KR" sz="2400" dirty="0"/>
              <a:t> - </a:t>
            </a:r>
            <a:r>
              <a:rPr lang="en-US" altLang="ko-KR" sz="2400" dirty="0" err="1"/>
              <a:t>kubernetes</a:t>
            </a:r>
            <a:endParaRPr lang="en-US" altLang="ko-KR" sz="2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9299484-5E57-4DB5-AD17-2D46DD445CCD}"/>
              </a:ext>
            </a:extLst>
          </p:cNvPr>
          <p:cNvSpPr txBox="1"/>
          <p:nvPr/>
        </p:nvSpPr>
        <p:spPr>
          <a:xfrm>
            <a:off x="46647" y="49770"/>
            <a:ext cx="66154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FFFFFF"/>
                </a:solidFill>
              </a:rPr>
              <a:t>5-3. Hello node Kubernetes</a:t>
            </a:r>
            <a:endParaRPr lang="ko-KR" altLang="en-US" sz="2400" dirty="0">
              <a:solidFill>
                <a:srgbClr val="FFFFFF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DCE1C3-6E02-4C13-B134-133F7450D698}"/>
              </a:ext>
            </a:extLst>
          </p:cNvPr>
          <p:cNvSpPr txBox="1"/>
          <p:nvPr/>
        </p:nvSpPr>
        <p:spPr>
          <a:xfrm>
            <a:off x="8198074" y="859872"/>
            <a:ext cx="3903599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server.js</a:t>
            </a:r>
          </a:p>
          <a:p>
            <a:endParaRPr lang="en-US" altLang="ko-KR" sz="1000" dirty="0"/>
          </a:p>
          <a:p>
            <a:r>
              <a:rPr lang="en-US" altLang="ko-KR" sz="1000" dirty="0"/>
              <a:t>var http = require('http');</a:t>
            </a:r>
          </a:p>
          <a:p>
            <a:r>
              <a:rPr lang="en-US" altLang="ko-KR" sz="1000" dirty="0"/>
              <a:t>var </a:t>
            </a:r>
            <a:r>
              <a:rPr lang="en-US" altLang="ko-KR" sz="1000" dirty="0" err="1"/>
              <a:t>handleRequest</a:t>
            </a:r>
            <a:r>
              <a:rPr lang="en-US" altLang="ko-KR" sz="1000" dirty="0"/>
              <a:t> = function(request, response) {</a:t>
            </a:r>
          </a:p>
          <a:p>
            <a:r>
              <a:rPr lang="en-US" altLang="ko-KR" sz="1000" dirty="0"/>
              <a:t>  </a:t>
            </a:r>
            <a:r>
              <a:rPr lang="en-US" altLang="ko-KR" sz="1000" dirty="0" err="1"/>
              <a:t>response.writeHead</a:t>
            </a:r>
            <a:r>
              <a:rPr lang="en-US" altLang="ko-KR" sz="1000" dirty="0"/>
              <a:t>(200);</a:t>
            </a:r>
          </a:p>
          <a:p>
            <a:r>
              <a:rPr lang="en-US" altLang="ko-KR" sz="1000" dirty="0"/>
              <a:t>  </a:t>
            </a:r>
            <a:r>
              <a:rPr lang="en-US" altLang="ko-KR" sz="1000" dirty="0" err="1"/>
              <a:t>response.end</a:t>
            </a:r>
            <a:r>
              <a:rPr lang="en-US" altLang="ko-KR" sz="1000" dirty="0"/>
              <a:t>("Hello World!");</a:t>
            </a:r>
          </a:p>
          <a:p>
            <a:r>
              <a:rPr lang="en-US" altLang="ko-KR" sz="1000" dirty="0"/>
              <a:t>}</a:t>
            </a:r>
          </a:p>
          <a:p>
            <a:r>
              <a:rPr lang="en-US" altLang="ko-KR" sz="1000" dirty="0"/>
              <a:t>var www = </a:t>
            </a:r>
            <a:r>
              <a:rPr lang="en-US" altLang="ko-KR" sz="1000" dirty="0" err="1"/>
              <a:t>http.createServer</a:t>
            </a:r>
            <a:r>
              <a:rPr lang="en-US" altLang="ko-KR" sz="1000" dirty="0"/>
              <a:t>(</a:t>
            </a:r>
            <a:r>
              <a:rPr lang="en-US" altLang="ko-KR" sz="1000" dirty="0" err="1"/>
              <a:t>handleRequest</a:t>
            </a:r>
            <a:r>
              <a:rPr lang="en-US" altLang="ko-KR" sz="1000" dirty="0"/>
              <a:t>);</a:t>
            </a:r>
          </a:p>
          <a:p>
            <a:r>
              <a:rPr lang="en-US" altLang="ko-KR" sz="1000" dirty="0"/>
              <a:t>www.listen(8080);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4AFB616-BE7A-4DEB-8F1A-97C734F6BF9C}"/>
              </a:ext>
            </a:extLst>
          </p:cNvPr>
          <p:cNvSpPr txBox="1"/>
          <p:nvPr/>
        </p:nvSpPr>
        <p:spPr>
          <a:xfrm>
            <a:off x="8198073" y="2384848"/>
            <a:ext cx="3903599" cy="101566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000" dirty="0" err="1"/>
              <a:t>Dockerfile</a:t>
            </a:r>
            <a:endParaRPr lang="en-US" altLang="ko-KR" sz="1000" dirty="0"/>
          </a:p>
          <a:p>
            <a:endParaRPr lang="en-US" altLang="ko-KR" sz="1000" dirty="0"/>
          </a:p>
          <a:p>
            <a:r>
              <a:rPr lang="en-US" altLang="ko-KR" sz="1000" dirty="0"/>
              <a:t>FROM node:6.9.2 # docker </a:t>
            </a:r>
            <a:r>
              <a:rPr lang="ko-KR" altLang="en-US" sz="1000" dirty="0"/>
              <a:t>허브의 </a:t>
            </a:r>
            <a:r>
              <a:rPr lang="en-US" altLang="ko-KR" sz="1000" dirty="0"/>
              <a:t>node </a:t>
            </a:r>
            <a:r>
              <a:rPr lang="ko-KR" altLang="en-US" sz="1000" dirty="0"/>
              <a:t>이미지로 시작</a:t>
            </a:r>
          </a:p>
          <a:p>
            <a:r>
              <a:rPr lang="en-US" altLang="ko-KR" sz="1000" dirty="0"/>
              <a:t>EXPOSE 8080 # </a:t>
            </a:r>
            <a:r>
              <a:rPr lang="ko-KR" altLang="en-US" sz="1000" dirty="0"/>
              <a:t>포트 </a:t>
            </a:r>
            <a:r>
              <a:rPr lang="en-US" altLang="ko-KR" sz="1000" dirty="0"/>
              <a:t>8080 </a:t>
            </a:r>
            <a:r>
              <a:rPr lang="ko-KR" altLang="en-US" sz="1000" dirty="0"/>
              <a:t>노출</a:t>
            </a:r>
          </a:p>
          <a:p>
            <a:r>
              <a:rPr lang="en-US" altLang="ko-KR" sz="1000" dirty="0"/>
              <a:t>COPY server.js . # </a:t>
            </a:r>
            <a:r>
              <a:rPr lang="ko-KR" altLang="en-US" sz="1000" dirty="0"/>
              <a:t>사용자가 만든 </a:t>
            </a:r>
            <a:r>
              <a:rPr lang="en-US" altLang="ko-KR" sz="1000" dirty="0"/>
              <a:t>server.js</a:t>
            </a:r>
            <a:r>
              <a:rPr lang="ko-KR" altLang="en-US" sz="1000" dirty="0"/>
              <a:t>를 이미지로 복사</a:t>
            </a:r>
          </a:p>
          <a:p>
            <a:r>
              <a:rPr lang="en-US" altLang="ko-KR" sz="1000" dirty="0"/>
              <a:t>CMD node server.js # node </a:t>
            </a:r>
            <a:r>
              <a:rPr lang="ko-KR" altLang="en-US" sz="1000" dirty="0"/>
              <a:t>서버 시작</a:t>
            </a:r>
            <a:endParaRPr lang="en-US" altLang="ko-KR" sz="1000" dirty="0"/>
          </a:p>
        </p:txBody>
      </p:sp>
    </p:spTree>
    <p:extLst>
      <p:ext uri="{BB962C8B-B14F-4D97-AF65-F5344CB8AC3E}">
        <p14:creationId xmlns:p14="http://schemas.microsoft.com/office/powerpoint/2010/main" val="2349280518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BC2AF8E1-3362-4DCB-BDB1-254D62062B38}"/>
              </a:ext>
            </a:extLst>
          </p:cNvPr>
          <p:cNvSpPr txBox="1"/>
          <p:nvPr/>
        </p:nvSpPr>
        <p:spPr>
          <a:xfrm>
            <a:off x="445789" y="1714148"/>
            <a:ext cx="111155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# pod create</a:t>
            </a:r>
          </a:p>
          <a:p>
            <a:endParaRPr lang="en-US" altLang="ko-KR" dirty="0"/>
          </a:p>
          <a:p>
            <a:endParaRPr lang="en-US" altLang="ko-KR" dirty="0"/>
          </a:p>
        </p:txBody>
      </p:sp>
      <p:cxnSp>
        <p:nvCxnSpPr>
          <p:cNvPr id="7" name="직선 연결선 6"/>
          <p:cNvCxnSpPr/>
          <p:nvPr/>
        </p:nvCxnSpPr>
        <p:spPr>
          <a:xfrm>
            <a:off x="0" y="6344816"/>
            <a:ext cx="12192000" cy="933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0" y="6354147"/>
            <a:ext cx="12192000" cy="503853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0339" y="6488420"/>
            <a:ext cx="3593651" cy="253968"/>
          </a:xfrm>
          <a:prstGeom prst="rect">
            <a:avLst/>
          </a:prstGeom>
        </p:spPr>
      </p:pic>
      <p:cxnSp>
        <p:nvCxnSpPr>
          <p:cNvPr id="12" name="직선 연결선 11"/>
          <p:cNvCxnSpPr/>
          <p:nvPr/>
        </p:nvCxnSpPr>
        <p:spPr>
          <a:xfrm>
            <a:off x="3105" y="544285"/>
            <a:ext cx="12192000" cy="933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3110" y="12446"/>
            <a:ext cx="12192000" cy="503853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EE3D025-E87E-47A0-99B7-31C896BA29BA}"/>
              </a:ext>
            </a:extLst>
          </p:cNvPr>
          <p:cNvSpPr txBox="1"/>
          <p:nvPr/>
        </p:nvSpPr>
        <p:spPr>
          <a:xfrm>
            <a:off x="464293" y="839584"/>
            <a:ext cx="110970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Hello Node Kubernetes </a:t>
            </a:r>
          </a:p>
          <a:p>
            <a:r>
              <a:rPr lang="en-US" altLang="ko-KR" sz="2400" dirty="0"/>
              <a:t> - </a:t>
            </a:r>
            <a:r>
              <a:rPr lang="en-US" altLang="ko-KR" sz="2400" dirty="0" err="1"/>
              <a:t>kubernetes</a:t>
            </a:r>
            <a:endParaRPr lang="en-US" altLang="ko-KR" sz="2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9299484-5E57-4DB5-AD17-2D46DD445CCD}"/>
              </a:ext>
            </a:extLst>
          </p:cNvPr>
          <p:cNvSpPr txBox="1"/>
          <p:nvPr/>
        </p:nvSpPr>
        <p:spPr>
          <a:xfrm>
            <a:off x="46647" y="49770"/>
            <a:ext cx="66154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FFFFFF"/>
                </a:solidFill>
              </a:rPr>
              <a:t>5-3. Hello node Kubernetes</a:t>
            </a:r>
            <a:endParaRPr lang="ko-KR" altLang="en-US" sz="2400" dirty="0">
              <a:solidFill>
                <a:srgbClr val="FFFFFF"/>
              </a:solidFill>
            </a:endParaRPr>
          </a:p>
        </p:txBody>
      </p: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27153E6D-BD2A-4C35-A7DE-C78027FC33C3}"/>
              </a:ext>
            </a:extLst>
          </p:cNvPr>
          <p:cNvGrpSpPr/>
          <p:nvPr/>
        </p:nvGrpSpPr>
        <p:grpSpPr>
          <a:xfrm>
            <a:off x="1320893" y="2522867"/>
            <a:ext cx="9365381" cy="2993751"/>
            <a:chOff x="1174282" y="2309568"/>
            <a:chExt cx="9365381" cy="2993751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2DBCF079-B860-484B-84CA-3BBC8E1D6C42}"/>
                </a:ext>
              </a:extLst>
            </p:cNvPr>
            <p:cNvGrpSpPr/>
            <p:nvPr/>
          </p:nvGrpSpPr>
          <p:grpSpPr>
            <a:xfrm>
              <a:off x="1174282" y="2309568"/>
              <a:ext cx="9365381" cy="2993751"/>
              <a:chOff x="981777" y="2444817"/>
              <a:chExt cx="9365381" cy="2993751"/>
            </a:xfrm>
          </p:grpSpPr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3EE6B207-6EBA-4B6E-BA0D-E1FC61BFCA04}"/>
                  </a:ext>
                </a:extLst>
              </p:cNvPr>
              <p:cNvSpPr/>
              <p:nvPr/>
            </p:nvSpPr>
            <p:spPr>
              <a:xfrm>
                <a:off x="981777" y="2444817"/>
                <a:ext cx="9365381" cy="2993751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0972CD8A-40B0-4899-AB89-B3E2A27CC4F2}"/>
                  </a:ext>
                </a:extLst>
              </p:cNvPr>
              <p:cNvSpPr/>
              <p:nvPr/>
            </p:nvSpPr>
            <p:spPr>
              <a:xfrm>
                <a:off x="981777" y="2451265"/>
                <a:ext cx="2568341" cy="400434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Kubernetes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Cluster</a:t>
                </a:r>
                <a:endParaRPr lang="ko-KR" altLang="en-US" dirty="0"/>
              </a:p>
            </p:txBody>
          </p:sp>
        </p:grp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7B279290-BE7E-4736-8694-48EED68F72AF}"/>
                </a:ext>
              </a:extLst>
            </p:cNvPr>
            <p:cNvGrpSpPr/>
            <p:nvPr/>
          </p:nvGrpSpPr>
          <p:grpSpPr>
            <a:xfrm>
              <a:off x="1389016" y="2736697"/>
              <a:ext cx="2568341" cy="2432476"/>
              <a:chOff x="1389016" y="2712078"/>
              <a:chExt cx="2568341" cy="2432476"/>
            </a:xfrm>
          </p:grpSpPr>
          <p:grpSp>
            <p:nvGrpSpPr>
              <p:cNvPr id="4" name="그룹 3">
                <a:extLst>
                  <a:ext uri="{FF2B5EF4-FFF2-40B4-BE49-F238E27FC236}">
                    <a16:creationId xmlns:a16="http://schemas.microsoft.com/office/drawing/2014/main" id="{564570B5-B530-4DD2-B6EA-219DB30B4543}"/>
                  </a:ext>
                </a:extLst>
              </p:cNvPr>
              <p:cNvGrpSpPr/>
              <p:nvPr/>
            </p:nvGrpSpPr>
            <p:grpSpPr>
              <a:xfrm>
                <a:off x="1389016" y="2712078"/>
                <a:ext cx="2568341" cy="2432476"/>
                <a:chOff x="1389016" y="2712078"/>
                <a:chExt cx="2568341" cy="2432476"/>
              </a:xfrm>
            </p:grpSpPr>
            <p:sp>
              <p:nvSpPr>
                <p:cNvPr id="19" name="직사각형 18">
                  <a:extLst>
                    <a:ext uri="{FF2B5EF4-FFF2-40B4-BE49-F238E27FC236}">
                      <a16:creationId xmlns:a16="http://schemas.microsoft.com/office/drawing/2014/main" id="{57911FF2-FFB2-4865-974B-B3D360092B4B}"/>
                    </a:ext>
                  </a:extLst>
                </p:cNvPr>
                <p:cNvSpPr/>
                <p:nvPr/>
              </p:nvSpPr>
              <p:spPr>
                <a:xfrm>
                  <a:off x="1389016" y="2712078"/>
                  <a:ext cx="2568341" cy="2431774"/>
                </a:xfrm>
                <a:prstGeom prst="rect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2" name="직사각형 21">
                  <a:extLst>
                    <a:ext uri="{FF2B5EF4-FFF2-40B4-BE49-F238E27FC236}">
                      <a16:creationId xmlns:a16="http://schemas.microsoft.com/office/drawing/2014/main" id="{55069907-F56A-4B37-9B69-E576B0FDE86D}"/>
                    </a:ext>
                  </a:extLst>
                </p:cNvPr>
                <p:cNvSpPr/>
                <p:nvPr/>
              </p:nvSpPr>
              <p:spPr>
                <a:xfrm>
                  <a:off x="1389016" y="4843814"/>
                  <a:ext cx="2568341" cy="300740"/>
                </a:xfrm>
                <a:prstGeom prst="rect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Node</a:t>
                  </a:r>
                  <a:endParaRPr lang="ko-KR" altLang="en-US" dirty="0"/>
                </a:p>
              </p:txBody>
            </p:sp>
          </p:grpSp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35036E91-6328-4B98-BBE0-EDB84A8FC8D7}"/>
                  </a:ext>
                </a:extLst>
              </p:cNvPr>
              <p:cNvGrpSpPr/>
              <p:nvPr/>
            </p:nvGrpSpPr>
            <p:grpSpPr>
              <a:xfrm>
                <a:off x="1565954" y="2855702"/>
                <a:ext cx="2176669" cy="867884"/>
                <a:chOff x="4701209" y="1088665"/>
                <a:chExt cx="2176669" cy="867884"/>
              </a:xfrm>
            </p:grpSpPr>
            <p:sp>
              <p:nvSpPr>
                <p:cNvPr id="5" name="사각형: 둥근 모서리 4">
                  <a:extLst>
                    <a:ext uri="{FF2B5EF4-FFF2-40B4-BE49-F238E27FC236}">
                      <a16:creationId xmlns:a16="http://schemas.microsoft.com/office/drawing/2014/main" id="{755B8EF2-18FD-4338-9A87-CAABE29E414E}"/>
                    </a:ext>
                  </a:extLst>
                </p:cNvPr>
                <p:cNvSpPr/>
                <p:nvPr/>
              </p:nvSpPr>
              <p:spPr>
                <a:xfrm>
                  <a:off x="4701209" y="1088665"/>
                  <a:ext cx="2176669" cy="867884"/>
                </a:xfrm>
                <a:prstGeom prst="roundRect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3" name="사각형: 둥근 모서리 22">
                  <a:extLst>
                    <a:ext uri="{FF2B5EF4-FFF2-40B4-BE49-F238E27FC236}">
                      <a16:creationId xmlns:a16="http://schemas.microsoft.com/office/drawing/2014/main" id="{DF50215B-0701-40AE-B15C-1F97F59C4E92}"/>
                    </a:ext>
                  </a:extLst>
                </p:cNvPr>
                <p:cNvSpPr/>
                <p:nvPr/>
              </p:nvSpPr>
              <p:spPr>
                <a:xfrm>
                  <a:off x="4939747" y="1106855"/>
                  <a:ext cx="606288" cy="254274"/>
                </a:xfrm>
                <a:prstGeom prst="roundRect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400" dirty="0"/>
                    <a:t>pod</a:t>
                  </a:r>
                  <a:endParaRPr lang="ko-KR" altLang="en-US" sz="1400" dirty="0"/>
                </a:p>
              </p:txBody>
            </p:sp>
            <p:sp>
              <p:nvSpPr>
                <p:cNvPr id="6" name="직사각형 5">
                  <a:extLst>
                    <a:ext uri="{FF2B5EF4-FFF2-40B4-BE49-F238E27FC236}">
                      <a16:creationId xmlns:a16="http://schemas.microsoft.com/office/drawing/2014/main" id="{2EBAA025-E9CE-489C-A43F-EA3345EF244D}"/>
                    </a:ext>
                  </a:extLst>
                </p:cNvPr>
                <p:cNvSpPr/>
                <p:nvPr/>
              </p:nvSpPr>
              <p:spPr>
                <a:xfrm>
                  <a:off x="4848364" y="1449022"/>
                  <a:ext cx="928200" cy="355889"/>
                </a:xfrm>
                <a:prstGeom prst="rect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100" dirty="0"/>
                    <a:t>container A</a:t>
                  </a:r>
                  <a:endParaRPr lang="ko-KR" altLang="en-US" sz="1100" dirty="0"/>
                </a:p>
              </p:txBody>
            </p:sp>
            <p:sp>
              <p:nvSpPr>
                <p:cNvPr id="24" name="직사각형 23">
                  <a:extLst>
                    <a:ext uri="{FF2B5EF4-FFF2-40B4-BE49-F238E27FC236}">
                      <a16:creationId xmlns:a16="http://schemas.microsoft.com/office/drawing/2014/main" id="{D631DD42-3368-4BE3-90B8-99754E21CC24}"/>
                    </a:ext>
                  </a:extLst>
                </p:cNvPr>
                <p:cNvSpPr/>
                <p:nvPr/>
              </p:nvSpPr>
              <p:spPr>
                <a:xfrm>
                  <a:off x="5854146" y="1449022"/>
                  <a:ext cx="928200" cy="355889"/>
                </a:xfrm>
                <a:prstGeom prst="rect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100" dirty="0"/>
                    <a:t>container B</a:t>
                  </a:r>
                  <a:endParaRPr lang="ko-KR" altLang="en-US" sz="1100" dirty="0"/>
                </a:p>
              </p:txBody>
            </p:sp>
          </p:grpSp>
          <p:grpSp>
            <p:nvGrpSpPr>
              <p:cNvPr id="25" name="그룹 24">
                <a:extLst>
                  <a:ext uri="{FF2B5EF4-FFF2-40B4-BE49-F238E27FC236}">
                    <a16:creationId xmlns:a16="http://schemas.microsoft.com/office/drawing/2014/main" id="{9C36B0A0-F17C-4424-87C2-7383BC6FB3DE}"/>
                  </a:ext>
                </a:extLst>
              </p:cNvPr>
              <p:cNvGrpSpPr/>
              <p:nvPr/>
            </p:nvGrpSpPr>
            <p:grpSpPr>
              <a:xfrm>
                <a:off x="1584851" y="3862838"/>
                <a:ext cx="2176669" cy="867884"/>
                <a:chOff x="4701209" y="1088665"/>
                <a:chExt cx="2176669" cy="867884"/>
              </a:xfrm>
            </p:grpSpPr>
            <p:sp>
              <p:nvSpPr>
                <p:cNvPr id="26" name="사각형: 둥근 모서리 25">
                  <a:extLst>
                    <a:ext uri="{FF2B5EF4-FFF2-40B4-BE49-F238E27FC236}">
                      <a16:creationId xmlns:a16="http://schemas.microsoft.com/office/drawing/2014/main" id="{82DC6B7E-5291-4633-9A1C-C564ABA16DB9}"/>
                    </a:ext>
                  </a:extLst>
                </p:cNvPr>
                <p:cNvSpPr/>
                <p:nvPr/>
              </p:nvSpPr>
              <p:spPr>
                <a:xfrm>
                  <a:off x="4701209" y="1088665"/>
                  <a:ext cx="2176669" cy="867884"/>
                </a:xfrm>
                <a:prstGeom prst="roundRect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7" name="사각형: 둥근 모서리 26">
                  <a:extLst>
                    <a:ext uri="{FF2B5EF4-FFF2-40B4-BE49-F238E27FC236}">
                      <a16:creationId xmlns:a16="http://schemas.microsoft.com/office/drawing/2014/main" id="{3761E2CD-214D-467D-8D8D-FF44FA020D90}"/>
                    </a:ext>
                  </a:extLst>
                </p:cNvPr>
                <p:cNvSpPr/>
                <p:nvPr/>
              </p:nvSpPr>
              <p:spPr>
                <a:xfrm>
                  <a:off x="4939747" y="1106855"/>
                  <a:ext cx="606288" cy="254274"/>
                </a:xfrm>
                <a:prstGeom prst="roundRect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400" dirty="0"/>
                    <a:t>pod</a:t>
                  </a:r>
                  <a:endParaRPr lang="ko-KR" altLang="en-US" sz="1400" dirty="0"/>
                </a:p>
              </p:txBody>
            </p:sp>
            <p:sp>
              <p:nvSpPr>
                <p:cNvPr id="28" name="직사각형 27">
                  <a:extLst>
                    <a:ext uri="{FF2B5EF4-FFF2-40B4-BE49-F238E27FC236}">
                      <a16:creationId xmlns:a16="http://schemas.microsoft.com/office/drawing/2014/main" id="{354ABD7B-148D-450D-8A86-E7F4AA009DE0}"/>
                    </a:ext>
                  </a:extLst>
                </p:cNvPr>
                <p:cNvSpPr/>
                <p:nvPr/>
              </p:nvSpPr>
              <p:spPr>
                <a:xfrm>
                  <a:off x="4848364" y="1449022"/>
                  <a:ext cx="928200" cy="355889"/>
                </a:xfrm>
                <a:prstGeom prst="rect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100" dirty="0"/>
                    <a:t>container A</a:t>
                  </a:r>
                  <a:endParaRPr lang="ko-KR" altLang="en-US" sz="1100" dirty="0"/>
                </a:p>
              </p:txBody>
            </p:sp>
            <p:sp>
              <p:nvSpPr>
                <p:cNvPr id="29" name="직사각형 28">
                  <a:extLst>
                    <a:ext uri="{FF2B5EF4-FFF2-40B4-BE49-F238E27FC236}">
                      <a16:creationId xmlns:a16="http://schemas.microsoft.com/office/drawing/2014/main" id="{32D8002D-CE8C-4399-8510-C6481F8EA4EE}"/>
                    </a:ext>
                  </a:extLst>
                </p:cNvPr>
                <p:cNvSpPr/>
                <p:nvPr/>
              </p:nvSpPr>
              <p:spPr>
                <a:xfrm>
                  <a:off x="5854146" y="1449022"/>
                  <a:ext cx="928200" cy="355889"/>
                </a:xfrm>
                <a:prstGeom prst="rect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100" dirty="0"/>
                    <a:t>container B</a:t>
                  </a:r>
                  <a:endParaRPr lang="ko-KR" altLang="en-US" sz="1100" dirty="0"/>
                </a:p>
              </p:txBody>
            </p:sp>
          </p:grpSp>
        </p:grp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118CB32D-D66B-4F43-A937-9BE6F0904B25}"/>
                </a:ext>
              </a:extLst>
            </p:cNvPr>
            <p:cNvGrpSpPr/>
            <p:nvPr/>
          </p:nvGrpSpPr>
          <p:grpSpPr>
            <a:xfrm>
              <a:off x="4521348" y="2736697"/>
              <a:ext cx="2568341" cy="2432476"/>
              <a:chOff x="1389016" y="2712078"/>
              <a:chExt cx="2568341" cy="2432476"/>
            </a:xfrm>
          </p:grpSpPr>
          <p:grpSp>
            <p:nvGrpSpPr>
              <p:cNvPr id="32" name="그룹 31">
                <a:extLst>
                  <a:ext uri="{FF2B5EF4-FFF2-40B4-BE49-F238E27FC236}">
                    <a16:creationId xmlns:a16="http://schemas.microsoft.com/office/drawing/2014/main" id="{099F76C0-3F62-45C3-891B-DA10696B8782}"/>
                  </a:ext>
                </a:extLst>
              </p:cNvPr>
              <p:cNvGrpSpPr/>
              <p:nvPr/>
            </p:nvGrpSpPr>
            <p:grpSpPr>
              <a:xfrm>
                <a:off x="1389016" y="2712078"/>
                <a:ext cx="2568341" cy="2432476"/>
                <a:chOff x="1389016" y="2712078"/>
                <a:chExt cx="2568341" cy="2432476"/>
              </a:xfrm>
            </p:grpSpPr>
            <p:sp>
              <p:nvSpPr>
                <p:cNvPr id="43" name="직사각형 42">
                  <a:extLst>
                    <a:ext uri="{FF2B5EF4-FFF2-40B4-BE49-F238E27FC236}">
                      <a16:creationId xmlns:a16="http://schemas.microsoft.com/office/drawing/2014/main" id="{0AE5C919-DDCA-474F-89C1-A350DD2CD11A}"/>
                    </a:ext>
                  </a:extLst>
                </p:cNvPr>
                <p:cNvSpPr/>
                <p:nvPr/>
              </p:nvSpPr>
              <p:spPr>
                <a:xfrm>
                  <a:off x="1389016" y="2712078"/>
                  <a:ext cx="2568341" cy="2431774"/>
                </a:xfrm>
                <a:prstGeom prst="rect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4" name="직사각형 43">
                  <a:extLst>
                    <a:ext uri="{FF2B5EF4-FFF2-40B4-BE49-F238E27FC236}">
                      <a16:creationId xmlns:a16="http://schemas.microsoft.com/office/drawing/2014/main" id="{4DC3B8A9-0DA3-4BF3-8915-45E5B5671856}"/>
                    </a:ext>
                  </a:extLst>
                </p:cNvPr>
                <p:cNvSpPr/>
                <p:nvPr/>
              </p:nvSpPr>
              <p:spPr>
                <a:xfrm>
                  <a:off x="1389016" y="4843814"/>
                  <a:ext cx="2568341" cy="300740"/>
                </a:xfrm>
                <a:prstGeom prst="rect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Node</a:t>
                  </a:r>
                  <a:endParaRPr lang="ko-KR" altLang="en-US" dirty="0"/>
                </a:p>
              </p:txBody>
            </p:sp>
          </p:grpSp>
          <p:grpSp>
            <p:nvGrpSpPr>
              <p:cNvPr id="33" name="그룹 32">
                <a:extLst>
                  <a:ext uri="{FF2B5EF4-FFF2-40B4-BE49-F238E27FC236}">
                    <a16:creationId xmlns:a16="http://schemas.microsoft.com/office/drawing/2014/main" id="{38BAF145-8905-45DB-805C-01AB0D5672F6}"/>
                  </a:ext>
                </a:extLst>
              </p:cNvPr>
              <p:cNvGrpSpPr/>
              <p:nvPr/>
            </p:nvGrpSpPr>
            <p:grpSpPr>
              <a:xfrm>
                <a:off x="1565954" y="2855702"/>
                <a:ext cx="2176669" cy="867884"/>
                <a:chOff x="4701209" y="1088665"/>
                <a:chExt cx="2176669" cy="867884"/>
              </a:xfrm>
            </p:grpSpPr>
            <p:sp>
              <p:nvSpPr>
                <p:cNvPr id="39" name="사각형: 둥근 모서리 38">
                  <a:extLst>
                    <a:ext uri="{FF2B5EF4-FFF2-40B4-BE49-F238E27FC236}">
                      <a16:creationId xmlns:a16="http://schemas.microsoft.com/office/drawing/2014/main" id="{7FC6E3DB-CB31-4D9F-86EE-67E813B12633}"/>
                    </a:ext>
                  </a:extLst>
                </p:cNvPr>
                <p:cNvSpPr/>
                <p:nvPr/>
              </p:nvSpPr>
              <p:spPr>
                <a:xfrm>
                  <a:off x="4701209" y="1088665"/>
                  <a:ext cx="2176669" cy="867884"/>
                </a:xfrm>
                <a:prstGeom prst="roundRect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" name="사각형: 둥근 모서리 39">
                  <a:extLst>
                    <a:ext uri="{FF2B5EF4-FFF2-40B4-BE49-F238E27FC236}">
                      <a16:creationId xmlns:a16="http://schemas.microsoft.com/office/drawing/2014/main" id="{4C4C0773-5888-44BA-9783-69FB16ACECF1}"/>
                    </a:ext>
                  </a:extLst>
                </p:cNvPr>
                <p:cNvSpPr/>
                <p:nvPr/>
              </p:nvSpPr>
              <p:spPr>
                <a:xfrm>
                  <a:off x="4939747" y="1106855"/>
                  <a:ext cx="606288" cy="254274"/>
                </a:xfrm>
                <a:prstGeom prst="roundRect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400" dirty="0"/>
                    <a:t>pod</a:t>
                  </a:r>
                  <a:endParaRPr lang="ko-KR" altLang="en-US" sz="1400" dirty="0"/>
                </a:p>
              </p:txBody>
            </p:sp>
            <p:sp>
              <p:nvSpPr>
                <p:cNvPr id="41" name="직사각형 40">
                  <a:extLst>
                    <a:ext uri="{FF2B5EF4-FFF2-40B4-BE49-F238E27FC236}">
                      <a16:creationId xmlns:a16="http://schemas.microsoft.com/office/drawing/2014/main" id="{D12E3610-F9B7-49F2-83B1-8CCCA6EF330E}"/>
                    </a:ext>
                  </a:extLst>
                </p:cNvPr>
                <p:cNvSpPr/>
                <p:nvPr/>
              </p:nvSpPr>
              <p:spPr>
                <a:xfrm>
                  <a:off x="4848364" y="1449022"/>
                  <a:ext cx="928200" cy="355889"/>
                </a:xfrm>
                <a:prstGeom prst="rect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100" dirty="0"/>
                    <a:t>container A</a:t>
                  </a:r>
                  <a:endParaRPr lang="ko-KR" altLang="en-US" sz="1100" dirty="0"/>
                </a:p>
              </p:txBody>
            </p:sp>
            <p:sp>
              <p:nvSpPr>
                <p:cNvPr id="42" name="직사각형 41">
                  <a:extLst>
                    <a:ext uri="{FF2B5EF4-FFF2-40B4-BE49-F238E27FC236}">
                      <a16:creationId xmlns:a16="http://schemas.microsoft.com/office/drawing/2014/main" id="{DC049723-F8D8-404C-94D8-459E1CB7F8C9}"/>
                    </a:ext>
                  </a:extLst>
                </p:cNvPr>
                <p:cNvSpPr/>
                <p:nvPr/>
              </p:nvSpPr>
              <p:spPr>
                <a:xfrm>
                  <a:off x="5854146" y="1449022"/>
                  <a:ext cx="928200" cy="355889"/>
                </a:xfrm>
                <a:prstGeom prst="rect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100" dirty="0"/>
                    <a:t>container B</a:t>
                  </a:r>
                  <a:endParaRPr lang="ko-KR" altLang="en-US" sz="1100" dirty="0"/>
                </a:p>
              </p:txBody>
            </p:sp>
          </p:grpSp>
          <p:grpSp>
            <p:nvGrpSpPr>
              <p:cNvPr id="34" name="그룹 33">
                <a:extLst>
                  <a:ext uri="{FF2B5EF4-FFF2-40B4-BE49-F238E27FC236}">
                    <a16:creationId xmlns:a16="http://schemas.microsoft.com/office/drawing/2014/main" id="{BC63EA82-F209-4FD1-8EAC-1FD058073CD6}"/>
                  </a:ext>
                </a:extLst>
              </p:cNvPr>
              <p:cNvGrpSpPr/>
              <p:nvPr/>
            </p:nvGrpSpPr>
            <p:grpSpPr>
              <a:xfrm>
                <a:off x="1584851" y="3862838"/>
                <a:ext cx="2176669" cy="867884"/>
                <a:chOff x="4701209" y="1088665"/>
                <a:chExt cx="2176669" cy="867884"/>
              </a:xfrm>
            </p:grpSpPr>
            <p:sp>
              <p:nvSpPr>
                <p:cNvPr id="35" name="사각형: 둥근 모서리 34">
                  <a:extLst>
                    <a:ext uri="{FF2B5EF4-FFF2-40B4-BE49-F238E27FC236}">
                      <a16:creationId xmlns:a16="http://schemas.microsoft.com/office/drawing/2014/main" id="{BF19DF94-9A0F-494B-9A04-B39B3C4EF8D1}"/>
                    </a:ext>
                  </a:extLst>
                </p:cNvPr>
                <p:cNvSpPr/>
                <p:nvPr/>
              </p:nvSpPr>
              <p:spPr>
                <a:xfrm>
                  <a:off x="4701209" y="1088665"/>
                  <a:ext cx="2176669" cy="867884"/>
                </a:xfrm>
                <a:prstGeom prst="roundRect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6" name="사각형: 둥근 모서리 35">
                  <a:extLst>
                    <a:ext uri="{FF2B5EF4-FFF2-40B4-BE49-F238E27FC236}">
                      <a16:creationId xmlns:a16="http://schemas.microsoft.com/office/drawing/2014/main" id="{E45585FF-C674-4142-9E3D-3BBBC1BBE5A8}"/>
                    </a:ext>
                  </a:extLst>
                </p:cNvPr>
                <p:cNvSpPr/>
                <p:nvPr/>
              </p:nvSpPr>
              <p:spPr>
                <a:xfrm>
                  <a:off x="4939747" y="1106855"/>
                  <a:ext cx="606288" cy="254274"/>
                </a:xfrm>
                <a:prstGeom prst="roundRect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400" dirty="0"/>
                    <a:t>pod</a:t>
                  </a:r>
                  <a:endParaRPr lang="ko-KR" altLang="en-US" sz="1400" dirty="0"/>
                </a:p>
              </p:txBody>
            </p:sp>
            <p:sp>
              <p:nvSpPr>
                <p:cNvPr id="37" name="직사각형 36">
                  <a:extLst>
                    <a:ext uri="{FF2B5EF4-FFF2-40B4-BE49-F238E27FC236}">
                      <a16:creationId xmlns:a16="http://schemas.microsoft.com/office/drawing/2014/main" id="{617A42DB-1402-49B9-913D-6E53A210EB6E}"/>
                    </a:ext>
                  </a:extLst>
                </p:cNvPr>
                <p:cNvSpPr/>
                <p:nvPr/>
              </p:nvSpPr>
              <p:spPr>
                <a:xfrm>
                  <a:off x="4848364" y="1449022"/>
                  <a:ext cx="928200" cy="355889"/>
                </a:xfrm>
                <a:prstGeom prst="rect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100" dirty="0"/>
                    <a:t>container A</a:t>
                  </a:r>
                  <a:endParaRPr lang="ko-KR" altLang="en-US" sz="1100" dirty="0"/>
                </a:p>
              </p:txBody>
            </p:sp>
            <p:sp>
              <p:nvSpPr>
                <p:cNvPr id="38" name="직사각형 37">
                  <a:extLst>
                    <a:ext uri="{FF2B5EF4-FFF2-40B4-BE49-F238E27FC236}">
                      <a16:creationId xmlns:a16="http://schemas.microsoft.com/office/drawing/2014/main" id="{375A2BCB-7988-45E3-B23D-D796686CF4FA}"/>
                    </a:ext>
                  </a:extLst>
                </p:cNvPr>
                <p:cNvSpPr/>
                <p:nvPr/>
              </p:nvSpPr>
              <p:spPr>
                <a:xfrm>
                  <a:off x="5854146" y="1449022"/>
                  <a:ext cx="928200" cy="355889"/>
                </a:xfrm>
                <a:prstGeom prst="rect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100" dirty="0"/>
                    <a:t>container B</a:t>
                  </a:r>
                  <a:endParaRPr lang="ko-KR" altLang="en-US" sz="1100" dirty="0"/>
                </a:p>
              </p:txBody>
            </p:sp>
          </p:grpSp>
        </p:grp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E7F59316-7A0B-4A54-8667-D563CF194332}"/>
                </a:ext>
              </a:extLst>
            </p:cNvPr>
            <p:cNvGrpSpPr/>
            <p:nvPr/>
          </p:nvGrpSpPr>
          <p:grpSpPr>
            <a:xfrm>
              <a:off x="7653680" y="2736697"/>
              <a:ext cx="2568341" cy="2432476"/>
              <a:chOff x="1389016" y="2712078"/>
              <a:chExt cx="2568341" cy="2432476"/>
            </a:xfrm>
          </p:grpSpPr>
          <p:grpSp>
            <p:nvGrpSpPr>
              <p:cNvPr id="46" name="그룹 45">
                <a:extLst>
                  <a:ext uri="{FF2B5EF4-FFF2-40B4-BE49-F238E27FC236}">
                    <a16:creationId xmlns:a16="http://schemas.microsoft.com/office/drawing/2014/main" id="{8759A329-402D-4566-9E1C-3756F6E33396}"/>
                  </a:ext>
                </a:extLst>
              </p:cNvPr>
              <p:cNvGrpSpPr/>
              <p:nvPr/>
            </p:nvGrpSpPr>
            <p:grpSpPr>
              <a:xfrm>
                <a:off x="1389016" y="2712078"/>
                <a:ext cx="2568341" cy="2432476"/>
                <a:chOff x="1389016" y="2712078"/>
                <a:chExt cx="2568341" cy="2432476"/>
              </a:xfrm>
            </p:grpSpPr>
            <p:sp>
              <p:nvSpPr>
                <p:cNvPr id="57" name="직사각형 56">
                  <a:extLst>
                    <a:ext uri="{FF2B5EF4-FFF2-40B4-BE49-F238E27FC236}">
                      <a16:creationId xmlns:a16="http://schemas.microsoft.com/office/drawing/2014/main" id="{9A6FEB42-A54C-4B31-9531-D9ED852D5EFE}"/>
                    </a:ext>
                  </a:extLst>
                </p:cNvPr>
                <p:cNvSpPr/>
                <p:nvPr/>
              </p:nvSpPr>
              <p:spPr>
                <a:xfrm>
                  <a:off x="1389016" y="2712078"/>
                  <a:ext cx="2568341" cy="2431774"/>
                </a:xfrm>
                <a:prstGeom prst="rect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8" name="직사각형 57">
                  <a:extLst>
                    <a:ext uri="{FF2B5EF4-FFF2-40B4-BE49-F238E27FC236}">
                      <a16:creationId xmlns:a16="http://schemas.microsoft.com/office/drawing/2014/main" id="{16E2C366-82E7-4473-82F2-7F3476C05C97}"/>
                    </a:ext>
                  </a:extLst>
                </p:cNvPr>
                <p:cNvSpPr/>
                <p:nvPr/>
              </p:nvSpPr>
              <p:spPr>
                <a:xfrm>
                  <a:off x="1389016" y="4843814"/>
                  <a:ext cx="2568341" cy="300740"/>
                </a:xfrm>
                <a:prstGeom prst="rect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Node</a:t>
                  </a:r>
                  <a:endParaRPr lang="ko-KR" altLang="en-US" dirty="0"/>
                </a:p>
              </p:txBody>
            </p:sp>
          </p:grpSp>
          <p:grpSp>
            <p:nvGrpSpPr>
              <p:cNvPr id="47" name="그룹 46">
                <a:extLst>
                  <a:ext uri="{FF2B5EF4-FFF2-40B4-BE49-F238E27FC236}">
                    <a16:creationId xmlns:a16="http://schemas.microsoft.com/office/drawing/2014/main" id="{55A73E6D-636E-41B3-A053-12A2E0ED85CB}"/>
                  </a:ext>
                </a:extLst>
              </p:cNvPr>
              <p:cNvGrpSpPr/>
              <p:nvPr/>
            </p:nvGrpSpPr>
            <p:grpSpPr>
              <a:xfrm>
                <a:off x="1565954" y="2855702"/>
                <a:ext cx="2176669" cy="867884"/>
                <a:chOff x="4701209" y="1088665"/>
                <a:chExt cx="2176669" cy="867884"/>
              </a:xfrm>
            </p:grpSpPr>
            <p:sp>
              <p:nvSpPr>
                <p:cNvPr id="53" name="사각형: 둥근 모서리 52">
                  <a:extLst>
                    <a:ext uri="{FF2B5EF4-FFF2-40B4-BE49-F238E27FC236}">
                      <a16:creationId xmlns:a16="http://schemas.microsoft.com/office/drawing/2014/main" id="{E2C924C7-8B99-4D4B-91CE-5B9BBC1901F8}"/>
                    </a:ext>
                  </a:extLst>
                </p:cNvPr>
                <p:cNvSpPr/>
                <p:nvPr/>
              </p:nvSpPr>
              <p:spPr>
                <a:xfrm>
                  <a:off x="4701209" y="1088665"/>
                  <a:ext cx="2176669" cy="867884"/>
                </a:xfrm>
                <a:prstGeom prst="roundRect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4" name="사각형: 둥근 모서리 53">
                  <a:extLst>
                    <a:ext uri="{FF2B5EF4-FFF2-40B4-BE49-F238E27FC236}">
                      <a16:creationId xmlns:a16="http://schemas.microsoft.com/office/drawing/2014/main" id="{25FA60FB-B6B1-4316-95E8-AC0898B9E314}"/>
                    </a:ext>
                  </a:extLst>
                </p:cNvPr>
                <p:cNvSpPr/>
                <p:nvPr/>
              </p:nvSpPr>
              <p:spPr>
                <a:xfrm>
                  <a:off x="4939747" y="1106855"/>
                  <a:ext cx="606288" cy="254274"/>
                </a:xfrm>
                <a:prstGeom prst="roundRect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400" dirty="0"/>
                    <a:t>pod</a:t>
                  </a:r>
                  <a:endParaRPr lang="ko-KR" altLang="en-US" sz="1400" dirty="0"/>
                </a:p>
              </p:txBody>
            </p:sp>
            <p:sp>
              <p:nvSpPr>
                <p:cNvPr id="55" name="직사각형 54">
                  <a:extLst>
                    <a:ext uri="{FF2B5EF4-FFF2-40B4-BE49-F238E27FC236}">
                      <a16:creationId xmlns:a16="http://schemas.microsoft.com/office/drawing/2014/main" id="{CBEBB7B8-6473-4A7F-822D-34345CDA4FC8}"/>
                    </a:ext>
                  </a:extLst>
                </p:cNvPr>
                <p:cNvSpPr/>
                <p:nvPr/>
              </p:nvSpPr>
              <p:spPr>
                <a:xfrm>
                  <a:off x="4848364" y="1449022"/>
                  <a:ext cx="928200" cy="355889"/>
                </a:xfrm>
                <a:prstGeom prst="rect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100" dirty="0"/>
                    <a:t>container A</a:t>
                  </a:r>
                  <a:endParaRPr lang="ko-KR" altLang="en-US" sz="1100" dirty="0"/>
                </a:p>
              </p:txBody>
            </p:sp>
            <p:sp>
              <p:nvSpPr>
                <p:cNvPr id="56" name="직사각형 55">
                  <a:extLst>
                    <a:ext uri="{FF2B5EF4-FFF2-40B4-BE49-F238E27FC236}">
                      <a16:creationId xmlns:a16="http://schemas.microsoft.com/office/drawing/2014/main" id="{48D0F011-8724-40DB-87D6-F8AC3581DA42}"/>
                    </a:ext>
                  </a:extLst>
                </p:cNvPr>
                <p:cNvSpPr/>
                <p:nvPr/>
              </p:nvSpPr>
              <p:spPr>
                <a:xfrm>
                  <a:off x="5854146" y="1449022"/>
                  <a:ext cx="928200" cy="355889"/>
                </a:xfrm>
                <a:prstGeom prst="rect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100" dirty="0"/>
                    <a:t>container B</a:t>
                  </a:r>
                  <a:endParaRPr lang="ko-KR" altLang="en-US" sz="1100" dirty="0"/>
                </a:p>
              </p:txBody>
            </p:sp>
          </p:grpSp>
          <p:grpSp>
            <p:nvGrpSpPr>
              <p:cNvPr id="48" name="그룹 47">
                <a:extLst>
                  <a:ext uri="{FF2B5EF4-FFF2-40B4-BE49-F238E27FC236}">
                    <a16:creationId xmlns:a16="http://schemas.microsoft.com/office/drawing/2014/main" id="{85696A95-4D2D-44F3-B4FC-5C73461B3D01}"/>
                  </a:ext>
                </a:extLst>
              </p:cNvPr>
              <p:cNvGrpSpPr/>
              <p:nvPr/>
            </p:nvGrpSpPr>
            <p:grpSpPr>
              <a:xfrm>
                <a:off x="1584851" y="3862838"/>
                <a:ext cx="2176669" cy="867884"/>
                <a:chOff x="4701209" y="1088665"/>
                <a:chExt cx="2176669" cy="867884"/>
              </a:xfrm>
            </p:grpSpPr>
            <p:sp>
              <p:nvSpPr>
                <p:cNvPr id="49" name="사각형: 둥근 모서리 48">
                  <a:extLst>
                    <a:ext uri="{FF2B5EF4-FFF2-40B4-BE49-F238E27FC236}">
                      <a16:creationId xmlns:a16="http://schemas.microsoft.com/office/drawing/2014/main" id="{424CD8C4-0D6E-461B-B00F-9EB9D076FF76}"/>
                    </a:ext>
                  </a:extLst>
                </p:cNvPr>
                <p:cNvSpPr/>
                <p:nvPr/>
              </p:nvSpPr>
              <p:spPr>
                <a:xfrm>
                  <a:off x="4701209" y="1088665"/>
                  <a:ext cx="2176669" cy="867884"/>
                </a:xfrm>
                <a:prstGeom prst="roundRect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0" name="사각형: 둥근 모서리 49">
                  <a:extLst>
                    <a:ext uri="{FF2B5EF4-FFF2-40B4-BE49-F238E27FC236}">
                      <a16:creationId xmlns:a16="http://schemas.microsoft.com/office/drawing/2014/main" id="{226C6F31-29AC-4CDF-B364-596C40DFDEB8}"/>
                    </a:ext>
                  </a:extLst>
                </p:cNvPr>
                <p:cNvSpPr/>
                <p:nvPr/>
              </p:nvSpPr>
              <p:spPr>
                <a:xfrm>
                  <a:off x="4939747" y="1106855"/>
                  <a:ext cx="606288" cy="254274"/>
                </a:xfrm>
                <a:prstGeom prst="roundRect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400" dirty="0"/>
                    <a:t>pod</a:t>
                  </a:r>
                  <a:endParaRPr lang="ko-KR" altLang="en-US" sz="1400" dirty="0"/>
                </a:p>
              </p:txBody>
            </p:sp>
            <p:sp>
              <p:nvSpPr>
                <p:cNvPr id="51" name="직사각형 50">
                  <a:extLst>
                    <a:ext uri="{FF2B5EF4-FFF2-40B4-BE49-F238E27FC236}">
                      <a16:creationId xmlns:a16="http://schemas.microsoft.com/office/drawing/2014/main" id="{ED8C8737-F49A-4E14-BC9F-DE68C2BC0642}"/>
                    </a:ext>
                  </a:extLst>
                </p:cNvPr>
                <p:cNvSpPr/>
                <p:nvPr/>
              </p:nvSpPr>
              <p:spPr>
                <a:xfrm>
                  <a:off x="4848364" y="1449022"/>
                  <a:ext cx="928200" cy="355889"/>
                </a:xfrm>
                <a:prstGeom prst="rect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100" dirty="0"/>
                    <a:t>container A</a:t>
                  </a:r>
                  <a:endParaRPr lang="ko-KR" altLang="en-US" sz="1100" dirty="0"/>
                </a:p>
              </p:txBody>
            </p:sp>
            <p:sp>
              <p:nvSpPr>
                <p:cNvPr id="52" name="직사각형 51">
                  <a:extLst>
                    <a:ext uri="{FF2B5EF4-FFF2-40B4-BE49-F238E27FC236}">
                      <a16:creationId xmlns:a16="http://schemas.microsoft.com/office/drawing/2014/main" id="{24D1A597-A062-453F-8D87-E6B9E058CB69}"/>
                    </a:ext>
                  </a:extLst>
                </p:cNvPr>
                <p:cNvSpPr/>
                <p:nvPr/>
              </p:nvSpPr>
              <p:spPr>
                <a:xfrm>
                  <a:off x="5854146" y="1449022"/>
                  <a:ext cx="928200" cy="355889"/>
                </a:xfrm>
                <a:prstGeom prst="rect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100" dirty="0"/>
                    <a:t>container B</a:t>
                  </a:r>
                  <a:endParaRPr lang="ko-KR" altLang="en-US" sz="1100" dirty="0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22703107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BC2AF8E1-3362-4DCB-BDB1-254D62062B38}"/>
              </a:ext>
            </a:extLst>
          </p:cNvPr>
          <p:cNvSpPr txBox="1"/>
          <p:nvPr/>
        </p:nvSpPr>
        <p:spPr>
          <a:xfrm>
            <a:off x="445789" y="1714148"/>
            <a:ext cx="1111559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# pod create</a:t>
            </a:r>
          </a:p>
          <a:p>
            <a:endParaRPr lang="en-US" altLang="ko-KR" dirty="0"/>
          </a:p>
          <a:p>
            <a:r>
              <a:rPr lang="en-US" altLang="ko-KR" dirty="0"/>
              <a:t>$ </a:t>
            </a:r>
            <a:r>
              <a:rPr lang="en-US" altLang="ko-KR" dirty="0" err="1"/>
              <a:t>kubectl</a:t>
            </a:r>
            <a:r>
              <a:rPr lang="ko-KR" altLang="en-US" dirty="0"/>
              <a:t> </a:t>
            </a:r>
            <a:r>
              <a:rPr lang="en-US" altLang="ko-KR" dirty="0"/>
              <a:t>run</a:t>
            </a:r>
            <a:r>
              <a:rPr lang="ko-KR" altLang="en-US" dirty="0"/>
              <a:t> </a:t>
            </a:r>
            <a:r>
              <a:rPr lang="en-US" altLang="ko-KR" dirty="0"/>
              <a:t>hello-node</a:t>
            </a:r>
            <a:r>
              <a:rPr lang="ko-KR" altLang="en-US" dirty="0"/>
              <a:t> </a:t>
            </a:r>
            <a:r>
              <a:rPr lang="en-US" altLang="ko-KR" dirty="0"/>
              <a:t>\</a:t>
            </a:r>
          </a:p>
          <a:p>
            <a:r>
              <a:rPr lang="en-US" altLang="ko-KR" dirty="0"/>
              <a:t>--image= asia.gcr.io/[</a:t>
            </a:r>
            <a:r>
              <a:rPr lang="en-US" altLang="ko-KR" dirty="0" err="1"/>
              <a:t>gcr</a:t>
            </a:r>
            <a:r>
              <a:rPr lang="en-US" altLang="ko-KR" dirty="0"/>
              <a:t> project id]/hello-node:v1 \</a:t>
            </a:r>
          </a:p>
          <a:p>
            <a:r>
              <a:rPr lang="en-US" altLang="ko-KR" dirty="0"/>
              <a:t>--port=8080</a:t>
            </a:r>
          </a:p>
          <a:p>
            <a:endParaRPr lang="en-US" altLang="ko-KR" dirty="0"/>
          </a:p>
          <a:p>
            <a:r>
              <a:rPr lang="en-US" altLang="ko-KR" dirty="0"/>
              <a:t># &gt;&gt; deployment</a:t>
            </a:r>
            <a:r>
              <a:rPr lang="ko-KR" altLang="en-US" dirty="0"/>
              <a:t> </a:t>
            </a:r>
            <a:r>
              <a:rPr lang="en-US" altLang="ko-KR" dirty="0"/>
              <a:t>"hello-node" created </a:t>
            </a:r>
            <a:r>
              <a:rPr lang="ko-KR" altLang="en-US" dirty="0"/>
              <a:t>문구 출력 시 배포 개체 생성</a:t>
            </a:r>
            <a:r>
              <a:rPr lang="en-US" altLang="ko-KR" dirty="0"/>
              <a:t>! </a:t>
            </a:r>
          </a:p>
          <a:p>
            <a:endParaRPr lang="en-US" altLang="ko-KR" dirty="0"/>
          </a:p>
          <a:p>
            <a:r>
              <a:rPr lang="en-US" altLang="ko-KR" dirty="0"/>
              <a:t>$ </a:t>
            </a:r>
            <a:r>
              <a:rPr lang="en-US" altLang="ko-KR" dirty="0" err="1"/>
              <a:t>kubectl</a:t>
            </a:r>
            <a:r>
              <a:rPr lang="en-US" altLang="ko-KR" dirty="0"/>
              <a:t> get deployments #</a:t>
            </a:r>
            <a:r>
              <a:rPr lang="ko-KR" altLang="en-US" dirty="0"/>
              <a:t>배포확인</a:t>
            </a:r>
            <a:endParaRPr lang="en-US" altLang="ko-KR" dirty="0"/>
          </a:p>
          <a:p>
            <a:r>
              <a:rPr lang="en-US" altLang="ko-KR" dirty="0"/>
              <a:t>$ </a:t>
            </a:r>
            <a:r>
              <a:rPr lang="en-US" altLang="ko-KR" dirty="0" err="1"/>
              <a:t>kubectl</a:t>
            </a:r>
            <a:r>
              <a:rPr lang="ko-KR" altLang="en-US" dirty="0"/>
              <a:t> </a:t>
            </a:r>
            <a:r>
              <a:rPr lang="en-US" altLang="ko-KR" dirty="0"/>
              <a:t>get</a:t>
            </a:r>
            <a:r>
              <a:rPr lang="ko-KR" altLang="en-US" dirty="0"/>
              <a:t> </a:t>
            </a:r>
            <a:r>
              <a:rPr lang="en-US" altLang="ko-KR" dirty="0"/>
              <a:t>pods</a:t>
            </a:r>
            <a:r>
              <a:rPr lang="ko-KR" altLang="en-US" dirty="0"/>
              <a:t> </a:t>
            </a:r>
            <a:r>
              <a:rPr lang="en-US" altLang="ko-KR" dirty="0"/>
              <a:t>	</a:t>
            </a:r>
            <a:r>
              <a:rPr lang="ko-KR" altLang="en-US" dirty="0"/>
              <a:t>  </a:t>
            </a:r>
            <a:r>
              <a:rPr lang="en-US" altLang="ko-KR" dirty="0"/>
              <a:t>#</a:t>
            </a:r>
            <a:r>
              <a:rPr lang="ko-KR" altLang="en-US" dirty="0"/>
              <a:t>만들어진 </a:t>
            </a:r>
            <a:r>
              <a:rPr lang="en-US" altLang="ko-KR" dirty="0"/>
              <a:t>pod </a:t>
            </a:r>
            <a:r>
              <a:rPr lang="ko-KR" altLang="en-US" dirty="0"/>
              <a:t>확인</a:t>
            </a:r>
            <a:endParaRPr lang="en-US" altLang="ko-KR" dirty="0"/>
          </a:p>
          <a:p>
            <a:r>
              <a:rPr lang="en-US" altLang="ko-KR" dirty="0"/>
              <a:t>$ </a:t>
            </a:r>
            <a:r>
              <a:rPr lang="en-US" altLang="ko-KR" dirty="0" err="1"/>
              <a:t>kubectl</a:t>
            </a:r>
            <a:r>
              <a:rPr lang="ko-KR" altLang="en-US" dirty="0"/>
              <a:t> </a:t>
            </a:r>
            <a:r>
              <a:rPr lang="en-US" altLang="ko-KR" dirty="0"/>
              <a:t>cluster-info	  #</a:t>
            </a:r>
            <a:r>
              <a:rPr lang="ko-KR" altLang="en-US" dirty="0"/>
              <a:t>클러스터 정보확인</a:t>
            </a:r>
            <a:endParaRPr lang="en-US" altLang="ko-KR" dirty="0"/>
          </a:p>
          <a:p>
            <a:r>
              <a:rPr lang="en-US" altLang="ko-KR" dirty="0"/>
              <a:t>$</a:t>
            </a:r>
            <a:r>
              <a:rPr lang="ko-KR" altLang="en-US" dirty="0"/>
              <a:t> </a:t>
            </a:r>
            <a:r>
              <a:rPr lang="en-US" altLang="ko-KR" dirty="0" err="1"/>
              <a:t>kubectl</a:t>
            </a:r>
            <a:r>
              <a:rPr lang="ko-KR" altLang="en-US" dirty="0"/>
              <a:t> </a:t>
            </a:r>
            <a:r>
              <a:rPr lang="en-US" altLang="ko-KR" dirty="0"/>
              <a:t>config</a:t>
            </a:r>
            <a:r>
              <a:rPr lang="ko-KR" altLang="en-US" dirty="0"/>
              <a:t> </a:t>
            </a:r>
            <a:r>
              <a:rPr lang="en-US" altLang="ko-KR" dirty="0" err="1"/>
              <a:t>voew</a:t>
            </a:r>
            <a:r>
              <a:rPr lang="ko-KR" altLang="en-US" dirty="0"/>
              <a:t> </a:t>
            </a:r>
            <a:r>
              <a:rPr lang="en-US" altLang="ko-KR" dirty="0"/>
              <a:t>	</a:t>
            </a:r>
            <a:r>
              <a:rPr lang="ko-KR" altLang="en-US" dirty="0"/>
              <a:t>  </a:t>
            </a:r>
            <a:r>
              <a:rPr lang="en-US" altLang="ko-KR" dirty="0"/>
              <a:t>#</a:t>
            </a:r>
            <a:r>
              <a:rPr lang="ko-KR" altLang="en-US" dirty="0"/>
              <a:t>클러스터 </a:t>
            </a:r>
            <a:r>
              <a:rPr lang="en-US" altLang="ko-KR" dirty="0"/>
              <a:t>config </a:t>
            </a:r>
            <a:r>
              <a:rPr lang="ko-KR" altLang="en-US" dirty="0"/>
              <a:t>확인</a:t>
            </a:r>
            <a:endParaRPr lang="en-US" altLang="ko-KR" dirty="0"/>
          </a:p>
          <a:p>
            <a:r>
              <a:rPr lang="en-US" altLang="ko-KR" dirty="0"/>
              <a:t>$ </a:t>
            </a:r>
            <a:r>
              <a:rPr lang="en-US" altLang="ko-KR" dirty="0" err="1"/>
              <a:t>kubectl</a:t>
            </a:r>
            <a:r>
              <a:rPr lang="ko-KR" altLang="en-US" dirty="0"/>
              <a:t> </a:t>
            </a:r>
            <a:r>
              <a:rPr lang="en-US" altLang="ko-KR" dirty="0"/>
              <a:t>get</a:t>
            </a:r>
            <a:r>
              <a:rPr lang="ko-KR" altLang="en-US" dirty="0"/>
              <a:t> </a:t>
            </a:r>
            <a:r>
              <a:rPr lang="en-US" altLang="ko-KR" dirty="0"/>
              <a:t>events</a:t>
            </a:r>
            <a:r>
              <a:rPr lang="ko-KR" altLang="en-US" dirty="0"/>
              <a:t> </a:t>
            </a:r>
            <a:r>
              <a:rPr lang="en-US" altLang="ko-KR" dirty="0"/>
              <a:t>	</a:t>
            </a:r>
            <a:r>
              <a:rPr lang="ko-KR" altLang="en-US" dirty="0"/>
              <a:t>  </a:t>
            </a:r>
            <a:r>
              <a:rPr lang="en-US" altLang="ko-KR" dirty="0"/>
              <a:t>#pod</a:t>
            </a:r>
            <a:r>
              <a:rPr lang="ko-KR" altLang="en-US" dirty="0"/>
              <a:t> 로그 확인</a:t>
            </a:r>
            <a:endParaRPr lang="en-US" altLang="ko-KR" dirty="0"/>
          </a:p>
          <a:p>
            <a:r>
              <a:rPr lang="en-US" altLang="ko-KR" dirty="0"/>
              <a:t>$ </a:t>
            </a:r>
            <a:r>
              <a:rPr lang="en-US" altLang="ko-KR" dirty="0" err="1"/>
              <a:t>kubectl</a:t>
            </a:r>
            <a:r>
              <a:rPr lang="en-US" altLang="ko-KR" dirty="0"/>
              <a:t> logs &lt;pod name&gt;</a:t>
            </a:r>
          </a:p>
          <a:p>
            <a:endParaRPr lang="en-US" altLang="ko-KR" dirty="0"/>
          </a:p>
        </p:txBody>
      </p:sp>
      <p:cxnSp>
        <p:nvCxnSpPr>
          <p:cNvPr id="7" name="직선 연결선 6"/>
          <p:cNvCxnSpPr/>
          <p:nvPr/>
        </p:nvCxnSpPr>
        <p:spPr>
          <a:xfrm>
            <a:off x="0" y="6344816"/>
            <a:ext cx="12192000" cy="933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0" y="6354147"/>
            <a:ext cx="12192000" cy="503853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0339" y="6488420"/>
            <a:ext cx="3593651" cy="253968"/>
          </a:xfrm>
          <a:prstGeom prst="rect">
            <a:avLst/>
          </a:prstGeom>
        </p:spPr>
      </p:pic>
      <p:cxnSp>
        <p:nvCxnSpPr>
          <p:cNvPr id="12" name="직선 연결선 11"/>
          <p:cNvCxnSpPr/>
          <p:nvPr/>
        </p:nvCxnSpPr>
        <p:spPr>
          <a:xfrm>
            <a:off x="3105" y="544285"/>
            <a:ext cx="12192000" cy="933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3110" y="12446"/>
            <a:ext cx="12192000" cy="503853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EE3D025-E87E-47A0-99B7-31C896BA29BA}"/>
              </a:ext>
            </a:extLst>
          </p:cNvPr>
          <p:cNvSpPr txBox="1"/>
          <p:nvPr/>
        </p:nvSpPr>
        <p:spPr>
          <a:xfrm>
            <a:off x="464293" y="839584"/>
            <a:ext cx="110970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Hello Node Kubernetes </a:t>
            </a:r>
          </a:p>
          <a:p>
            <a:r>
              <a:rPr lang="en-US" altLang="ko-KR" sz="2400" dirty="0"/>
              <a:t> - </a:t>
            </a:r>
            <a:r>
              <a:rPr lang="en-US" altLang="ko-KR" sz="2400" dirty="0" err="1"/>
              <a:t>kubernetes</a:t>
            </a:r>
            <a:endParaRPr lang="en-US" altLang="ko-KR" sz="2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9299484-5E57-4DB5-AD17-2D46DD445CCD}"/>
              </a:ext>
            </a:extLst>
          </p:cNvPr>
          <p:cNvSpPr txBox="1"/>
          <p:nvPr/>
        </p:nvSpPr>
        <p:spPr>
          <a:xfrm>
            <a:off x="46647" y="49770"/>
            <a:ext cx="66154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FFFFFF"/>
                </a:solidFill>
              </a:rPr>
              <a:t>5-3. Hello node Kubernetes</a:t>
            </a:r>
            <a:endParaRPr lang="ko-KR" altLang="en-US" sz="2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3785542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BC2AF8E1-3362-4DCB-BDB1-254D62062B38}"/>
              </a:ext>
            </a:extLst>
          </p:cNvPr>
          <p:cNvSpPr txBox="1"/>
          <p:nvPr/>
        </p:nvSpPr>
        <p:spPr>
          <a:xfrm>
            <a:off x="445789" y="1714148"/>
            <a:ext cx="1111559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$ </a:t>
            </a:r>
            <a:r>
              <a:rPr lang="en-US" altLang="ko-KR" dirty="0" err="1"/>
              <a:t>kubectl</a:t>
            </a:r>
            <a:r>
              <a:rPr lang="ko-KR" altLang="en-US" dirty="0"/>
              <a:t> </a:t>
            </a:r>
            <a:r>
              <a:rPr lang="en-US" altLang="ko-KR" dirty="0"/>
              <a:t>expose</a:t>
            </a:r>
            <a:r>
              <a:rPr lang="ko-KR" altLang="en-US" dirty="0"/>
              <a:t> </a:t>
            </a:r>
            <a:r>
              <a:rPr lang="en-US" altLang="ko-KR" dirty="0"/>
              <a:t>deployment</a:t>
            </a:r>
            <a:r>
              <a:rPr lang="ko-KR" altLang="en-US" dirty="0"/>
              <a:t> </a:t>
            </a:r>
            <a:r>
              <a:rPr lang="en-US" altLang="ko-KR" dirty="0"/>
              <a:t>hell-node</a:t>
            </a:r>
            <a:r>
              <a:rPr lang="ko-KR" altLang="en-US" dirty="0"/>
              <a:t> </a:t>
            </a:r>
            <a:r>
              <a:rPr lang="en-US" altLang="ko-KR" dirty="0"/>
              <a:t>--type="</a:t>
            </a:r>
            <a:r>
              <a:rPr lang="en-US" altLang="ko-KR" dirty="0" err="1"/>
              <a:t>LoadBalancer</a:t>
            </a:r>
            <a:r>
              <a:rPr lang="en-US" altLang="ko-KR" dirty="0"/>
              <a:t>"  #</a:t>
            </a:r>
            <a:r>
              <a:rPr lang="ko-KR" altLang="en-US" dirty="0">
                <a:solidFill>
                  <a:srgbClr val="FF0000"/>
                </a:solidFill>
              </a:rPr>
              <a:t>직접 노출이 아닌 배포를 노출</a:t>
            </a:r>
            <a:endParaRPr lang="en-US" altLang="ko-KR" dirty="0">
              <a:solidFill>
                <a:srgbClr val="FF0000"/>
              </a:solidFill>
            </a:endParaRPr>
          </a:p>
          <a:p>
            <a:r>
              <a:rPr lang="en-US" altLang="ko-KR" dirty="0"/>
              <a:t>$ </a:t>
            </a:r>
            <a:r>
              <a:rPr lang="en-US" altLang="ko-KR" dirty="0" err="1"/>
              <a:t>kubectl</a:t>
            </a:r>
            <a:r>
              <a:rPr lang="en-US" altLang="ko-KR" dirty="0"/>
              <a:t> get services #service</a:t>
            </a:r>
            <a:r>
              <a:rPr lang="ko-KR" altLang="en-US" dirty="0"/>
              <a:t> 확인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#</a:t>
            </a:r>
            <a:r>
              <a:rPr lang="ko-KR" altLang="en-US" dirty="0"/>
              <a:t>서비스 규모 확장</a:t>
            </a:r>
            <a:endParaRPr lang="en-US" altLang="ko-KR" dirty="0"/>
          </a:p>
          <a:p>
            <a:r>
              <a:rPr lang="en-US" altLang="ko-KR" dirty="0"/>
              <a:t>$ </a:t>
            </a:r>
            <a:r>
              <a:rPr lang="en-US" altLang="ko-KR" dirty="0" err="1"/>
              <a:t>kubectl</a:t>
            </a:r>
            <a:r>
              <a:rPr lang="en-US" altLang="ko-KR" dirty="0"/>
              <a:t> scale deployment hello-node --replicas=4</a:t>
            </a:r>
          </a:p>
          <a:p>
            <a:r>
              <a:rPr lang="en-US" altLang="ko-KR" dirty="0"/>
              <a:t>$ </a:t>
            </a:r>
            <a:r>
              <a:rPr lang="en-US" altLang="ko-KR" dirty="0" err="1"/>
              <a:t>kubectl</a:t>
            </a:r>
            <a:r>
              <a:rPr lang="en-US" altLang="ko-KR" dirty="0"/>
              <a:t> get deployment</a:t>
            </a:r>
          </a:p>
          <a:p>
            <a:r>
              <a:rPr lang="en-US" altLang="ko-KR" dirty="0"/>
              <a:t>[</a:t>
            </a:r>
            <a:r>
              <a:rPr lang="ko-KR" altLang="en-US" dirty="0"/>
              <a:t>이미지</a:t>
            </a:r>
            <a:r>
              <a:rPr lang="en-US" altLang="ko-KR" dirty="0"/>
              <a:t>]</a:t>
            </a:r>
          </a:p>
          <a:p>
            <a:r>
              <a:rPr lang="en-US" altLang="ko-KR" dirty="0"/>
              <a:t>$ </a:t>
            </a:r>
            <a:r>
              <a:rPr lang="en-US" altLang="ko-KR" dirty="0" err="1"/>
              <a:t>kubectl</a:t>
            </a:r>
            <a:r>
              <a:rPr lang="en-US" altLang="ko-KR" dirty="0"/>
              <a:t> get pods</a:t>
            </a:r>
          </a:p>
          <a:p>
            <a:r>
              <a:rPr lang="en-US" altLang="ko-KR" dirty="0"/>
              <a:t>[</a:t>
            </a:r>
            <a:r>
              <a:rPr lang="ko-KR" altLang="en-US" dirty="0"/>
              <a:t>이미지</a:t>
            </a:r>
            <a:r>
              <a:rPr lang="en-US" altLang="ko-KR" dirty="0"/>
              <a:t>]</a:t>
            </a:r>
          </a:p>
          <a:p>
            <a:endParaRPr lang="en-US" altLang="ko-KR" dirty="0"/>
          </a:p>
        </p:txBody>
      </p:sp>
      <p:cxnSp>
        <p:nvCxnSpPr>
          <p:cNvPr id="7" name="직선 연결선 6"/>
          <p:cNvCxnSpPr/>
          <p:nvPr/>
        </p:nvCxnSpPr>
        <p:spPr>
          <a:xfrm>
            <a:off x="0" y="6344816"/>
            <a:ext cx="12192000" cy="933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0" y="6354147"/>
            <a:ext cx="12192000" cy="503853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0339" y="6488420"/>
            <a:ext cx="3593651" cy="253968"/>
          </a:xfrm>
          <a:prstGeom prst="rect">
            <a:avLst/>
          </a:prstGeom>
        </p:spPr>
      </p:pic>
      <p:cxnSp>
        <p:nvCxnSpPr>
          <p:cNvPr id="12" name="직선 연결선 11"/>
          <p:cNvCxnSpPr/>
          <p:nvPr/>
        </p:nvCxnSpPr>
        <p:spPr>
          <a:xfrm>
            <a:off x="3105" y="544285"/>
            <a:ext cx="12192000" cy="933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3110" y="12446"/>
            <a:ext cx="12192000" cy="503853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EE3D025-E87E-47A0-99B7-31C896BA29BA}"/>
              </a:ext>
            </a:extLst>
          </p:cNvPr>
          <p:cNvSpPr txBox="1"/>
          <p:nvPr/>
        </p:nvSpPr>
        <p:spPr>
          <a:xfrm>
            <a:off x="464293" y="839584"/>
            <a:ext cx="110970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Hello Node Kubernetes </a:t>
            </a:r>
          </a:p>
          <a:p>
            <a:r>
              <a:rPr lang="en-US" altLang="ko-KR" sz="2400" dirty="0"/>
              <a:t> - </a:t>
            </a:r>
            <a:r>
              <a:rPr lang="en-US" altLang="ko-KR" sz="2400" dirty="0" err="1"/>
              <a:t>kubernetes</a:t>
            </a:r>
            <a:r>
              <a:rPr lang="en-US" altLang="ko-KR" sz="2400" dirty="0"/>
              <a:t> (</a:t>
            </a:r>
            <a:r>
              <a:rPr lang="ko-KR" altLang="en-US" sz="2400" dirty="0"/>
              <a:t>외부 </a:t>
            </a:r>
            <a:r>
              <a:rPr lang="ko-KR" altLang="en-US" sz="2400" dirty="0" err="1"/>
              <a:t>트랙픽</a:t>
            </a:r>
            <a:r>
              <a:rPr lang="ko-KR" altLang="en-US" sz="2400" dirty="0"/>
              <a:t> 허용</a:t>
            </a:r>
            <a:r>
              <a:rPr lang="en-US" altLang="ko-KR" sz="2400" dirty="0"/>
              <a:t>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9299484-5E57-4DB5-AD17-2D46DD445CCD}"/>
              </a:ext>
            </a:extLst>
          </p:cNvPr>
          <p:cNvSpPr txBox="1"/>
          <p:nvPr/>
        </p:nvSpPr>
        <p:spPr>
          <a:xfrm>
            <a:off x="46647" y="49770"/>
            <a:ext cx="66154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FFFFFF"/>
                </a:solidFill>
              </a:rPr>
              <a:t>5-3. Hello node Kubernetes</a:t>
            </a:r>
            <a:endParaRPr lang="ko-KR" altLang="en-US" sz="2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2935416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BC2AF8E1-3362-4DCB-BDB1-254D62062B38}"/>
              </a:ext>
            </a:extLst>
          </p:cNvPr>
          <p:cNvSpPr txBox="1"/>
          <p:nvPr/>
        </p:nvSpPr>
        <p:spPr>
          <a:xfrm>
            <a:off x="445789" y="1714148"/>
            <a:ext cx="1111559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# </a:t>
            </a:r>
            <a:r>
              <a:rPr lang="ko-KR" altLang="en-US" dirty="0"/>
              <a:t>서비스의 업그레이드 </a:t>
            </a:r>
            <a:r>
              <a:rPr lang="ko-KR" altLang="en-US" dirty="0" err="1"/>
              <a:t>롤아웃</a:t>
            </a:r>
            <a:endParaRPr lang="en-US" altLang="ko-KR" dirty="0"/>
          </a:p>
          <a:p>
            <a:r>
              <a:rPr lang="en-US" altLang="ko-KR" dirty="0"/>
              <a:t>$ docker</a:t>
            </a:r>
            <a:r>
              <a:rPr lang="ko-KR" altLang="en-US" dirty="0"/>
              <a:t> </a:t>
            </a:r>
            <a:r>
              <a:rPr lang="en-US" altLang="ko-KR" dirty="0"/>
              <a:t>build</a:t>
            </a:r>
            <a:r>
              <a:rPr lang="ko-KR" altLang="en-US" dirty="0"/>
              <a:t> </a:t>
            </a:r>
            <a:r>
              <a:rPr lang="en-US" altLang="ko-KR" dirty="0"/>
              <a:t>-t</a:t>
            </a:r>
            <a:r>
              <a:rPr lang="ko-KR" altLang="en-US" dirty="0"/>
              <a:t> </a:t>
            </a:r>
            <a:r>
              <a:rPr lang="en-US" altLang="ko-KR" dirty="0"/>
              <a:t>asia.gcr.io/[</a:t>
            </a:r>
            <a:r>
              <a:rPr lang="en-US" altLang="ko-KR" dirty="0" err="1"/>
              <a:t>gcr</a:t>
            </a:r>
            <a:r>
              <a:rPr lang="en-US" altLang="ko-KR" dirty="0"/>
              <a:t> project id]/hello-node:v2</a:t>
            </a:r>
          </a:p>
          <a:p>
            <a:r>
              <a:rPr lang="en-US" altLang="ko-KR" dirty="0"/>
              <a:t>$ </a:t>
            </a:r>
            <a:r>
              <a:rPr lang="en-US" altLang="ko-KR" dirty="0" err="1"/>
              <a:t>gcloud</a:t>
            </a:r>
            <a:r>
              <a:rPr lang="en-US" altLang="ko-KR" dirty="0"/>
              <a:t> docker -- push asia.gcr.io/[</a:t>
            </a:r>
            <a:r>
              <a:rPr lang="en-US" altLang="ko-KR" dirty="0" err="1"/>
              <a:t>gcr</a:t>
            </a:r>
            <a:r>
              <a:rPr lang="en-US" altLang="ko-KR" dirty="0"/>
              <a:t> project id]/hello-node:v2</a:t>
            </a:r>
          </a:p>
          <a:p>
            <a:endParaRPr lang="en-US" altLang="ko-KR" dirty="0"/>
          </a:p>
          <a:p>
            <a:r>
              <a:rPr lang="en-US" altLang="ko-KR" dirty="0"/>
              <a:t># </a:t>
            </a:r>
            <a:r>
              <a:rPr lang="ko-KR" altLang="en-US" dirty="0"/>
              <a:t>실행 중인 컨테이너의 이미지 라벨을 기존 </a:t>
            </a:r>
            <a:r>
              <a:rPr lang="en-US" altLang="ko-KR" dirty="0"/>
              <a:t>hello-node-deployment</a:t>
            </a:r>
            <a:r>
              <a:rPr lang="ko-KR" altLang="en-US" dirty="0"/>
              <a:t>를 수정해야 함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# asia.gcr.io/[</a:t>
            </a:r>
            <a:r>
              <a:rPr lang="en-US" altLang="ko-KR" dirty="0" err="1"/>
              <a:t>gcr</a:t>
            </a:r>
            <a:r>
              <a:rPr lang="en-US" altLang="ko-KR" dirty="0"/>
              <a:t> project id]/hello-node:v1 =&gt; asia.gcr.io/[</a:t>
            </a:r>
            <a:r>
              <a:rPr lang="en-US" altLang="ko-KR" dirty="0" err="1"/>
              <a:t>gcr</a:t>
            </a:r>
            <a:r>
              <a:rPr lang="en-US" altLang="ko-KR" dirty="0"/>
              <a:t> project id]/hello-node:v2</a:t>
            </a:r>
          </a:p>
          <a:p>
            <a:r>
              <a:rPr lang="en-US" altLang="ko-KR" dirty="0"/>
              <a:t># </a:t>
            </a:r>
            <a:r>
              <a:rPr lang="en-US" altLang="ko-KR" dirty="0" err="1"/>
              <a:t>kubctl</a:t>
            </a:r>
            <a:r>
              <a:rPr lang="ko-KR" altLang="en-US" dirty="0"/>
              <a:t> </a:t>
            </a:r>
            <a:r>
              <a:rPr lang="en-US" altLang="ko-KR" dirty="0"/>
              <a:t>edit</a:t>
            </a:r>
            <a:r>
              <a:rPr lang="ko-KR" altLang="en-US" dirty="0"/>
              <a:t> 명령어 사용</a:t>
            </a:r>
            <a:endParaRPr lang="en-US" altLang="ko-KR" dirty="0"/>
          </a:p>
          <a:p>
            <a:r>
              <a:rPr lang="en-US" altLang="ko-KR" dirty="0"/>
              <a:t>$ </a:t>
            </a:r>
            <a:r>
              <a:rPr lang="en-US" altLang="ko-KR" dirty="0" err="1"/>
              <a:t>kubectl</a:t>
            </a:r>
            <a:r>
              <a:rPr lang="en-US" altLang="ko-KR" dirty="0"/>
              <a:t> edit deployment hello-node</a:t>
            </a:r>
          </a:p>
          <a:p>
            <a:r>
              <a:rPr lang="en-US" altLang="ko-KR" dirty="0"/>
              <a:t>$ </a:t>
            </a:r>
            <a:r>
              <a:rPr lang="en-US" altLang="ko-KR" dirty="0" err="1"/>
              <a:t>kubectl</a:t>
            </a:r>
            <a:r>
              <a:rPr lang="en-US" altLang="ko-KR" dirty="0"/>
              <a:t> get deployments</a:t>
            </a:r>
          </a:p>
          <a:p>
            <a:endParaRPr lang="en-US" altLang="ko-KR" dirty="0"/>
          </a:p>
          <a:p>
            <a:r>
              <a:rPr lang="en-US" altLang="ko-KR" dirty="0"/>
              <a:t># </a:t>
            </a:r>
            <a:r>
              <a:rPr lang="ko-KR" altLang="en-US" dirty="0"/>
              <a:t>그래픽 대시보드</a:t>
            </a:r>
            <a:endParaRPr lang="en-US" altLang="ko-KR" dirty="0"/>
          </a:p>
          <a:p>
            <a:r>
              <a:rPr lang="en-US" altLang="ko-KR" dirty="0"/>
              <a:t>$ </a:t>
            </a:r>
            <a:r>
              <a:rPr lang="en-US" altLang="ko-KR" dirty="0" err="1"/>
              <a:t>gcloud</a:t>
            </a:r>
            <a:r>
              <a:rPr lang="en-US" altLang="ko-KR" dirty="0"/>
              <a:t> container clusters get-credentials </a:t>
            </a:r>
            <a:r>
              <a:rPr lang="en-US" altLang="ko-KR" dirty="0" err="1"/>
              <a:t>hellor</a:t>
            </a:r>
            <a:r>
              <a:rPr lang="en-US" altLang="ko-KR" dirty="0"/>
              <a:t>-world \</a:t>
            </a:r>
            <a:br>
              <a:rPr lang="en-US" altLang="ko-KR" dirty="0"/>
            </a:br>
            <a:r>
              <a:rPr lang="en-US" altLang="ko-KR" dirty="0"/>
              <a:t>--zone asia-northeast3-a --project [</a:t>
            </a:r>
            <a:r>
              <a:rPr lang="en-US" altLang="ko-KR" dirty="0" err="1"/>
              <a:t>gcr</a:t>
            </a:r>
            <a:r>
              <a:rPr lang="en-US" altLang="ko-KR" dirty="0"/>
              <a:t> project id]</a:t>
            </a:r>
          </a:p>
          <a:p>
            <a:r>
              <a:rPr lang="en-US" altLang="ko-KR" dirty="0"/>
              <a:t>$ </a:t>
            </a:r>
            <a:r>
              <a:rPr lang="en-US" altLang="ko-KR" dirty="0" err="1"/>
              <a:t>kubectl</a:t>
            </a:r>
            <a:r>
              <a:rPr lang="en-US" altLang="ko-KR" dirty="0"/>
              <a:t> proxy --port 8081</a:t>
            </a:r>
          </a:p>
          <a:p>
            <a:endParaRPr lang="en-US" altLang="ko-KR" dirty="0"/>
          </a:p>
        </p:txBody>
      </p:sp>
      <p:cxnSp>
        <p:nvCxnSpPr>
          <p:cNvPr id="7" name="직선 연결선 6"/>
          <p:cNvCxnSpPr/>
          <p:nvPr/>
        </p:nvCxnSpPr>
        <p:spPr>
          <a:xfrm>
            <a:off x="0" y="6344816"/>
            <a:ext cx="12192000" cy="933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0" y="6354147"/>
            <a:ext cx="12192000" cy="503853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0339" y="6488420"/>
            <a:ext cx="3593651" cy="253968"/>
          </a:xfrm>
          <a:prstGeom prst="rect">
            <a:avLst/>
          </a:prstGeom>
        </p:spPr>
      </p:pic>
      <p:cxnSp>
        <p:nvCxnSpPr>
          <p:cNvPr id="12" name="직선 연결선 11"/>
          <p:cNvCxnSpPr/>
          <p:nvPr/>
        </p:nvCxnSpPr>
        <p:spPr>
          <a:xfrm>
            <a:off x="3105" y="544285"/>
            <a:ext cx="12192000" cy="933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3110" y="12446"/>
            <a:ext cx="12192000" cy="503853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EE3D025-E87E-47A0-99B7-31C896BA29BA}"/>
              </a:ext>
            </a:extLst>
          </p:cNvPr>
          <p:cNvSpPr txBox="1"/>
          <p:nvPr/>
        </p:nvSpPr>
        <p:spPr>
          <a:xfrm>
            <a:off x="464293" y="839584"/>
            <a:ext cx="110970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Hello Node Kubernetes </a:t>
            </a:r>
          </a:p>
          <a:p>
            <a:r>
              <a:rPr lang="en-US" altLang="ko-KR" sz="2400" dirty="0"/>
              <a:t> - </a:t>
            </a:r>
            <a:r>
              <a:rPr lang="en-US" altLang="ko-KR" sz="2400" dirty="0" err="1"/>
              <a:t>kubernetes</a:t>
            </a:r>
            <a:endParaRPr lang="en-US" altLang="ko-KR" sz="2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9299484-5E57-4DB5-AD17-2D46DD445CCD}"/>
              </a:ext>
            </a:extLst>
          </p:cNvPr>
          <p:cNvSpPr txBox="1"/>
          <p:nvPr/>
        </p:nvSpPr>
        <p:spPr>
          <a:xfrm>
            <a:off x="46647" y="49770"/>
            <a:ext cx="66154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FFFFFF"/>
                </a:solidFill>
              </a:rPr>
              <a:t>5-3. Hello node Kubernetes</a:t>
            </a:r>
            <a:endParaRPr lang="ko-KR" altLang="en-US" sz="2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7910917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BC2AF8E1-3362-4DCB-BDB1-254D62062B38}"/>
              </a:ext>
            </a:extLst>
          </p:cNvPr>
          <p:cNvSpPr txBox="1"/>
          <p:nvPr/>
        </p:nvSpPr>
        <p:spPr>
          <a:xfrm>
            <a:off x="445789" y="1714148"/>
            <a:ext cx="1111559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# </a:t>
            </a:r>
            <a:r>
              <a:rPr lang="en-US" altLang="ko-KR" dirty="0" err="1"/>
              <a:t>kubernetes</a:t>
            </a:r>
            <a:r>
              <a:rPr lang="en-US" altLang="ko-KR" dirty="0"/>
              <a:t> </a:t>
            </a:r>
            <a:r>
              <a:rPr lang="ko-KR" altLang="en-US" dirty="0"/>
              <a:t>를 통한 클라우드 조정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$ </a:t>
            </a:r>
            <a:r>
              <a:rPr lang="en-US" altLang="ko-KR" dirty="0" err="1"/>
              <a:t>gcloud</a:t>
            </a:r>
            <a:r>
              <a:rPr lang="ko-KR" altLang="en-US" dirty="0"/>
              <a:t> </a:t>
            </a:r>
            <a:r>
              <a:rPr lang="en-US" altLang="ko-KR" dirty="0"/>
              <a:t>config</a:t>
            </a:r>
            <a:r>
              <a:rPr lang="ko-KR" altLang="en-US" dirty="0"/>
              <a:t> </a:t>
            </a:r>
            <a:r>
              <a:rPr lang="en-US" altLang="ko-KR" dirty="0"/>
              <a:t>set</a:t>
            </a:r>
            <a:r>
              <a:rPr lang="ko-KR" altLang="en-US" dirty="0"/>
              <a:t> </a:t>
            </a:r>
            <a:r>
              <a:rPr lang="en-US" altLang="ko-KR" dirty="0"/>
              <a:t>compute/zone asia-northeast3-a #</a:t>
            </a:r>
            <a:r>
              <a:rPr lang="ko-KR" altLang="en-US" dirty="0"/>
              <a:t>영역 설정</a:t>
            </a:r>
            <a:endParaRPr lang="en-US" altLang="ko-KR" dirty="0"/>
          </a:p>
          <a:p>
            <a:r>
              <a:rPr lang="en-US" altLang="ko-KR" dirty="0"/>
              <a:t>$ </a:t>
            </a:r>
            <a:r>
              <a:rPr lang="en-US" altLang="ko-KR" dirty="0" err="1"/>
              <a:t>gcloud</a:t>
            </a:r>
            <a:r>
              <a:rPr lang="en-US" altLang="ko-KR" dirty="0"/>
              <a:t> container clusters create </a:t>
            </a:r>
            <a:r>
              <a:rPr lang="en-US" altLang="ko-KR" dirty="0" err="1"/>
              <a:t>io</a:t>
            </a:r>
            <a:r>
              <a:rPr lang="en-US" altLang="ko-KR" dirty="0"/>
              <a:t>  #</a:t>
            </a:r>
            <a:r>
              <a:rPr lang="ko-KR" altLang="en-US" dirty="0"/>
              <a:t>클러스터 설정</a:t>
            </a:r>
            <a:endParaRPr lang="en-US" altLang="ko-KR" dirty="0"/>
          </a:p>
          <a:p>
            <a:r>
              <a:rPr lang="en-US" altLang="ko-KR" dirty="0"/>
              <a:t>$ git clone </a:t>
            </a:r>
            <a:r>
              <a:rPr lang="en-US" altLang="ko-KR" dirty="0">
                <a:hlinkClick r:id="rId3"/>
              </a:rPr>
              <a:t>https://github.com/googlecodelabs/orchestrate-with-kubernetes.git</a:t>
            </a:r>
            <a:r>
              <a:rPr lang="en-US" altLang="ko-KR" dirty="0"/>
              <a:t> #</a:t>
            </a:r>
            <a:r>
              <a:rPr lang="ko-KR" altLang="en-US" dirty="0"/>
              <a:t>샘플 소스 </a:t>
            </a:r>
            <a:r>
              <a:rPr lang="en-US" altLang="ko-KR" dirty="0"/>
              <a:t>clone</a:t>
            </a:r>
          </a:p>
          <a:p>
            <a:r>
              <a:rPr lang="en-US" altLang="ko-KR" dirty="0"/>
              <a:t>$ cd orchestrate-with-</a:t>
            </a:r>
            <a:r>
              <a:rPr lang="en-US" altLang="ko-KR" dirty="0" err="1"/>
              <a:t>kubernetes</a:t>
            </a:r>
            <a:r>
              <a:rPr lang="en-US" altLang="ko-KR" dirty="0"/>
              <a:t>/</a:t>
            </a:r>
            <a:r>
              <a:rPr lang="en-US" altLang="ko-KR" dirty="0" err="1"/>
              <a:t>kubernetes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#</a:t>
            </a:r>
            <a:r>
              <a:rPr lang="ko-KR" altLang="en-US" dirty="0" err="1"/>
              <a:t>쿠버네티스</a:t>
            </a:r>
            <a:r>
              <a:rPr lang="ko-KR" altLang="en-US" dirty="0"/>
              <a:t> 데모</a:t>
            </a:r>
            <a:endParaRPr lang="en-US" altLang="ko-KR" dirty="0"/>
          </a:p>
          <a:p>
            <a:r>
              <a:rPr lang="en-US" altLang="ko-KR" dirty="0"/>
              <a:t>$ </a:t>
            </a:r>
            <a:r>
              <a:rPr lang="en-US" altLang="ko-KR" dirty="0" err="1"/>
              <a:t>kubectl</a:t>
            </a:r>
            <a:r>
              <a:rPr lang="ko-KR" altLang="en-US" dirty="0"/>
              <a:t> </a:t>
            </a:r>
            <a:r>
              <a:rPr lang="en-US" altLang="ko-KR" dirty="0"/>
              <a:t>run</a:t>
            </a:r>
            <a:r>
              <a:rPr lang="ko-KR" altLang="en-US" dirty="0"/>
              <a:t> </a:t>
            </a:r>
            <a:r>
              <a:rPr lang="en-US" altLang="ko-KR" dirty="0" err="1"/>
              <a:t>nginx</a:t>
            </a:r>
            <a:r>
              <a:rPr lang="en-US" altLang="ko-KR" dirty="0"/>
              <a:t> --image=nginx:1.10.0</a:t>
            </a:r>
          </a:p>
          <a:p>
            <a:r>
              <a:rPr lang="en-US" altLang="ko-KR" dirty="0"/>
              <a:t>$ </a:t>
            </a:r>
            <a:r>
              <a:rPr lang="en-US" altLang="ko-KR" dirty="0" err="1"/>
              <a:t>kubectl</a:t>
            </a:r>
            <a:r>
              <a:rPr lang="en-US" altLang="ko-KR" dirty="0"/>
              <a:t> reg pods</a:t>
            </a:r>
          </a:p>
          <a:p>
            <a:r>
              <a:rPr lang="en-US" altLang="ko-KR" dirty="0"/>
              <a:t>$ </a:t>
            </a:r>
            <a:r>
              <a:rPr lang="fr-FR" altLang="ko-KR" dirty="0"/>
              <a:t>kubectl expose deployment nginx --port 80 --type LoadBalancer #kubernetes </a:t>
            </a:r>
            <a:r>
              <a:rPr lang="ko-KR" altLang="en-US" dirty="0"/>
              <a:t>외부로 노출</a:t>
            </a:r>
            <a:endParaRPr lang="fr-FR" altLang="ko-KR" dirty="0"/>
          </a:p>
          <a:p>
            <a:r>
              <a:rPr lang="fr-FR" altLang="ko-KR" dirty="0"/>
              <a:t>$ kubectl get services</a:t>
            </a:r>
          </a:p>
          <a:p>
            <a:r>
              <a:rPr lang="fr-FR" altLang="ko-KR" dirty="0"/>
              <a:t>$ </a:t>
            </a:r>
            <a:r>
              <a:rPr lang="en-US" altLang="ko-KR" dirty="0"/>
              <a:t>curl </a:t>
            </a:r>
            <a:r>
              <a:rPr lang="en-US" altLang="ko-KR" dirty="0">
                <a:hlinkClick r:id="rId4"/>
              </a:rPr>
              <a:t>http://external_ip:80</a:t>
            </a:r>
            <a:r>
              <a:rPr lang="en-US" altLang="ko-KR" dirty="0"/>
              <a:t> # </a:t>
            </a:r>
            <a:r>
              <a:rPr lang="ko-KR" altLang="en-US" dirty="0"/>
              <a:t>확인</a:t>
            </a:r>
            <a:endParaRPr lang="en-US" altLang="ko-KR" dirty="0"/>
          </a:p>
          <a:p>
            <a:endParaRPr lang="en-US" altLang="ko-KR" dirty="0"/>
          </a:p>
        </p:txBody>
      </p:sp>
      <p:cxnSp>
        <p:nvCxnSpPr>
          <p:cNvPr id="7" name="직선 연결선 6"/>
          <p:cNvCxnSpPr/>
          <p:nvPr/>
        </p:nvCxnSpPr>
        <p:spPr>
          <a:xfrm>
            <a:off x="0" y="6344816"/>
            <a:ext cx="12192000" cy="933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0" y="6354147"/>
            <a:ext cx="12192000" cy="503853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0339" y="6488420"/>
            <a:ext cx="3593651" cy="253968"/>
          </a:xfrm>
          <a:prstGeom prst="rect">
            <a:avLst/>
          </a:prstGeom>
        </p:spPr>
      </p:pic>
      <p:cxnSp>
        <p:nvCxnSpPr>
          <p:cNvPr id="12" name="직선 연결선 11"/>
          <p:cNvCxnSpPr/>
          <p:nvPr/>
        </p:nvCxnSpPr>
        <p:spPr>
          <a:xfrm>
            <a:off x="3105" y="544285"/>
            <a:ext cx="12192000" cy="933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3110" y="12446"/>
            <a:ext cx="12192000" cy="503853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EE3D025-E87E-47A0-99B7-31C896BA29BA}"/>
              </a:ext>
            </a:extLst>
          </p:cNvPr>
          <p:cNvSpPr txBox="1"/>
          <p:nvPr/>
        </p:nvSpPr>
        <p:spPr>
          <a:xfrm>
            <a:off x="464293" y="839584"/>
            <a:ext cx="110970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Hello Node Kubernetes </a:t>
            </a:r>
          </a:p>
          <a:p>
            <a:r>
              <a:rPr lang="en-US" altLang="ko-KR" sz="2400" dirty="0"/>
              <a:t> - </a:t>
            </a:r>
            <a:r>
              <a:rPr lang="en-US" altLang="ko-KR" sz="2400" dirty="0" err="1"/>
              <a:t>kubernetes</a:t>
            </a:r>
            <a:endParaRPr lang="en-US" altLang="ko-KR" sz="2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9299484-5E57-4DB5-AD17-2D46DD445CCD}"/>
              </a:ext>
            </a:extLst>
          </p:cNvPr>
          <p:cNvSpPr txBox="1"/>
          <p:nvPr/>
        </p:nvSpPr>
        <p:spPr>
          <a:xfrm>
            <a:off x="46647" y="49770"/>
            <a:ext cx="66154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FFFFFF"/>
                </a:solidFill>
              </a:rPr>
              <a:t>5-3. Hello node Kubernetes</a:t>
            </a:r>
            <a:endParaRPr lang="ko-KR" altLang="en-US" sz="2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24167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6344816"/>
            <a:ext cx="12192000" cy="933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0" y="6354147"/>
            <a:ext cx="12192000" cy="503853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0339" y="6488420"/>
            <a:ext cx="3593651" cy="253968"/>
          </a:xfrm>
          <a:prstGeom prst="rect">
            <a:avLst/>
          </a:prstGeom>
        </p:spPr>
      </p:pic>
      <p:cxnSp>
        <p:nvCxnSpPr>
          <p:cNvPr id="12" name="직선 연결선 11"/>
          <p:cNvCxnSpPr/>
          <p:nvPr/>
        </p:nvCxnSpPr>
        <p:spPr>
          <a:xfrm>
            <a:off x="3105" y="544285"/>
            <a:ext cx="12192000" cy="933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3110" y="12446"/>
            <a:ext cx="12192000" cy="503853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46647" y="49770"/>
            <a:ext cx="66154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FFFFFF"/>
                </a:solidFill>
              </a:rPr>
              <a:t>1-1. Virtual box </a:t>
            </a:r>
            <a:r>
              <a:rPr lang="ko-KR" altLang="en-US" sz="2400" dirty="0">
                <a:solidFill>
                  <a:srgbClr val="FFFFFF"/>
                </a:solidFill>
              </a:rPr>
              <a:t>설치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4293" y="839584"/>
            <a:ext cx="60695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윈도우 </a:t>
            </a:r>
            <a:r>
              <a:rPr lang="en-US" altLang="ko-KR" sz="2400" dirty="0"/>
              <a:t>Hyper-V </a:t>
            </a:r>
            <a:r>
              <a:rPr lang="ko-KR" altLang="en-US" sz="2400" dirty="0"/>
              <a:t>비활성화</a:t>
            </a:r>
            <a:endParaRPr lang="en-US" altLang="ko-KR" sz="2400" dirty="0"/>
          </a:p>
        </p:txBody>
      </p:sp>
      <p:sp>
        <p:nvSpPr>
          <p:cNvPr id="3" name="직사각형 2"/>
          <p:cNvSpPr/>
          <p:nvPr/>
        </p:nvSpPr>
        <p:spPr>
          <a:xfrm>
            <a:off x="464293" y="1427077"/>
            <a:ext cx="851500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000000"/>
                </a:solidFill>
                <a:latin typeface="Arial" panose="020B0604020202020204" pitchFamily="34" charset="0"/>
              </a:rPr>
              <a:t>Hyper-V</a:t>
            </a:r>
            <a:r>
              <a:rPr lang="ko-KR" alt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는 </a:t>
            </a:r>
            <a:r>
              <a:rPr lang="ko-KR" altLang="en-US" sz="1400" dirty="0" err="1">
                <a:solidFill>
                  <a:srgbClr val="000000"/>
                </a:solidFill>
                <a:latin typeface="Arial" panose="020B0604020202020204" pitchFamily="34" charset="0"/>
              </a:rPr>
              <a:t>하이퍼바이저</a:t>
            </a:r>
            <a:r>
              <a:rPr lang="en-US" altLang="ko-KR" sz="1400" dirty="0">
                <a:solidFill>
                  <a:srgbClr val="000000"/>
                </a:solidFill>
                <a:latin typeface="Arial" panose="020B0604020202020204" pitchFamily="34" charset="0"/>
              </a:rPr>
              <a:t>(Hypervisor) TYPE 1</a:t>
            </a:r>
            <a:r>
              <a:rPr lang="ko-KR" alt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이라서 설치만 되어 있어도 윈도우는 가상 </a:t>
            </a:r>
            <a:r>
              <a:rPr lang="ko-KR" altLang="en-US" sz="1400" dirty="0" err="1">
                <a:solidFill>
                  <a:srgbClr val="000000"/>
                </a:solidFill>
                <a:latin typeface="Arial" panose="020B0604020202020204" pitchFamily="34" charset="0"/>
              </a:rPr>
              <a:t>머신이</a:t>
            </a:r>
            <a:r>
              <a:rPr lang="ko-KR" alt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 됩니다</a:t>
            </a:r>
            <a:r>
              <a:rPr lang="en-US" altLang="ko-KR" sz="1400" dirty="0">
                <a:solidFill>
                  <a:srgbClr val="000000"/>
                </a:solidFill>
                <a:latin typeface="Arial" panose="020B0604020202020204" pitchFamily="34" charset="0"/>
              </a:rPr>
              <a:t>. </a:t>
            </a:r>
            <a:endParaRPr lang="ko-KR" altLang="en-US" sz="1400" b="0" i="0" dirty="0">
              <a:solidFill>
                <a:srgbClr val="000000"/>
              </a:solidFill>
              <a:effectLst/>
              <a:latin typeface="Ubuntu Condensed"/>
            </a:endParaRPr>
          </a:p>
          <a:p>
            <a:r>
              <a:rPr lang="ko-KR" altLang="en-US" sz="1400" dirty="0">
                <a:solidFill>
                  <a:srgbClr val="FF0000"/>
                </a:solidFill>
                <a:latin typeface="Arial" panose="020B0604020202020204" pitchFamily="34" charset="0"/>
              </a:rPr>
              <a:t>따라서 </a:t>
            </a:r>
            <a:r>
              <a:rPr lang="en-US" altLang="ko-KR" sz="1400" dirty="0" err="1">
                <a:solidFill>
                  <a:srgbClr val="FF0000"/>
                </a:solidFill>
                <a:latin typeface="Arial" panose="020B0604020202020204" pitchFamily="34" charset="0"/>
              </a:rPr>
              <a:t>VirtualBox</a:t>
            </a:r>
            <a:r>
              <a:rPr lang="ko-KR" altLang="en-US" sz="1400" dirty="0">
                <a:solidFill>
                  <a:srgbClr val="FF0000"/>
                </a:solidFill>
                <a:latin typeface="Arial" panose="020B0604020202020204" pitchFamily="34" charset="0"/>
              </a:rPr>
              <a:t>에서 </a:t>
            </a:r>
            <a:r>
              <a:rPr lang="en-US" altLang="ko-KR" sz="1400" dirty="0">
                <a:solidFill>
                  <a:srgbClr val="FF0000"/>
                </a:solidFill>
                <a:latin typeface="Arial" panose="020B0604020202020204" pitchFamily="34" charset="0"/>
              </a:rPr>
              <a:t>Intel VT-x </a:t>
            </a:r>
            <a:r>
              <a:rPr lang="ko-KR" altLang="en-US" sz="1400" dirty="0">
                <a:solidFill>
                  <a:srgbClr val="FF0000"/>
                </a:solidFill>
                <a:latin typeface="Arial" panose="020B0604020202020204" pitchFamily="34" charset="0"/>
              </a:rPr>
              <a:t>또는 </a:t>
            </a:r>
            <a:r>
              <a:rPr lang="en-US" altLang="ko-KR" sz="1400" dirty="0">
                <a:solidFill>
                  <a:srgbClr val="FF0000"/>
                </a:solidFill>
                <a:latin typeface="Arial" panose="020B0604020202020204" pitchFamily="34" charset="0"/>
              </a:rPr>
              <a:t>AMD-V</a:t>
            </a:r>
            <a:r>
              <a:rPr lang="ko-KR" altLang="en-US" sz="1400" dirty="0">
                <a:solidFill>
                  <a:srgbClr val="FF0000"/>
                </a:solidFill>
                <a:latin typeface="Arial" panose="020B0604020202020204" pitchFamily="34" charset="0"/>
              </a:rPr>
              <a:t>를 사용할 수 없어 문제가 됩니다</a:t>
            </a:r>
            <a:r>
              <a:rPr lang="en-US" altLang="ko-KR" sz="1400" dirty="0">
                <a:solidFill>
                  <a:srgbClr val="FF0000"/>
                </a:solidFill>
                <a:latin typeface="Arial" panose="020B0604020202020204" pitchFamily="34" charset="0"/>
              </a:rPr>
              <a:t>.</a:t>
            </a:r>
            <a:endParaRPr lang="ko-KR" altLang="en-US" sz="1400" b="0" i="0" dirty="0">
              <a:solidFill>
                <a:srgbClr val="FF0000"/>
              </a:solidFill>
              <a:effectLst/>
              <a:latin typeface="Ubuntu Condensed"/>
            </a:endParaRPr>
          </a:p>
        </p:txBody>
      </p:sp>
      <p:pic>
        <p:nvPicPr>
          <p:cNvPr id="11266" name="Picture 2" descr="https://lh3.googleusercontent.com/gvljCvO_Rs0fPO_999ABJAQv67x8xaef55ITw2DI9VUaPjkD4KLjRfLAgAHZM3m9UR-cxII0vY8wUbqLT9GG0JtwDlrNgfVGi5DElZ5-93YFs03xpdmcudqyj3PEh-6MyE900BR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033" y="2106072"/>
            <a:ext cx="4855083" cy="3828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https://lh5.googleusercontent.com/t1JYKiMT9PAiiF6FGxqrAJ4_MNo0oJKtyFEmrR4BVGIx7rvQJ0lo_cNpXf0SvBLs2JEY_ShLAZZqJ_-KQWyxaU6GcMzj4N4oj-zHRiuxUMJtEiZkwDvfcZ7K9qc2_x8CMi47B5Nw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1979" y="2106072"/>
            <a:ext cx="4833178" cy="382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오른쪽 화살표 16"/>
          <p:cNvSpPr/>
          <p:nvPr/>
        </p:nvSpPr>
        <p:spPr>
          <a:xfrm>
            <a:off x="5509065" y="3742459"/>
            <a:ext cx="830649" cy="39691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6895914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BC2AF8E1-3362-4DCB-BDB1-254D62062B38}"/>
              </a:ext>
            </a:extLst>
          </p:cNvPr>
          <p:cNvSpPr txBox="1"/>
          <p:nvPr/>
        </p:nvSpPr>
        <p:spPr>
          <a:xfrm>
            <a:off x="445789" y="1714148"/>
            <a:ext cx="11115590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$ cd orchestrate-with-</a:t>
            </a:r>
            <a:r>
              <a:rPr lang="en-US" altLang="ko-KR" dirty="0" err="1"/>
              <a:t>kubernetes</a:t>
            </a:r>
            <a:r>
              <a:rPr lang="en-US" altLang="ko-KR" dirty="0"/>
              <a:t>/</a:t>
            </a:r>
            <a:r>
              <a:rPr lang="en-US" altLang="ko-KR" dirty="0" err="1"/>
              <a:t>kubernetes</a:t>
            </a:r>
            <a:endParaRPr lang="en-US" altLang="ko-KR" dirty="0"/>
          </a:p>
          <a:p>
            <a:r>
              <a:rPr lang="en-US" altLang="ko-KR" dirty="0"/>
              <a:t>$ vi pods/</a:t>
            </a:r>
            <a:r>
              <a:rPr lang="en-US" altLang="ko-KR" dirty="0" err="1"/>
              <a:t>monolith.yaml</a:t>
            </a:r>
            <a:endParaRPr lang="en-US" altLang="ko-KR" dirty="0"/>
          </a:p>
          <a:p>
            <a:r>
              <a:rPr lang="en-US" altLang="ko-KR" dirty="0"/>
              <a:t> </a:t>
            </a:r>
            <a:r>
              <a:rPr lang="en-US" altLang="ko-KR" sz="1200" dirty="0"/>
              <a:t>&gt;&gt; </a:t>
            </a:r>
            <a:r>
              <a:rPr lang="ko-KR" altLang="en-US" sz="1200" dirty="0"/>
              <a:t>포드는 하나의 컨테이너 이상으로 구성</a:t>
            </a:r>
            <a:endParaRPr lang="en-US" altLang="ko-KR" sz="1200" dirty="0"/>
          </a:p>
          <a:p>
            <a:r>
              <a:rPr lang="en-US" altLang="ko-KR" sz="1200" dirty="0"/>
              <a:t> &gt;&gt; </a:t>
            </a:r>
            <a:r>
              <a:rPr lang="ko-KR" altLang="en-US" sz="1200" dirty="0"/>
              <a:t>시작할 때 몇 개의 인수를 컨테이너의 전달</a:t>
            </a:r>
            <a:endParaRPr lang="en-US" altLang="ko-KR" sz="1200" dirty="0"/>
          </a:p>
          <a:p>
            <a:r>
              <a:rPr lang="en-US" altLang="ko-KR" sz="1200" dirty="0"/>
              <a:t> &gt;&gt; http </a:t>
            </a:r>
            <a:r>
              <a:rPr lang="ko-KR" altLang="en-US" sz="1200" dirty="0"/>
              <a:t>트래픽을 위해 포트 </a:t>
            </a:r>
            <a:r>
              <a:rPr lang="en-US" altLang="ko-KR" sz="1200" dirty="0"/>
              <a:t>80</a:t>
            </a:r>
            <a:r>
              <a:rPr lang="ko-KR" altLang="en-US" sz="1200" dirty="0"/>
              <a:t>을 개방</a:t>
            </a:r>
            <a:endParaRPr lang="en-US" altLang="ko-KR" sz="1200" dirty="0"/>
          </a:p>
          <a:p>
            <a:endParaRPr lang="en-US" altLang="ko-KR" dirty="0"/>
          </a:p>
          <a:p>
            <a:r>
              <a:rPr lang="en-US" altLang="ko-KR" dirty="0"/>
              <a:t>$ </a:t>
            </a:r>
            <a:r>
              <a:rPr lang="en-US" altLang="ko-KR" dirty="0" err="1"/>
              <a:t>kubectl</a:t>
            </a:r>
            <a:r>
              <a:rPr lang="ko-KR" altLang="en-US" dirty="0"/>
              <a:t> </a:t>
            </a:r>
            <a:r>
              <a:rPr lang="en-US" altLang="ko-KR" dirty="0"/>
              <a:t>create -f pods/</a:t>
            </a:r>
            <a:r>
              <a:rPr lang="en-US" altLang="ko-KR" dirty="0" err="1"/>
              <a:t>monolith.yaml</a:t>
            </a:r>
            <a:r>
              <a:rPr lang="en-US" altLang="ko-KR" dirty="0"/>
              <a:t>  #</a:t>
            </a:r>
            <a:r>
              <a:rPr lang="ko-KR" altLang="en-US" dirty="0" err="1"/>
              <a:t>모놀리식</a:t>
            </a:r>
            <a:r>
              <a:rPr lang="ko-KR" altLang="en-US" dirty="0"/>
              <a:t> 포드 생성</a:t>
            </a:r>
            <a:endParaRPr lang="en-US" altLang="ko-KR" dirty="0"/>
          </a:p>
          <a:p>
            <a:r>
              <a:rPr lang="en-US" altLang="ko-KR" dirty="0"/>
              <a:t>$ </a:t>
            </a:r>
            <a:r>
              <a:rPr lang="en-US" altLang="ko-KR" dirty="0" err="1"/>
              <a:t>kubectl</a:t>
            </a:r>
            <a:r>
              <a:rPr lang="ko-KR" altLang="en-US" dirty="0"/>
              <a:t> </a:t>
            </a:r>
            <a:r>
              <a:rPr lang="en-US" altLang="ko-KR" dirty="0"/>
              <a:t>describe pods monolith #</a:t>
            </a:r>
            <a:r>
              <a:rPr lang="ko-KR" altLang="en-US" dirty="0" err="1"/>
              <a:t>모놀리식</a:t>
            </a:r>
            <a:r>
              <a:rPr lang="ko-KR" altLang="en-US" dirty="0"/>
              <a:t> 포드 정보 요약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#</a:t>
            </a:r>
            <a:r>
              <a:rPr lang="ko-KR" altLang="en-US" dirty="0"/>
              <a:t>포드 상호 작용</a:t>
            </a:r>
            <a:endParaRPr lang="en-US" altLang="ko-KR" dirty="0"/>
          </a:p>
          <a:p>
            <a:r>
              <a:rPr lang="en-US" altLang="ko-KR" dirty="0"/>
              <a:t>$ </a:t>
            </a:r>
            <a:r>
              <a:rPr lang="en-US" altLang="ko-KR" dirty="0" err="1"/>
              <a:t>kubectl</a:t>
            </a:r>
            <a:r>
              <a:rPr lang="en-US" altLang="ko-KR" dirty="0"/>
              <a:t> port-forward monolith 10080:80 #</a:t>
            </a:r>
            <a:r>
              <a:rPr lang="ko-KR" altLang="en-US" dirty="0"/>
              <a:t>로컬 포트를 </a:t>
            </a:r>
            <a:r>
              <a:rPr lang="ko-KR" altLang="en-US" dirty="0" err="1"/>
              <a:t>모놀리식</a:t>
            </a:r>
            <a:r>
              <a:rPr lang="ko-KR" altLang="en-US" dirty="0"/>
              <a:t> 포드 포트로 매핑</a:t>
            </a:r>
            <a:endParaRPr lang="en-US" altLang="ko-KR" dirty="0"/>
          </a:p>
          <a:p>
            <a:r>
              <a:rPr lang="en-US" altLang="ko-KR" dirty="0"/>
              <a:t>$ curl </a:t>
            </a:r>
            <a:r>
              <a:rPr lang="en-US" altLang="ko-KR" dirty="0">
                <a:hlinkClick r:id="rId3"/>
              </a:rPr>
              <a:t>http://127.0.0.1:10080</a:t>
            </a:r>
            <a:endParaRPr lang="en-US" altLang="ko-KR" dirty="0"/>
          </a:p>
          <a:p>
            <a:r>
              <a:rPr lang="en-US" altLang="ko-KR" dirty="0"/>
              <a:t>$ curl -u user </a:t>
            </a:r>
            <a:r>
              <a:rPr lang="en-US" altLang="ko-KR" dirty="0">
                <a:hlinkClick r:id="rId4"/>
              </a:rPr>
              <a:t>http://127.0.0.1:10080/login</a:t>
            </a:r>
            <a:r>
              <a:rPr lang="en-US" altLang="ko-KR" dirty="0"/>
              <a:t> </a:t>
            </a:r>
          </a:p>
          <a:p>
            <a:r>
              <a:rPr lang="en-US" altLang="ko-KR" dirty="0"/>
              <a:t>$ TOKEN=$(curl </a:t>
            </a:r>
            <a:r>
              <a:rPr lang="en-US" altLang="ko-KR" dirty="0">
                <a:hlinkClick r:id="rId4"/>
              </a:rPr>
              <a:t>http://127.0.0.1:10080/login</a:t>
            </a:r>
            <a:r>
              <a:rPr lang="en-US" altLang="ko-KR" dirty="0"/>
              <a:t> -u user | </a:t>
            </a:r>
            <a:r>
              <a:rPr lang="en-US" altLang="ko-KR" dirty="0" err="1"/>
              <a:t>jq</a:t>
            </a:r>
            <a:r>
              <a:rPr lang="en-US" altLang="ko-KR" dirty="0"/>
              <a:t> -r '.token')</a:t>
            </a:r>
          </a:p>
          <a:p>
            <a:r>
              <a:rPr lang="en-US" altLang="ko-KR" dirty="0"/>
              <a:t>$ curl -H "Authorization: Bearer $TOKEN" </a:t>
            </a:r>
            <a:r>
              <a:rPr lang="en-US" altLang="ko-KR" dirty="0">
                <a:hlinkClick r:id="rId5"/>
              </a:rPr>
              <a:t>http://127.0.0.1:10080/secure</a:t>
            </a:r>
            <a:r>
              <a:rPr lang="en-US" altLang="ko-KR" dirty="0"/>
              <a:t> #</a:t>
            </a:r>
            <a:r>
              <a:rPr lang="ko-KR" altLang="en-US" dirty="0"/>
              <a:t>안정한 </a:t>
            </a:r>
            <a:r>
              <a:rPr lang="ko-KR" altLang="en-US" dirty="0" err="1"/>
              <a:t>엔드포인트</a:t>
            </a:r>
            <a:r>
              <a:rPr lang="ko-KR" altLang="en-US" dirty="0"/>
              <a:t> 도달</a:t>
            </a:r>
            <a:endParaRPr lang="en-US" altLang="ko-KR" dirty="0"/>
          </a:p>
          <a:p>
            <a:r>
              <a:rPr lang="en-US" altLang="ko-KR" dirty="0"/>
              <a:t>$ </a:t>
            </a:r>
            <a:r>
              <a:rPr lang="en-US" altLang="ko-KR" dirty="0" err="1"/>
              <a:t>kubectl</a:t>
            </a:r>
            <a:r>
              <a:rPr lang="ko-KR" altLang="en-US" dirty="0"/>
              <a:t> </a:t>
            </a:r>
            <a:r>
              <a:rPr lang="en-US" altLang="ko-KR" dirty="0"/>
              <a:t>logs</a:t>
            </a:r>
            <a:r>
              <a:rPr lang="ko-KR" altLang="en-US" dirty="0"/>
              <a:t> </a:t>
            </a:r>
            <a:r>
              <a:rPr lang="en-US" altLang="ko-KR" dirty="0"/>
              <a:t>-f</a:t>
            </a:r>
            <a:r>
              <a:rPr lang="ko-KR" altLang="en-US" dirty="0"/>
              <a:t> </a:t>
            </a:r>
            <a:r>
              <a:rPr lang="en-US" altLang="ko-KR" dirty="0"/>
              <a:t>monolith #</a:t>
            </a:r>
            <a:r>
              <a:rPr lang="ko-KR" altLang="en-US" dirty="0"/>
              <a:t>로그조회</a:t>
            </a:r>
            <a:endParaRPr lang="en-US" altLang="ko-KR" dirty="0"/>
          </a:p>
          <a:p>
            <a:r>
              <a:rPr lang="en-US" altLang="ko-KR" dirty="0"/>
              <a:t>$ </a:t>
            </a:r>
            <a:r>
              <a:rPr lang="en-US" altLang="ko-KR" dirty="0" err="1"/>
              <a:t>kubectl</a:t>
            </a:r>
            <a:r>
              <a:rPr lang="ko-KR" altLang="en-US" dirty="0"/>
              <a:t> </a:t>
            </a:r>
            <a:r>
              <a:rPr lang="en-US" altLang="ko-KR" dirty="0"/>
              <a:t>exec</a:t>
            </a:r>
            <a:r>
              <a:rPr lang="ko-KR" altLang="en-US" dirty="0"/>
              <a:t> </a:t>
            </a:r>
            <a:r>
              <a:rPr lang="en-US" altLang="ko-KR" dirty="0"/>
              <a:t>monolith</a:t>
            </a:r>
            <a:r>
              <a:rPr lang="ko-KR" altLang="en-US" dirty="0"/>
              <a:t> </a:t>
            </a:r>
            <a:r>
              <a:rPr lang="en-US" altLang="ko-KR" dirty="0"/>
              <a:t>--stdin</a:t>
            </a:r>
            <a:r>
              <a:rPr lang="ko-KR" altLang="en-US" dirty="0"/>
              <a:t> </a:t>
            </a:r>
            <a:r>
              <a:rPr lang="en-US" altLang="ko-KR" dirty="0"/>
              <a:t>--</a:t>
            </a:r>
            <a:r>
              <a:rPr lang="en-US" altLang="ko-KR" dirty="0" err="1"/>
              <a:t>tty</a:t>
            </a:r>
            <a:r>
              <a:rPr lang="ko-KR" altLang="en-US" dirty="0"/>
              <a:t> </a:t>
            </a:r>
            <a:r>
              <a:rPr lang="en-US" altLang="ko-KR" dirty="0"/>
              <a:t>-c</a:t>
            </a:r>
            <a:r>
              <a:rPr lang="ko-KR" altLang="en-US" dirty="0"/>
              <a:t> </a:t>
            </a:r>
            <a:r>
              <a:rPr lang="en-US" altLang="ko-KR" dirty="0"/>
              <a:t>monolith /bin/</a:t>
            </a:r>
            <a:r>
              <a:rPr lang="en-US" altLang="ko-KR" dirty="0" err="1"/>
              <a:t>sh</a:t>
            </a:r>
            <a:endParaRPr lang="en-US" altLang="ko-KR" dirty="0"/>
          </a:p>
        </p:txBody>
      </p:sp>
      <p:cxnSp>
        <p:nvCxnSpPr>
          <p:cNvPr id="7" name="직선 연결선 6"/>
          <p:cNvCxnSpPr/>
          <p:nvPr/>
        </p:nvCxnSpPr>
        <p:spPr>
          <a:xfrm>
            <a:off x="0" y="6344816"/>
            <a:ext cx="12192000" cy="933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0" y="6354147"/>
            <a:ext cx="12192000" cy="503853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0339" y="6488420"/>
            <a:ext cx="3593651" cy="253968"/>
          </a:xfrm>
          <a:prstGeom prst="rect">
            <a:avLst/>
          </a:prstGeom>
        </p:spPr>
      </p:pic>
      <p:cxnSp>
        <p:nvCxnSpPr>
          <p:cNvPr id="12" name="직선 연결선 11"/>
          <p:cNvCxnSpPr/>
          <p:nvPr/>
        </p:nvCxnSpPr>
        <p:spPr>
          <a:xfrm>
            <a:off x="3105" y="544285"/>
            <a:ext cx="12192000" cy="933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3110" y="12446"/>
            <a:ext cx="12192000" cy="503853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EE3D025-E87E-47A0-99B7-31C896BA29BA}"/>
              </a:ext>
            </a:extLst>
          </p:cNvPr>
          <p:cNvSpPr txBox="1"/>
          <p:nvPr/>
        </p:nvSpPr>
        <p:spPr>
          <a:xfrm>
            <a:off x="464293" y="839584"/>
            <a:ext cx="110970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Hello Node Kubernetes </a:t>
            </a:r>
          </a:p>
          <a:p>
            <a:r>
              <a:rPr lang="en-US" altLang="ko-KR" sz="2400" dirty="0"/>
              <a:t> - </a:t>
            </a:r>
            <a:r>
              <a:rPr lang="en-US" altLang="ko-KR" sz="2400" dirty="0" err="1"/>
              <a:t>kubernetes</a:t>
            </a:r>
            <a:r>
              <a:rPr lang="en-US" altLang="ko-KR" sz="2400" dirty="0"/>
              <a:t> [pod </a:t>
            </a:r>
            <a:r>
              <a:rPr lang="ko-KR" altLang="en-US" sz="2400" dirty="0"/>
              <a:t>만들기</a:t>
            </a:r>
            <a:r>
              <a:rPr lang="en-US" altLang="ko-KR" sz="2400" dirty="0"/>
              <a:t>]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9299484-5E57-4DB5-AD17-2D46DD445CCD}"/>
              </a:ext>
            </a:extLst>
          </p:cNvPr>
          <p:cNvSpPr txBox="1"/>
          <p:nvPr/>
        </p:nvSpPr>
        <p:spPr>
          <a:xfrm>
            <a:off x="46647" y="49770"/>
            <a:ext cx="66154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FFFFFF"/>
                </a:solidFill>
              </a:rPr>
              <a:t>5-3. Hello node Kubernetes</a:t>
            </a:r>
            <a:endParaRPr lang="ko-KR" altLang="en-US" sz="2400" dirty="0">
              <a:solidFill>
                <a:srgbClr val="FFFFFF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8435DD5-7BD1-49B7-8C7C-09F0BD21F81F}"/>
              </a:ext>
            </a:extLst>
          </p:cNvPr>
          <p:cNvSpPr txBox="1"/>
          <p:nvPr/>
        </p:nvSpPr>
        <p:spPr>
          <a:xfrm>
            <a:off x="9221002" y="602035"/>
            <a:ext cx="2861420" cy="378565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000" b="1" dirty="0" err="1"/>
              <a:t>monolith.yaml</a:t>
            </a:r>
            <a:endParaRPr lang="en-US" altLang="ko-KR" sz="1000" dirty="0"/>
          </a:p>
          <a:p>
            <a:r>
              <a:rPr lang="en-US" altLang="ko-KR" sz="1000" dirty="0" err="1"/>
              <a:t>apiVersion</a:t>
            </a:r>
            <a:r>
              <a:rPr lang="en-US" altLang="ko-KR" sz="1000" dirty="0"/>
              <a:t>: v1</a:t>
            </a:r>
          </a:p>
          <a:p>
            <a:r>
              <a:rPr lang="en-US" altLang="ko-KR" sz="1000" dirty="0"/>
              <a:t>  kind: Pod</a:t>
            </a:r>
          </a:p>
          <a:p>
            <a:r>
              <a:rPr lang="en-US" altLang="ko-KR" sz="1000" dirty="0"/>
              <a:t>  metadata:</a:t>
            </a:r>
          </a:p>
          <a:p>
            <a:r>
              <a:rPr lang="en-US" altLang="ko-KR" sz="1000" dirty="0"/>
              <a:t>    name: monolith</a:t>
            </a:r>
          </a:p>
          <a:p>
            <a:r>
              <a:rPr lang="en-US" altLang="ko-KR" sz="1000" dirty="0"/>
              <a:t>    labels:</a:t>
            </a:r>
          </a:p>
          <a:p>
            <a:r>
              <a:rPr lang="en-US" altLang="ko-KR" sz="1000" dirty="0"/>
              <a:t>      app: monolith</a:t>
            </a:r>
          </a:p>
          <a:p>
            <a:r>
              <a:rPr lang="en-US" altLang="ko-KR" sz="1000" dirty="0"/>
              <a:t>  spec:</a:t>
            </a:r>
          </a:p>
          <a:p>
            <a:r>
              <a:rPr lang="en-US" altLang="ko-KR" sz="1000" dirty="0"/>
              <a:t>    containers:</a:t>
            </a:r>
          </a:p>
          <a:p>
            <a:r>
              <a:rPr lang="en-US" altLang="ko-KR" sz="1000" dirty="0"/>
              <a:t>      - name: monolith</a:t>
            </a:r>
          </a:p>
          <a:p>
            <a:r>
              <a:rPr lang="en-US" altLang="ko-KR" sz="1000" dirty="0"/>
              <a:t>        image: </a:t>
            </a:r>
            <a:r>
              <a:rPr lang="en-US" altLang="ko-KR" sz="1000" dirty="0" err="1"/>
              <a:t>kelseyhightower</a:t>
            </a:r>
            <a:r>
              <a:rPr lang="en-US" altLang="ko-KR" sz="1000" dirty="0"/>
              <a:t>/monolith:1.0.0</a:t>
            </a:r>
          </a:p>
          <a:p>
            <a:r>
              <a:rPr lang="en-US" altLang="ko-KR" sz="1000" dirty="0"/>
              <a:t>        </a:t>
            </a:r>
            <a:r>
              <a:rPr lang="en-US" altLang="ko-KR" sz="1000" dirty="0" err="1"/>
              <a:t>args</a:t>
            </a:r>
            <a:r>
              <a:rPr lang="en-US" altLang="ko-KR" sz="1000" dirty="0"/>
              <a:t>:</a:t>
            </a:r>
          </a:p>
          <a:p>
            <a:r>
              <a:rPr lang="en-US" altLang="ko-KR" sz="1000" dirty="0"/>
              <a:t>          - "-http=0.0.0.0:80"</a:t>
            </a:r>
          </a:p>
          <a:p>
            <a:r>
              <a:rPr lang="en-US" altLang="ko-KR" sz="1000" dirty="0"/>
              <a:t>          - "-health=0.0.0.0:81"</a:t>
            </a:r>
          </a:p>
          <a:p>
            <a:r>
              <a:rPr lang="en-US" altLang="ko-KR" sz="1000" dirty="0"/>
              <a:t>          - "-secret=secret"</a:t>
            </a:r>
          </a:p>
          <a:p>
            <a:r>
              <a:rPr lang="en-US" altLang="ko-KR" sz="1000" dirty="0"/>
              <a:t>        ports:</a:t>
            </a:r>
          </a:p>
          <a:p>
            <a:r>
              <a:rPr lang="en-US" altLang="ko-KR" sz="1000" dirty="0"/>
              <a:t>          - name: http</a:t>
            </a:r>
          </a:p>
          <a:p>
            <a:r>
              <a:rPr lang="en-US" altLang="ko-KR" sz="1000" dirty="0"/>
              <a:t>            </a:t>
            </a:r>
            <a:r>
              <a:rPr lang="en-US" altLang="ko-KR" sz="1000" dirty="0" err="1"/>
              <a:t>containerPort</a:t>
            </a:r>
            <a:r>
              <a:rPr lang="en-US" altLang="ko-KR" sz="1000" dirty="0"/>
              <a:t>: 80</a:t>
            </a:r>
          </a:p>
          <a:p>
            <a:r>
              <a:rPr lang="en-US" altLang="ko-KR" sz="1000" dirty="0"/>
              <a:t>          - name: health</a:t>
            </a:r>
          </a:p>
          <a:p>
            <a:r>
              <a:rPr lang="en-US" altLang="ko-KR" sz="1000" dirty="0"/>
              <a:t>            </a:t>
            </a:r>
            <a:r>
              <a:rPr lang="en-US" altLang="ko-KR" sz="1000" dirty="0" err="1"/>
              <a:t>containerPort</a:t>
            </a:r>
            <a:r>
              <a:rPr lang="en-US" altLang="ko-KR" sz="1000" dirty="0"/>
              <a:t>: 81</a:t>
            </a:r>
          </a:p>
          <a:p>
            <a:r>
              <a:rPr lang="en-US" altLang="ko-KR" sz="1000" dirty="0"/>
              <a:t>        resources:</a:t>
            </a:r>
          </a:p>
          <a:p>
            <a:r>
              <a:rPr lang="en-US" altLang="ko-KR" sz="1000" dirty="0"/>
              <a:t>          limits:</a:t>
            </a:r>
          </a:p>
          <a:p>
            <a:r>
              <a:rPr lang="en-US" altLang="ko-KR" sz="1000" dirty="0"/>
              <a:t>            </a:t>
            </a:r>
            <a:r>
              <a:rPr lang="en-US" altLang="ko-KR" sz="1000" dirty="0" err="1"/>
              <a:t>cpu</a:t>
            </a:r>
            <a:r>
              <a:rPr lang="en-US" altLang="ko-KR" sz="1000" dirty="0"/>
              <a:t>: 0.2</a:t>
            </a:r>
          </a:p>
          <a:p>
            <a:r>
              <a:rPr lang="en-US" altLang="ko-KR" sz="1000" dirty="0"/>
              <a:t>            memory: "10Mi"</a:t>
            </a:r>
          </a:p>
        </p:txBody>
      </p:sp>
    </p:spTree>
    <p:extLst>
      <p:ext uri="{BB962C8B-B14F-4D97-AF65-F5344CB8AC3E}">
        <p14:creationId xmlns:p14="http://schemas.microsoft.com/office/powerpoint/2010/main" val="141611742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BC2AF8E1-3362-4DCB-BDB1-254D62062B38}"/>
              </a:ext>
            </a:extLst>
          </p:cNvPr>
          <p:cNvSpPr txBox="1"/>
          <p:nvPr/>
        </p:nvSpPr>
        <p:spPr>
          <a:xfrm>
            <a:off x="445789" y="1714148"/>
            <a:ext cx="1111559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# </a:t>
            </a:r>
            <a:r>
              <a:rPr lang="ko-KR" altLang="en-US" dirty="0"/>
              <a:t>서비스 만들기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# </a:t>
            </a:r>
            <a:r>
              <a:rPr lang="ko-KR" altLang="en-US" dirty="0"/>
              <a:t>서비스 만들기 전에 </a:t>
            </a:r>
            <a:r>
              <a:rPr lang="en-US" altLang="ko-KR" dirty="0"/>
              <a:t>https </a:t>
            </a:r>
            <a:r>
              <a:rPr lang="ko-KR" altLang="en-US" dirty="0"/>
              <a:t>트래픽을 처리할 수 있는 안전한 포드 생성</a:t>
            </a:r>
            <a:endParaRPr lang="en-US" altLang="ko-KR" dirty="0"/>
          </a:p>
          <a:p>
            <a:r>
              <a:rPr lang="en-US" altLang="ko-KR" dirty="0"/>
              <a:t>$ cd ~/orchestrate-with-</a:t>
            </a:r>
            <a:r>
              <a:rPr lang="en-US" altLang="ko-KR" dirty="0" err="1"/>
              <a:t>kubernetes</a:t>
            </a:r>
            <a:r>
              <a:rPr lang="en-US" altLang="ko-KR" dirty="0"/>
              <a:t>/</a:t>
            </a:r>
            <a:r>
              <a:rPr lang="en-US" altLang="ko-KR" dirty="0" err="1"/>
              <a:t>kubernetes</a:t>
            </a:r>
            <a:endParaRPr lang="en-US" altLang="ko-KR" dirty="0"/>
          </a:p>
          <a:p>
            <a:r>
              <a:rPr lang="en-US" altLang="ko-KR" dirty="0"/>
              <a:t>$ cat pods/secure-</a:t>
            </a:r>
            <a:r>
              <a:rPr lang="en-US" altLang="ko-KR" dirty="0" err="1"/>
              <a:t>monolith.yaml</a:t>
            </a:r>
            <a:r>
              <a:rPr lang="en-US" altLang="ko-KR" dirty="0"/>
              <a:t> #</a:t>
            </a:r>
            <a:r>
              <a:rPr lang="ko-KR" altLang="en-US" dirty="0"/>
              <a:t>파일 확인</a:t>
            </a:r>
            <a:endParaRPr lang="en-US" altLang="ko-KR" dirty="0"/>
          </a:p>
          <a:p>
            <a:r>
              <a:rPr lang="en-US" altLang="ko-KR" dirty="0"/>
              <a:t>$ </a:t>
            </a:r>
            <a:r>
              <a:rPr lang="en-US" altLang="ko-KR" dirty="0" err="1"/>
              <a:t>kubectl</a:t>
            </a:r>
            <a:r>
              <a:rPr lang="en-US" altLang="ko-KR" dirty="0"/>
              <a:t> create secret generic </a:t>
            </a:r>
            <a:r>
              <a:rPr lang="en-US" altLang="ko-KR" dirty="0" err="1"/>
              <a:t>tls</a:t>
            </a:r>
            <a:r>
              <a:rPr lang="en-US" altLang="ko-KR" dirty="0"/>
              <a:t>-certs --from-file </a:t>
            </a:r>
            <a:r>
              <a:rPr lang="en-US" altLang="ko-KR" dirty="0" err="1"/>
              <a:t>tls</a:t>
            </a:r>
            <a:r>
              <a:rPr lang="en-US" altLang="ko-KR" dirty="0"/>
              <a:t>/</a:t>
            </a:r>
          </a:p>
          <a:p>
            <a:r>
              <a:rPr lang="en-US" altLang="ko-KR" dirty="0"/>
              <a:t>$ </a:t>
            </a:r>
            <a:r>
              <a:rPr lang="en-US" altLang="ko-KR" dirty="0" err="1"/>
              <a:t>kubectl</a:t>
            </a:r>
            <a:r>
              <a:rPr lang="en-US" altLang="ko-KR" dirty="0"/>
              <a:t> create </a:t>
            </a:r>
            <a:r>
              <a:rPr lang="en-US" altLang="ko-KR" dirty="0" err="1"/>
              <a:t>configmap</a:t>
            </a:r>
            <a:r>
              <a:rPr lang="en-US" altLang="ko-KR" dirty="0"/>
              <a:t> </a:t>
            </a:r>
            <a:r>
              <a:rPr lang="en-US" altLang="ko-KR" dirty="0" err="1"/>
              <a:t>nginx</a:t>
            </a:r>
            <a:r>
              <a:rPr lang="en-US" altLang="ko-KR" dirty="0"/>
              <a:t>-proxy-conf --from-file </a:t>
            </a:r>
            <a:r>
              <a:rPr lang="en-US" altLang="ko-KR" dirty="0" err="1"/>
              <a:t>nginx</a:t>
            </a:r>
            <a:r>
              <a:rPr lang="en-US" altLang="ko-KR" dirty="0"/>
              <a:t>/</a:t>
            </a:r>
            <a:r>
              <a:rPr lang="en-US" altLang="ko-KR" dirty="0" err="1"/>
              <a:t>proxy.conf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$ </a:t>
            </a:r>
            <a:r>
              <a:rPr lang="en-US" altLang="ko-KR" dirty="0" err="1"/>
              <a:t>kubectl</a:t>
            </a:r>
            <a:r>
              <a:rPr lang="en-US" altLang="ko-KR" dirty="0"/>
              <a:t> create -f pods/secure-</a:t>
            </a:r>
            <a:r>
              <a:rPr lang="en-US" altLang="ko-KR" dirty="0" err="1"/>
              <a:t>monolith.yaml</a:t>
            </a:r>
            <a:r>
              <a:rPr lang="en-US" altLang="ko-KR" dirty="0"/>
              <a:t> </a:t>
            </a:r>
          </a:p>
          <a:p>
            <a:endParaRPr lang="en-US" altLang="ko-KR" dirty="0"/>
          </a:p>
          <a:p>
            <a:r>
              <a:rPr lang="en-US" altLang="ko-KR" dirty="0"/>
              <a:t>$ cat</a:t>
            </a:r>
            <a:r>
              <a:rPr lang="ko-KR" altLang="en-US" dirty="0"/>
              <a:t> </a:t>
            </a:r>
            <a:r>
              <a:rPr lang="en-US" altLang="ko-KR" dirty="0"/>
              <a:t>services/</a:t>
            </a:r>
            <a:r>
              <a:rPr lang="en-US" altLang="ko-KR" dirty="0" err="1"/>
              <a:t>monilith.yaml</a:t>
            </a:r>
            <a:r>
              <a:rPr lang="ko-KR" altLang="en-US" dirty="0"/>
              <a:t> </a:t>
            </a:r>
            <a:r>
              <a:rPr lang="en-US" altLang="ko-KR" dirty="0"/>
              <a:t>#</a:t>
            </a:r>
            <a:r>
              <a:rPr lang="ko-KR" altLang="en-US" dirty="0"/>
              <a:t>파일확인</a:t>
            </a:r>
            <a:endParaRPr lang="en-US" altLang="ko-KR" dirty="0"/>
          </a:p>
          <a:p>
            <a:r>
              <a:rPr lang="en-US" altLang="ko-KR" dirty="0"/>
              <a:t>$ </a:t>
            </a:r>
            <a:r>
              <a:rPr lang="en-US" altLang="ko-KR" dirty="0" err="1"/>
              <a:t>kubectl</a:t>
            </a:r>
            <a:r>
              <a:rPr lang="en-US" altLang="ko-KR" dirty="0"/>
              <a:t> create -f services/</a:t>
            </a:r>
            <a:r>
              <a:rPr lang="en-US" altLang="ko-KR" dirty="0" err="1"/>
              <a:t>monolith.yaml</a:t>
            </a:r>
            <a:r>
              <a:rPr lang="en-US" altLang="ko-KR" dirty="0"/>
              <a:t> #</a:t>
            </a:r>
            <a:r>
              <a:rPr lang="ko-KR" altLang="en-US" dirty="0" err="1"/>
              <a:t>모놀리식</a:t>
            </a:r>
            <a:r>
              <a:rPr lang="ko-KR" altLang="en-US" dirty="0"/>
              <a:t> 서비스 생성</a:t>
            </a:r>
            <a:r>
              <a:rPr lang="en-US" altLang="ko-KR" dirty="0"/>
              <a:t> </a:t>
            </a:r>
          </a:p>
          <a:p>
            <a:r>
              <a:rPr lang="en-US" altLang="ko-KR" dirty="0"/>
              <a:t>$ </a:t>
            </a:r>
            <a:r>
              <a:rPr lang="en-US" altLang="ko-KR" dirty="0" err="1"/>
              <a:t>gcloud</a:t>
            </a:r>
            <a:r>
              <a:rPr lang="en-US" altLang="ko-KR" dirty="0"/>
              <a:t> compute firewall-rules create allow-monolith-</a:t>
            </a:r>
            <a:r>
              <a:rPr lang="en-US" altLang="ko-KR" dirty="0" err="1"/>
              <a:t>nodeport</a:t>
            </a:r>
            <a:r>
              <a:rPr lang="en-US" altLang="ko-KR" dirty="0"/>
              <a:t> \</a:t>
            </a:r>
          </a:p>
          <a:p>
            <a:r>
              <a:rPr lang="en-US" altLang="ko-KR" dirty="0"/>
              <a:t>--allow=tcp:31000 #</a:t>
            </a:r>
            <a:r>
              <a:rPr lang="ko-KR" altLang="en-US" dirty="0"/>
              <a:t>노출된 포트에서 트래픽 허용</a:t>
            </a:r>
            <a:endParaRPr lang="en-US" altLang="ko-KR" dirty="0"/>
          </a:p>
          <a:p>
            <a:r>
              <a:rPr lang="en-US" altLang="ko-KR" dirty="0"/>
              <a:t>$ curl -k https://&lt;EXTERNAL_UP&gt;:31000	</a:t>
            </a:r>
            <a:r>
              <a:rPr lang="en-US" altLang="ko-KR" b="1" dirty="0"/>
              <a:t>#</a:t>
            </a:r>
            <a:r>
              <a:rPr lang="ko-KR" altLang="en-US" b="1" dirty="0"/>
              <a:t>시간이 </a:t>
            </a:r>
            <a:r>
              <a:rPr lang="ko-KR" altLang="en-US" b="1" dirty="0" err="1"/>
              <a:t>초과될것임</a:t>
            </a:r>
            <a:r>
              <a:rPr lang="en-US" altLang="ko-KR" b="1" dirty="0"/>
              <a:t>.</a:t>
            </a:r>
          </a:p>
        </p:txBody>
      </p:sp>
      <p:cxnSp>
        <p:nvCxnSpPr>
          <p:cNvPr id="7" name="직선 연결선 6"/>
          <p:cNvCxnSpPr/>
          <p:nvPr/>
        </p:nvCxnSpPr>
        <p:spPr>
          <a:xfrm>
            <a:off x="0" y="6344816"/>
            <a:ext cx="12192000" cy="933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0" y="6354147"/>
            <a:ext cx="12192000" cy="503853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0339" y="6488420"/>
            <a:ext cx="3593651" cy="253968"/>
          </a:xfrm>
          <a:prstGeom prst="rect">
            <a:avLst/>
          </a:prstGeom>
        </p:spPr>
      </p:pic>
      <p:cxnSp>
        <p:nvCxnSpPr>
          <p:cNvPr id="12" name="직선 연결선 11"/>
          <p:cNvCxnSpPr/>
          <p:nvPr/>
        </p:nvCxnSpPr>
        <p:spPr>
          <a:xfrm>
            <a:off x="3105" y="544285"/>
            <a:ext cx="12192000" cy="933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3110" y="12446"/>
            <a:ext cx="12192000" cy="503853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EE3D025-E87E-47A0-99B7-31C896BA29BA}"/>
              </a:ext>
            </a:extLst>
          </p:cNvPr>
          <p:cNvSpPr txBox="1"/>
          <p:nvPr/>
        </p:nvSpPr>
        <p:spPr>
          <a:xfrm>
            <a:off x="464293" y="839584"/>
            <a:ext cx="110970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Hello Node Kubernetes </a:t>
            </a:r>
          </a:p>
          <a:p>
            <a:r>
              <a:rPr lang="en-US" altLang="ko-KR" sz="2400" dirty="0"/>
              <a:t> - </a:t>
            </a:r>
            <a:r>
              <a:rPr lang="en-US" altLang="ko-KR" sz="2400" dirty="0" err="1"/>
              <a:t>kubernetes</a:t>
            </a:r>
            <a:r>
              <a:rPr lang="en-US" altLang="ko-KR" sz="2400" dirty="0"/>
              <a:t> [</a:t>
            </a:r>
            <a:r>
              <a:rPr lang="ko-KR" altLang="en-US" sz="2400" dirty="0"/>
              <a:t>서비스</a:t>
            </a:r>
            <a:r>
              <a:rPr lang="en-US" altLang="ko-KR" sz="2400" dirty="0"/>
              <a:t>]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9299484-5E57-4DB5-AD17-2D46DD445CCD}"/>
              </a:ext>
            </a:extLst>
          </p:cNvPr>
          <p:cNvSpPr txBox="1"/>
          <p:nvPr/>
        </p:nvSpPr>
        <p:spPr>
          <a:xfrm>
            <a:off x="46647" y="49770"/>
            <a:ext cx="66154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FFFFFF"/>
                </a:solidFill>
              </a:rPr>
              <a:t>5-3. Hello node Kubernetes</a:t>
            </a:r>
            <a:endParaRPr lang="ko-KR" altLang="en-US" sz="2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0052966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BC2AF8E1-3362-4DCB-BDB1-254D62062B38}"/>
              </a:ext>
            </a:extLst>
          </p:cNvPr>
          <p:cNvSpPr txBox="1"/>
          <p:nvPr/>
        </p:nvSpPr>
        <p:spPr>
          <a:xfrm>
            <a:off x="445789" y="1714148"/>
            <a:ext cx="1134515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# </a:t>
            </a:r>
            <a:r>
              <a:rPr lang="ko-KR" altLang="en-US" dirty="0"/>
              <a:t>포드의 라벨 추가</a:t>
            </a:r>
            <a:endParaRPr lang="en-US" altLang="ko-KR" dirty="0"/>
          </a:p>
          <a:p>
            <a:r>
              <a:rPr lang="en-US" altLang="ko-KR" dirty="0"/>
              <a:t># </a:t>
            </a:r>
            <a:r>
              <a:rPr lang="ko-KR" altLang="en-US" dirty="0"/>
              <a:t>현재 위 </a:t>
            </a:r>
            <a:r>
              <a:rPr lang="ko-KR" altLang="en-US" dirty="0" err="1"/>
              <a:t>모놀리식</a:t>
            </a:r>
            <a:r>
              <a:rPr lang="ko-KR" altLang="en-US" dirty="0"/>
              <a:t> 서비스에는 </a:t>
            </a:r>
            <a:r>
              <a:rPr lang="ko-KR" altLang="en-US" dirty="0" err="1"/>
              <a:t>엔드포인트가</a:t>
            </a:r>
            <a:r>
              <a:rPr lang="ko-KR" altLang="en-US" dirty="0"/>
              <a:t> 없음</a:t>
            </a:r>
            <a:endParaRPr lang="en-US" altLang="ko-KR" dirty="0"/>
          </a:p>
          <a:p>
            <a:r>
              <a:rPr lang="en-US" altLang="ko-KR" dirty="0"/>
              <a:t>#</a:t>
            </a:r>
            <a:r>
              <a:rPr lang="en-US" altLang="ko-KR" dirty="0" err="1"/>
              <a:t>kubectl</a:t>
            </a:r>
            <a:r>
              <a:rPr lang="en-US" altLang="ko-KR" dirty="0"/>
              <a:t> get pods </a:t>
            </a:r>
            <a:r>
              <a:rPr lang="ko-KR" altLang="en-US" dirty="0"/>
              <a:t>명령과 라벨 쿼리를 사용해 문제를 해결할 수 있음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$ </a:t>
            </a:r>
            <a:r>
              <a:rPr lang="en-US" altLang="ko-KR" dirty="0" err="1"/>
              <a:t>kubectl</a:t>
            </a:r>
            <a:r>
              <a:rPr lang="en-US" altLang="ko-KR" dirty="0"/>
              <a:t> get pods -l "app=monolith"</a:t>
            </a:r>
          </a:p>
          <a:p>
            <a:r>
              <a:rPr lang="en-US" altLang="ko-KR" dirty="0"/>
              <a:t>$ </a:t>
            </a:r>
            <a:r>
              <a:rPr lang="en-US" altLang="ko-KR" dirty="0" err="1"/>
              <a:t>kubectl</a:t>
            </a:r>
            <a:r>
              <a:rPr lang="en-US" altLang="ko-KR" dirty="0"/>
              <a:t> get pods -l "app=</a:t>
            </a:r>
            <a:r>
              <a:rPr lang="en-US" altLang="ko-KR" dirty="0" err="1"/>
              <a:t>monolith,secure</a:t>
            </a:r>
            <a:r>
              <a:rPr lang="en-US" altLang="ko-KR" dirty="0"/>
              <a:t>=enabled"</a:t>
            </a:r>
          </a:p>
          <a:p>
            <a:endParaRPr lang="en-US" altLang="ko-KR" dirty="0"/>
          </a:p>
          <a:p>
            <a:r>
              <a:rPr lang="en-US" altLang="ko-KR" dirty="0"/>
              <a:t>$ </a:t>
            </a:r>
            <a:r>
              <a:rPr lang="en-US" altLang="ko-KR" dirty="0" err="1"/>
              <a:t>kubectl</a:t>
            </a:r>
            <a:r>
              <a:rPr lang="en-US" altLang="ko-KR" dirty="0"/>
              <a:t> label pods secure-monolith 'secure=enabled'</a:t>
            </a:r>
          </a:p>
          <a:p>
            <a:r>
              <a:rPr lang="en-US" altLang="ko-KR" dirty="0"/>
              <a:t>$ </a:t>
            </a:r>
            <a:r>
              <a:rPr lang="en-US" altLang="ko-KR" dirty="0" err="1"/>
              <a:t>kubectl</a:t>
            </a:r>
            <a:r>
              <a:rPr lang="en-US" altLang="ko-KR" dirty="0"/>
              <a:t> get pods secure-monolith --show-labels</a:t>
            </a:r>
          </a:p>
          <a:p>
            <a:endParaRPr lang="en-US" altLang="ko-KR" dirty="0"/>
          </a:p>
          <a:p>
            <a:r>
              <a:rPr lang="en-US" altLang="ko-KR" dirty="0"/>
              <a:t>$ </a:t>
            </a:r>
            <a:r>
              <a:rPr lang="en-US" altLang="ko-KR" dirty="0" err="1"/>
              <a:t>kubectl</a:t>
            </a:r>
            <a:r>
              <a:rPr lang="en-US" altLang="ko-KR" dirty="0"/>
              <a:t> describe services monolith | grep Endpoints #</a:t>
            </a:r>
            <a:r>
              <a:rPr lang="ko-KR" altLang="en-US" dirty="0" err="1"/>
              <a:t>모놀리식</a:t>
            </a:r>
            <a:r>
              <a:rPr lang="ko-KR" altLang="en-US" dirty="0"/>
              <a:t> 서비스의 </a:t>
            </a:r>
            <a:r>
              <a:rPr lang="ko-KR" altLang="en-US" dirty="0" err="1"/>
              <a:t>엔드포인트</a:t>
            </a:r>
            <a:r>
              <a:rPr lang="ko-KR" altLang="en-US" dirty="0"/>
              <a:t> 조회</a:t>
            </a:r>
            <a:endParaRPr lang="en-US" altLang="ko-KR" dirty="0"/>
          </a:p>
          <a:p>
            <a:r>
              <a:rPr lang="en-US" altLang="ko-KR" dirty="0"/>
              <a:t>$ curl -k https://&lt;EXTERNAL_UP&gt;:31000	#</a:t>
            </a:r>
            <a:r>
              <a:rPr lang="ko-KR" altLang="en-US" dirty="0"/>
              <a:t>접근확인</a:t>
            </a:r>
            <a:endParaRPr lang="en-US" altLang="ko-KR" b="1" dirty="0"/>
          </a:p>
        </p:txBody>
      </p:sp>
      <p:cxnSp>
        <p:nvCxnSpPr>
          <p:cNvPr id="7" name="직선 연결선 6"/>
          <p:cNvCxnSpPr/>
          <p:nvPr/>
        </p:nvCxnSpPr>
        <p:spPr>
          <a:xfrm>
            <a:off x="0" y="6344816"/>
            <a:ext cx="12192000" cy="933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0" y="6354147"/>
            <a:ext cx="12192000" cy="503853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0339" y="6488420"/>
            <a:ext cx="3593651" cy="253968"/>
          </a:xfrm>
          <a:prstGeom prst="rect">
            <a:avLst/>
          </a:prstGeom>
        </p:spPr>
      </p:pic>
      <p:cxnSp>
        <p:nvCxnSpPr>
          <p:cNvPr id="12" name="직선 연결선 11"/>
          <p:cNvCxnSpPr/>
          <p:nvPr/>
        </p:nvCxnSpPr>
        <p:spPr>
          <a:xfrm>
            <a:off x="3105" y="544285"/>
            <a:ext cx="12192000" cy="933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3110" y="12446"/>
            <a:ext cx="12192000" cy="503853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EE3D025-E87E-47A0-99B7-31C896BA29BA}"/>
              </a:ext>
            </a:extLst>
          </p:cNvPr>
          <p:cNvSpPr txBox="1"/>
          <p:nvPr/>
        </p:nvSpPr>
        <p:spPr>
          <a:xfrm>
            <a:off x="464293" y="839584"/>
            <a:ext cx="110970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Hello Node Kubernetes </a:t>
            </a:r>
          </a:p>
          <a:p>
            <a:r>
              <a:rPr lang="en-US" altLang="ko-KR" sz="2400" dirty="0"/>
              <a:t> - </a:t>
            </a:r>
            <a:r>
              <a:rPr lang="en-US" altLang="ko-KR" sz="2400" dirty="0" err="1"/>
              <a:t>kubernetes</a:t>
            </a:r>
            <a:r>
              <a:rPr lang="en-US" altLang="ko-KR" sz="2400" dirty="0"/>
              <a:t> [</a:t>
            </a:r>
            <a:r>
              <a:rPr lang="ko-KR" altLang="en-US" sz="2400" dirty="0"/>
              <a:t>서비스</a:t>
            </a:r>
            <a:r>
              <a:rPr lang="en-US" altLang="ko-KR" sz="2400" dirty="0"/>
              <a:t>]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9299484-5E57-4DB5-AD17-2D46DD445CCD}"/>
              </a:ext>
            </a:extLst>
          </p:cNvPr>
          <p:cNvSpPr txBox="1"/>
          <p:nvPr/>
        </p:nvSpPr>
        <p:spPr>
          <a:xfrm>
            <a:off x="46647" y="49770"/>
            <a:ext cx="66154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FFFFFF"/>
                </a:solidFill>
              </a:rPr>
              <a:t>5-3. Hello node Kubernetes</a:t>
            </a:r>
            <a:endParaRPr lang="ko-KR" altLang="en-US" sz="2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5698771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BC2AF8E1-3362-4DCB-BDB1-254D62062B38}"/>
              </a:ext>
            </a:extLst>
          </p:cNvPr>
          <p:cNvSpPr txBox="1"/>
          <p:nvPr/>
        </p:nvSpPr>
        <p:spPr>
          <a:xfrm>
            <a:off x="464293" y="2066094"/>
            <a:ext cx="1134515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# </a:t>
            </a:r>
            <a:r>
              <a:rPr lang="ko-KR" altLang="en-US" dirty="0"/>
              <a:t>애플리케이션 배포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# </a:t>
            </a:r>
            <a:r>
              <a:rPr lang="ko-KR" altLang="en-US" dirty="0"/>
              <a:t>앱의 세 부분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ko-KR" altLang="en-US" dirty="0"/>
              <a:t>인증 </a:t>
            </a:r>
            <a:r>
              <a:rPr lang="en-US" altLang="ko-KR" dirty="0"/>
              <a:t>: </a:t>
            </a:r>
            <a:r>
              <a:rPr lang="ko-KR" altLang="en-US" dirty="0"/>
              <a:t>인증된 사용자의 </a:t>
            </a:r>
            <a:r>
              <a:rPr lang="en-US" altLang="ko-KR" dirty="0"/>
              <a:t>JWT </a:t>
            </a:r>
            <a:r>
              <a:rPr lang="ko-KR" altLang="en-US" dirty="0"/>
              <a:t>토큰 생성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ko-KR" altLang="en-US" dirty="0"/>
              <a:t>환영 </a:t>
            </a:r>
            <a:r>
              <a:rPr lang="en-US" altLang="ko-KR" dirty="0"/>
              <a:t>: </a:t>
            </a:r>
            <a:r>
              <a:rPr lang="ko-KR" altLang="en-US" dirty="0"/>
              <a:t>인증된 사용자에게 인사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ko-KR" altLang="en-US" dirty="0"/>
              <a:t>프론트 </a:t>
            </a:r>
            <a:r>
              <a:rPr lang="ko-KR" altLang="en-US" dirty="0" err="1"/>
              <a:t>엔트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인증 및 환영 서비스로 트래픽 라우팅</a:t>
            </a:r>
            <a:endParaRPr lang="en-US" altLang="ko-KR" dirty="0"/>
          </a:p>
          <a:p>
            <a:r>
              <a:rPr lang="en-US" altLang="ko-KR" dirty="0"/>
              <a:t># </a:t>
            </a:r>
            <a:r>
              <a:rPr lang="ko-KR" altLang="en-US" dirty="0"/>
              <a:t>서비스마다 배포를 하나씩 생성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ko-KR" altLang="en-US" dirty="0"/>
              <a:t>내부 서비스와 </a:t>
            </a:r>
            <a:r>
              <a:rPr lang="ko-KR" altLang="en-US" dirty="0" err="1"/>
              <a:t>프론트엔드</a:t>
            </a:r>
            <a:r>
              <a:rPr lang="ko-KR" altLang="en-US" dirty="0"/>
              <a:t> 배포의 외부 서비스를 정의할 예정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ko-KR" altLang="en-US" dirty="0"/>
              <a:t>완료되면 </a:t>
            </a:r>
            <a:r>
              <a:rPr lang="ko-KR" altLang="en-US" dirty="0" err="1"/>
              <a:t>모놀리식</a:t>
            </a:r>
            <a:r>
              <a:rPr lang="ko-KR" altLang="en-US" dirty="0"/>
              <a:t> </a:t>
            </a:r>
            <a:r>
              <a:rPr lang="ko-KR" altLang="en-US" dirty="0" err="1"/>
              <a:t>앱에서처럼</a:t>
            </a:r>
            <a:r>
              <a:rPr lang="ko-KR" altLang="en-US" dirty="0"/>
              <a:t> 마이크로 서비스와 상호 작용할 수 있음</a:t>
            </a:r>
            <a:r>
              <a:rPr lang="en-US" altLang="ko-KR" dirty="0"/>
              <a:t>.</a:t>
            </a:r>
          </a:p>
          <a:p>
            <a:pPr marL="800100" lvl="1" indent="-342900">
              <a:buAutoNum type="arabicPeriod"/>
            </a:pPr>
            <a:r>
              <a:rPr lang="ko-KR" altLang="en-US" dirty="0"/>
              <a:t>각 부분의 독립적 확장 및 배포가 가능해짐</a:t>
            </a:r>
            <a:endParaRPr lang="en-US" altLang="ko-KR" dirty="0"/>
          </a:p>
        </p:txBody>
      </p:sp>
      <p:cxnSp>
        <p:nvCxnSpPr>
          <p:cNvPr id="7" name="직선 연결선 6"/>
          <p:cNvCxnSpPr/>
          <p:nvPr/>
        </p:nvCxnSpPr>
        <p:spPr>
          <a:xfrm>
            <a:off x="0" y="6344816"/>
            <a:ext cx="12192000" cy="933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0" y="6354147"/>
            <a:ext cx="12192000" cy="503853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0339" y="6488420"/>
            <a:ext cx="3593651" cy="253968"/>
          </a:xfrm>
          <a:prstGeom prst="rect">
            <a:avLst/>
          </a:prstGeom>
        </p:spPr>
      </p:pic>
      <p:cxnSp>
        <p:nvCxnSpPr>
          <p:cNvPr id="12" name="직선 연결선 11"/>
          <p:cNvCxnSpPr/>
          <p:nvPr/>
        </p:nvCxnSpPr>
        <p:spPr>
          <a:xfrm>
            <a:off x="3105" y="544285"/>
            <a:ext cx="12192000" cy="933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3110" y="12446"/>
            <a:ext cx="12192000" cy="503853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EE3D025-E87E-47A0-99B7-31C896BA29BA}"/>
              </a:ext>
            </a:extLst>
          </p:cNvPr>
          <p:cNvSpPr txBox="1"/>
          <p:nvPr/>
        </p:nvSpPr>
        <p:spPr>
          <a:xfrm>
            <a:off x="464293" y="839584"/>
            <a:ext cx="110970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Hello Node Kubernetes </a:t>
            </a:r>
          </a:p>
          <a:p>
            <a:r>
              <a:rPr lang="en-US" altLang="ko-KR" sz="2400" dirty="0"/>
              <a:t> - </a:t>
            </a:r>
            <a:r>
              <a:rPr lang="en-US" altLang="ko-KR" sz="2400" dirty="0" err="1"/>
              <a:t>kubernetes</a:t>
            </a:r>
            <a:r>
              <a:rPr lang="en-US" altLang="ko-KR" sz="2400" dirty="0"/>
              <a:t> [</a:t>
            </a:r>
            <a:r>
              <a:rPr lang="ko-KR" altLang="en-US" sz="2400" dirty="0"/>
              <a:t>애플리케이션 배포</a:t>
            </a:r>
            <a:r>
              <a:rPr lang="en-US" altLang="ko-KR" sz="2400" dirty="0"/>
              <a:t>]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9299484-5E57-4DB5-AD17-2D46DD445CCD}"/>
              </a:ext>
            </a:extLst>
          </p:cNvPr>
          <p:cNvSpPr txBox="1"/>
          <p:nvPr/>
        </p:nvSpPr>
        <p:spPr>
          <a:xfrm>
            <a:off x="46647" y="49770"/>
            <a:ext cx="66154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FFFFFF"/>
                </a:solidFill>
              </a:rPr>
              <a:t>5-3. Hello node Kubernetes</a:t>
            </a:r>
            <a:endParaRPr lang="ko-KR" altLang="en-US" sz="2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069165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BC2AF8E1-3362-4DCB-BDB1-254D62062B38}"/>
              </a:ext>
            </a:extLst>
          </p:cNvPr>
          <p:cNvSpPr txBox="1"/>
          <p:nvPr/>
        </p:nvSpPr>
        <p:spPr>
          <a:xfrm>
            <a:off x="464293" y="1777337"/>
            <a:ext cx="1134515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#git</a:t>
            </a:r>
            <a:r>
              <a:rPr lang="ko-KR" altLang="en-US" b="1" dirty="0"/>
              <a:t>에서 받은 </a:t>
            </a:r>
            <a:r>
              <a:rPr lang="en-US" altLang="ko-KR" b="1" dirty="0"/>
              <a:t>orchestrate-with-</a:t>
            </a:r>
            <a:r>
              <a:rPr lang="en-US" altLang="ko-KR" b="1" dirty="0" err="1"/>
              <a:t>kubernetes</a:t>
            </a:r>
            <a:r>
              <a:rPr lang="en-US" altLang="ko-KR" b="1" dirty="0"/>
              <a:t>/</a:t>
            </a:r>
            <a:r>
              <a:rPr lang="en-US" altLang="ko-KR" b="1" dirty="0" err="1"/>
              <a:t>kubernetes</a:t>
            </a:r>
            <a:r>
              <a:rPr lang="ko-KR" altLang="en-US" b="1" dirty="0"/>
              <a:t>에서 작업</a:t>
            </a:r>
            <a:endParaRPr lang="en-US" altLang="ko-KR" b="1" dirty="0"/>
          </a:p>
          <a:p>
            <a:endParaRPr lang="en-US" altLang="ko-KR" dirty="0"/>
          </a:p>
          <a:p>
            <a:r>
              <a:rPr lang="en-US" altLang="ko-KR" dirty="0"/>
              <a:t># </a:t>
            </a:r>
            <a:r>
              <a:rPr lang="ko-KR" altLang="en-US" dirty="0"/>
              <a:t>배포 객체 생성</a:t>
            </a:r>
            <a:endParaRPr lang="en-US" altLang="ko-KR" dirty="0"/>
          </a:p>
          <a:p>
            <a:r>
              <a:rPr lang="en-US" altLang="ko-KR" dirty="0"/>
              <a:t>$ </a:t>
            </a:r>
            <a:r>
              <a:rPr lang="en-US" altLang="ko-KR" dirty="0" err="1"/>
              <a:t>kubectl</a:t>
            </a:r>
            <a:r>
              <a:rPr lang="en-US" altLang="ko-KR" dirty="0"/>
              <a:t> create -f deployments/</a:t>
            </a:r>
            <a:r>
              <a:rPr lang="en-US" altLang="ko-KR" dirty="0" err="1"/>
              <a:t>auth.yaml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#</a:t>
            </a:r>
            <a:r>
              <a:rPr lang="ko-KR" altLang="en-US" dirty="0"/>
              <a:t>인증 배포 서비스 생성</a:t>
            </a:r>
            <a:endParaRPr lang="en-US" altLang="ko-KR" dirty="0"/>
          </a:p>
          <a:p>
            <a:r>
              <a:rPr lang="en-US" altLang="ko-KR" dirty="0"/>
              <a:t>$ </a:t>
            </a:r>
            <a:r>
              <a:rPr lang="en-US" altLang="ko-KR" dirty="0" err="1"/>
              <a:t>kubectl</a:t>
            </a:r>
            <a:r>
              <a:rPr lang="ko-KR" altLang="en-US" dirty="0"/>
              <a:t> </a:t>
            </a:r>
            <a:r>
              <a:rPr lang="en-US" altLang="ko-KR" dirty="0"/>
              <a:t>create</a:t>
            </a:r>
            <a:r>
              <a:rPr lang="ko-KR" altLang="en-US" dirty="0"/>
              <a:t> </a:t>
            </a:r>
            <a:r>
              <a:rPr lang="en-US" altLang="ko-KR" dirty="0"/>
              <a:t>-f</a:t>
            </a:r>
            <a:r>
              <a:rPr lang="ko-KR" altLang="en-US" dirty="0"/>
              <a:t> </a:t>
            </a:r>
            <a:r>
              <a:rPr lang="en-US" altLang="ko-KR" dirty="0"/>
              <a:t>services/</a:t>
            </a:r>
            <a:r>
              <a:rPr lang="en-US" altLang="ko-KR" dirty="0" err="1"/>
              <a:t>auth.yaml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#</a:t>
            </a:r>
            <a:r>
              <a:rPr lang="ko-KR" altLang="en-US" dirty="0"/>
              <a:t>환영 배포를 만들고 노출</a:t>
            </a:r>
            <a:endParaRPr lang="en-US" altLang="ko-KR" dirty="0"/>
          </a:p>
          <a:p>
            <a:r>
              <a:rPr lang="en-US" altLang="ko-KR" dirty="0"/>
              <a:t>$ </a:t>
            </a:r>
            <a:r>
              <a:rPr lang="en-US" altLang="ko-KR" dirty="0" err="1"/>
              <a:t>kubectl</a:t>
            </a:r>
            <a:r>
              <a:rPr lang="en-US" altLang="ko-KR" dirty="0"/>
              <a:t> create -f deployments/</a:t>
            </a:r>
            <a:r>
              <a:rPr lang="en-US" altLang="ko-KR" dirty="0" err="1"/>
              <a:t>hello.yaml</a:t>
            </a:r>
            <a:endParaRPr lang="en-US" altLang="ko-KR" dirty="0"/>
          </a:p>
          <a:p>
            <a:r>
              <a:rPr lang="en-US" altLang="ko-KR" dirty="0"/>
              <a:t>$ </a:t>
            </a:r>
            <a:r>
              <a:rPr lang="en-US" altLang="ko-KR" dirty="0" err="1"/>
              <a:t>kubectl</a:t>
            </a:r>
            <a:r>
              <a:rPr lang="en-US" altLang="ko-KR" dirty="0"/>
              <a:t> create -f services/</a:t>
            </a:r>
            <a:r>
              <a:rPr lang="en-US" altLang="ko-KR" dirty="0" err="1"/>
              <a:t>hello.yaml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#</a:t>
            </a:r>
            <a:r>
              <a:rPr lang="ko-KR" altLang="en-US" dirty="0" err="1"/>
              <a:t>프론트엔드</a:t>
            </a:r>
            <a:r>
              <a:rPr lang="ko-KR" altLang="en-US" dirty="0"/>
              <a:t> 배포 및 노출</a:t>
            </a:r>
            <a:endParaRPr lang="en-US" altLang="ko-KR" dirty="0"/>
          </a:p>
          <a:p>
            <a:r>
              <a:rPr lang="en-US" altLang="ko-KR" dirty="0"/>
              <a:t>$ </a:t>
            </a:r>
            <a:r>
              <a:rPr lang="en-US" altLang="ko-KR" dirty="0" err="1"/>
              <a:t>kubectl</a:t>
            </a:r>
            <a:r>
              <a:rPr lang="en-US" altLang="ko-KR" dirty="0"/>
              <a:t> create </a:t>
            </a:r>
            <a:r>
              <a:rPr lang="en-US" altLang="ko-KR" dirty="0" err="1"/>
              <a:t>configmap</a:t>
            </a:r>
            <a:r>
              <a:rPr lang="en-US" altLang="ko-KR" dirty="0"/>
              <a:t> </a:t>
            </a:r>
            <a:r>
              <a:rPr lang="en-US" altLang="ko-KR" dirty="0" err="1"/>
              <a:t>nginx</a:t>
            </a:r>
            <a:r>
              <a:rPr lang="en-US" altLang="ko-KR" dirty="0"/>
              <a:t>-frontend-conf --from-file=</a:t>
            </a:r>
            <a:r>
              <a:rPr lang="en-US" altLang="ko-KR" dirty="0" err="1"/>
              <a:t>nginx</a:t>
            </a:r>
            <a:r>
              <a:rPr lang="en-US" altLang="ko-KR" dirty="0"/>
              <a:t>/</a:t>
            </a:r>
            <a:r>
              <a:rPr lang="en-US" altLang="ko-KR" dirty="0" err="1"/>
              <a:t>frontend.conf</a:t>
            </a:r>
            <a:endParaRPr lang="en-US" altLang="ko-KR" dirty="0"/>
          </a:p>
          <a:p>
            <a:r>
              <a:rPr lang="en-US" altLang="ko-KR" dirty="0"/>
              <a:t>$ </a:t>
            </a:r>
            <a:r>
              <a:rPr lang="en-US" altLang="ko-KR" dirty="0" err="1"/>
              <a:t>kubectl</a:t>
            </a:r>
            <a:r>
              <a:rPr lang="en-US" altLang="ko-KR" dirty="0"/>
              <a:t> create -f deployments/</a:t>
            </a:r>
            <a:r>
              <a:rPr lang="en-US" altLang="ko-KR" dirty="0" err="1"/>
              <a:t>frontend.yaml</a:t>
            </a:r>
            <a:endParaRPr lang="en-US" altLang="ko-KR" dirty="0"/>
          </a:p>
          <a:p>
            <a:r>
              <a:rPr lang="en-US" altLang="ko-KR" dirty="0"/>
              <a:t>$ </a:t>
            </a:r>
            <a:r>
              <a:rPr lang="en-US" altLang="ko-KR" dirty="0" err="1"/>
              <a:t>kubectl</a:t>
            </a:r>
            <a:r>
              <a:rPr lang="en-US" altLang="ko-KR" dirty="0"/>
              <a:t> create -f services/</a:t>
            </a:r>
            <a:r>
              <a:rPr lang="en-US" altLang="ko-KR" dirty="0" err="1"/>
              <a:t>frontend.yaml</a:t>
            </a:r>
            <a:endParaRPr lang="en-US" altLang="ko-KR" dirty="0"/>
          </a:p>
        </p:txBody>
      </p:sp>
      <p:cxnSp>
        <p:nvCxnSpPr>
          <p:cNvPr id="7" name="직선 연결선 6"/>
          <p:cNvCxnSpPr/>
          <p:nvPr/>
        </p:nvCxnSpPr>
        <p:spPr>
          <a:xfrm>
            <a:off x="0" y="6344816"/>
            <a:ext cx="12192000" cy="933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0" y="6354147"/>
            <a:ext cx="12192000" cy="503853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0339" y="6488420"/>
            <a:ext cx="3593651" cy="253968"/>
          </a:xfrm>
          <a:prstGeom prst="rect">
            <a:avLst/>
          </a:prstGeom>
        </p:spPr>
      </p:pic>
      <p:cxnSp>
        <p:nvCxnSpPr>
          <p:cNvPr id="12" name="직선 연결선 11"/>
          <p:cNvCxnSpPr/>
          <p:nvPr/>
        </p:nvCxnSpPr>
        <p:spPr>
          <a:xfrm>
            <a:off x="3105" y="544285"/>
            <a:ext cx="12192000" cy="933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3110" y="12446"/>
            <a:ext cx="12192000" cy="503853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EE3D025-E87E-47A0-99B7-31C896BA29BA}"/>
              </a:ext>
            </a:extLst>
          </p:cNvPr>
          <p:cNvSpPr txBox="1"/>
          <p:nvPr/>
        </p:nvSpPr>
        <p:spPr>
          <a:xfrm>
            <a:off x="464293" y="839584"/>
            <a:ext cx="110970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Hello Node Kubernetes </a:t>
            </a:r>
          </a:p>
          <a:p>
            <a:r>
              <a:rPr lang="en-US" altLang="ko-KR" sz="2400" dirty="0"/>
              <a:t> - </a:t>
            </a:r>
            <a:r>
              <a:rPr lang="en-US" altLang="ko-KR" sz="2400" dirty="0" err="1"/>
              <a:t>kubernetes</a:t>
            </a:r>
            <a:r>
              <a:rPr lang="en-US" altLang="ko-KR" sz="2400" dirty="0"/>
              <a:t> [</a:t>
            </a:r>
            <a:r>
              <a:rPr lang="ko-KR" altLang="en-US" sz="2400" dirty="0"/>
              <a:t>애플리케이션 배포</a:t>
            </a:r>
            <a:r>
              <a:rPr lang="en-US" altLang="ko-KR" sz="2400" dirty="0"/>
              <a:t>]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9299484-5E57-4DB5-AD17-2D46DD445CCD}"/>
              </a:ext>
            </a:extLst>
          </p:cNvPr>
          <p:cNvSpPr txBox="1"/>
          <p:nvPr/>
        </p:nvSpPr>
        <p:spPr>
          <a:xfrm>
            <a:off x="46647" y="49770"/>
            <a:ext cx="66154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FFFFFF"/>
                </a:solidFill>
              </a:rPr>
              <a:t>5-3. Hello node Kubernetes</a:t>
            </a:r>
            <a:endParaRPr lang="ko-KR" altLang="en-US" sz="2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0028398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BC2AF8E1-3362-4DCB-BDB1-254D62062B38}"/>
              </a:ext>
            </a:extLst>
          </p:cNvPr>
          <p:cNvSpPr txBox="1"/>
          <p:nvPr/>
        </p:nvSpPr>
        <p:spPr>
          <a:xfrm>
            <a:off x="464293" y="1777337"/>
            <a:ext cx="1134515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#</a:t>
            </a:r>
            <a:r>
              <a:rPr lang="ko-KR" altLang="en-US" dirty="0"/>
              <a:t>외부 </a:t>
            </a:r>
            <a:r>
              <a:rPr lang="en-US" altLang="ko-KR" dirty="0"/>
              <a:t>IP </a:t>
            </a:r>
            <a:r>
              <a:rPr lang="ko-KR" altLang="en-US" dirty="0"/>
              <a:t>확인 후 </a:t>
            </a:r>
            <a:r>
              <a:rPr lang="en-US" altLang="ko-KR" dirty="0"/>
              <a:t>curl</a:t>
            </a:r>
          </a:p>
          <a:p>
            <a:r>
              <a:rPr lang="en-US" altLang="ko-KR" dirty="0"/>
              <a:t>$ curl -k </a:t>
            </a:r>
            <a:r>
              <a:rPr lang="en-US" altLang="ko-KR" dirty="0">
                <a:hlinkClick r:id="rId3"/>
              </a:rPr>
              <a:t>https://EXTERNAL-IP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#</a:t>
            </a:r>
            <a:r>
              <a:rPr lang="ko-KR" altLang="en-US" dirty="0"/>
              <a:t>리소스 정리</a:t>
            </a:r>
            <a:endParaRPr lang="en-US" altLang="ko-KR" dirty="0"/>
          </a:p>
          <a:p>
            <a:r>
              <a:rPr lang="en-US" altLang="ko-KR" dirty="0"/>
              <a:t>$ cat</a:t>
            </a:r>
            <a:r>
              <a:rPr lang="ko-KR" altLang="en-US" dirty="0"/>
              <a:t> </a:t>
            </a:r>
            <a:r>
              <a:rPr lang="en-US" altLang="ko-KR" dirty="0"/>
              <a:t>cleanup.sh</a:t>
            </a:r>
          </a:p>
          <a:p>
            <a:r>
              <a:rPr lang="en-US" altLang="ko-KR" dirty="0"/>
              <a:t>$ </a:t>
            </a:r>
            <a:r>
              <a:rPr lang="en-US" altLang="ko-KR" dirty="0" err="1"/>
              <a:t>chmod</a:t>
            </a:r>
            <a:r>
              <a:rPr lang="en-US" altLang="ko-KR" dirty="0"/>
              <a:t> +x cleanup.sh</a:t>
            </a:r>
          </a:p>
          <a:p>
            <a:r>
              <a:rPr lang="en-US" altLang="ko-KR" dirty="0"/>
              <a:t>$ ./cleanup.sh</a:t>
            </a:r>
          </a:p>
          <a:p>
            <a:endParaRPr lang="en-US" altLang="ko-KR" dirty="0"/>
          </a:p>
          <a:p>
            <a:r>
              <a:rPr lang="en-US" altLang="ko-KR" dirty="0"/>
              <a:t>$ </a:t>
            </a:r>
            <a:r>
              <a:rPr lang="en-US" altLang="ko-KR" dirty="0" err="1"/>
              <a:t>glcoud</a:t>
            </a:r>
            <a:r>
              <a:rPr lang="en-US" altLang="ko-KR" dirty="0"/>
              <a:t> container clusters delete </a:t>
            </a:r>
            <a:r>
              <a:rPr lang="en-US" altLang="ko-KR" dirty="0" err="1"/>
              <a:t>io</a:t>
            </a:r>
            <a:r>
              <a:rPr lang="en-US" altLang="ko-KR" dirty="0"/>
              <a:t> --zone</a:t>
            </a:r>
          </a:p>
        </p:txBody>
      </p:sp>
      <p:cxnSp>
        <p:nvCxnSpPr>
          <p:cNvPr id="7" name="직선 연결선 6"/>
          <p:cNvCxnSpPr/>
          <p:nvPr/>
        </p:nvCxnSpPr>
        <p:spPr>
          <a:xfrm>
            <a:off x="0" y="6344816"/>
            <a:ext cx="12192000" cy="933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0" y="6354147"/>
            <a:ext cx="12192000" cy="503853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0339" y="6488420"/>
            <a:ext cx="3593651" cy="253968"/>
          </a:xfrm>
          <a:prstGeom prst="rect">
            <a:avLst/>
          </a:prstGeom>
        </p:spPr>
      </p:pic>
      <p:cxnSp>
        <p:nvCxnSpPr>
          <p:cNvPr id="12" name="직선 연결선 11"/>
          <p:cNvCxnSpPr/>
          <p:nvPr/>
        </p:nvCxnSpPr>
        <p:spPr>
          <a:xfrm>
            <a:off x="3105" y="544285"/>
            <a:ext cx="12192000" cy="933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3110" y="12446"/>
            <a:ext cx="12192000" cy="503853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EE3D025-E87E-47A0-99B7-31C896BA29BA}"/>
              </a:ext>
            </a:extLst>
          </p:cNvPr>
          <p:cNvSpPr txBox="1"/>
          <p:nvPr/>
        </p:nvSpPr>
        <p:spPr>
          <a:xfrm>
            <a:off x="464293" y="839584"/>
            <a:ext cx="110970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Hello Node Kubernetes </a:t>
            </a:r>
          </a:p>
          <a:p>
            <a:r>
              <a:rPr lang="en-US" altLang="ko-KR" sz="2400" dirty="0"/>
              <a:t> - </a:t>
            </a:r>
            <a:r>
              <a:rPr lang="en-US" altLang="ko-KR" sz="2400" dirty="0" err="1"/>
              <a:t>kubernetes</a:t>
            </a:r>
            <a:r>
              <a:rPr lang="en-US" altLang="ko-KR" sz="2400" dirty="0"/>
              <a:t> [</a:t>
            </a:r>
            <a:r>
              <a:rPr lang="ko-KR" altLang="en-US" sz="2400" dirty="0"/>
              <a:t>애플리케이션 배포</a:t>
            </a:r>
            <a:r>
              <a:rPr lang="en-US" altLang="ko-KR" sz="2400" dirty="0"/>
              <a:t>]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9299484-5E57-4DB5-AD17-2D46DD445CCD}"/>
              </a:ext>
            </a:extLst>
          </p:cNvPr>
          <p:cNvSpPr txBox="1"/>
          <p:nvPr/>
        </p:nvSpPr>
        <p:spPr>
          <a:xfrm>
            <a:off x="46647" y="49770"/>
            <a:ext cx="66154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FFFFFF"/>
                </a:solidFill>
              </a:rPr>
              <a:t>5-3. Hello node Kubernetes</a:t>
            </a:r>
            <a:endParaRPr lang="ko-KR" altLang="en-US" sz="2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6890171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6344816"/>
            <a:ext cx="12192000" cy="933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0" y="6354147"/>
            <a:ext cx="12192000" cy="503853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0339" y="6488420"/>
            <a:ext cx="3593651" cy="253968"/>
          </a:xfrm>
          <a:prstGeom prst="rect">
            <a:avLst/>
          </a:prstGeom>
        </p:spPr>
      </p:pic>
      <p:cxnSp>
        <p:nvCxnSpPr>
          <p:cNvPr id="12" name="직선 연결선 11"/>
          <p:cNvCxnSpPr/>
          <p:nvPr/>
        </p:nvCxnSpPr>
        <p:spPr>
          <a:xfrm>
            <a:off x="3105" y="544285"/>
            <a:ext cx="12192000" cy="933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3110" y="12446"/>
            <a:ext cx="12192000" cy="503853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Docker의 소개와 간단한 사용법 | 야생강아지 WILDPU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0012" y="1507505"/>
            <a:ext cx="4371975" cy="2486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모서리가 둥근 직사각형 13"/>
          <p:cNvSpPr/>
          <p:nvPr/>
        </p:nvSpPr>
        <p:spPr>
          <a:xfrm>
            <a:off x="4085252" y="4292113"/>
            <a:ext cx="4021494" cy="858416"/>
          </a:xfrm>
          <a:prstGeom prst="roundRect">
            <a:avLst/>
          </a:prstGeom>
          <a:solidFill>
            <a:srgbClr val="00B0F0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/>
              <a:t>Thank you : ) </a:t>
            </a:r>
            <a:endParaRPr lang="ko-KR" altLang="en-US" sz="3600" dirty="0"/>
          </a:p>
        </p:txBody>
      </p:sp>
      <p:sp>
        <p:nvSpPr>
          <p:cNvPr id="16" name="TextBox 15"/>
          <p:cNvSpPr txBox="1"/>
          <p:nvPr/>
        </p:nvSpPr>
        <p:spPr>
          <a:xfrm>
            <a:off x="46647" y="49770"/>
            <a:ext cx="66154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FFFFFF"/>
                </a:solidFill>
              </a:rPr>
              <a:t>Docker </a:t>
            </a:r>
            <a:r>
              <a:rPr lang="ko-KR" altLang="en-US" sz="2400" dirty="0">
                <a:solidFill>
                  <a:srgbClr val="FFFFFF"/>
                </a:solidFill>
              </a:rPr>
              <a:t>실습</a:t>
            </a:r>
          </a:p>
        </p:txBody>
      </p:sp>
    </p:spTree>
    <p:extLst>
      <p:ext uri="{BB962C8B-B14F-4D97-AF65-F5344CB8AC3E}">
        <p14:creationId xmlns:p14="http://schemas.microsoft.com/office/powerpoint/2010/main" val="40572195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6344816"/>
            <a:ext cx="12192000" cy="933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0" y="6354147"/>
            <a:ext cx="12192000" cy="503853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0339" y="6488420"/>
            <a:ext cx="3593651" cy="253968"/>
          </a:xfrm>
          <a:prstGeom prst="rect">
            <a:avLst/>
          </a:prstGeom>
        </p:spPr>
      </p:pic>
      <p:cxnSp>
        <p:nvCxnSpPr>
          <p:cNvPr id="12" name="직선 연결선 11"/>
          <p:cNvCxnSpPr/>
          <p:nvPr/>
        </p:nvCxnSpPr>
        <p:spPr>
          <a:xfrm>
            <a:off x="3105" y="544285"/>
            <a:ext cx="12192000" cy="933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3110" y="12446"/>
            <a:ext cx="12192000" cy="503853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46647" y="49770"/>
            <a:ext cx="66154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FFFFFF"/>
                </a:solidFill>
              </a:rPr>
              <a:t>1-1. Virtual box </a:t>
            </a:r>
            <a:r>
              <a:rPr lang="ko-KR" altLang="en-US" sz="2400" dirty="0">
                <a:solidFill>
                  <a:srgbClr val="FFFFFF"/>
                </a:solidFill>
              </a:rPr>
              <a:t>설치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4293" y="839584"/>
            <a:ext cx="60695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윈도우 </a:t>
            </a:r>
            <a:r>
              <a:rPr lang="en-US" altLang="ko-KR" sz="2400" dirty="0"/>
              <a:t>Hyper-V </a:t>
            </a:r>
            <a:r>
              <a:rPr lang="ko-KR" altLang="en-US" sz="2400" dirty="0"/>
              <a:t>비활성화</a:t>
            </a:r>
            <a:endParaRPr lang="en-US" altLang="ko-KR" sz="2400" dirty="0"/>
          </a:p>
        </p:txBody>
      </p:sp>
      <p:sp>
        <p:nvSpPr>
          <p:cNvPr id="3" name="직사각형 2"/>
          <p:cNvSpPr/>
          <p:nvPr/>
        </p:nvSpPr>
        <p:spPr>
          <a:xfrm>
            <a:off x="464293" y="1427077"/>
            <a:ext cx="851500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000000"/>
                </a:solidFill>
                <a:latin typeface="Arial" panose="020B0604020202020204" pitchFamily="34" charset="0"/>
              </a:rPr>
              <a:t>Hyper-V</a:t>
            </a:r>
            <a:r>
              <a:rPr lang="ko-KR" alt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는 </a:t>
            </a:r>
            <a:r>
              <a:rPr lang="ko-KR" altLang="en-US" sz="1400" dirty="0" err="1">
                <a:solidFill>
                  <a:srgbClr val="000000"/>
                </a:solidFill>
                <a:latin typeface="Arial" panose="020B0604020202020204" pitchFamily="34" charset="0"/>
              </a:rPr>
              <a:t>하이퍼바이저</a:t>
            </a:r>
            <a:r>
              <a:rPr lang="en-US" altLang="ko-KR" sz="1400" dirty="0">
                <a:solidFill>
                  <a:srgbClr val="000000"/>
                </a:solidFill>
                <a:latin typeface="Arial" panose="020B0604020202020204" pitchFamily="34" charset="0"/>
              </a:rPr>
              <a:t>(Hypervisor) TYPE 1</a:t>
            </a:r>
            <a:r>
              <a:rPr lang="ko-KR" alt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이라서 설치만 되어 있어도 윈도우는 가상 </a:t>
            </a:r>
            <a:r>
              <a:rPr lang="ko-KR" altLang="en-US" sz="1400" dirty="0" err="1">
                <a:solidFill>
                  <a:srgbClr val="000000"/>
                </a:solidFill>
                <a:latin typeface="Arial" panose="020B0604020202020204" pitchFamily="34" charset="0"/>
              </a:rPr>
              <a:t>머신이</a:t>
            </a:r>
            <a:r>
              <a:rPr lang="ko-KR" alt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 됩니다</a:t>
            </a:r>
            <a:r>
              <a:rPr lang="en-US" altLang="ko-KR" sz="1400" dirty="0">
                <a:solidFill>
                  <a:srgbClr val="000000"/>
                </a:solidFill>
                <a:latin typeface="Arial" panose="020B0604020202020204" pitchFamily="34" charset="0"/>
              </a:rPr>
              <a:t>. </a:t>
            </a:r>
            <a:endParaRPr lang="ko-KR" altLang="en-US" sz="1400" b="0" i="0" dirty="0">
              <a:solidFill>
                <a:srgbClr val="000000"/>
              </a:solidFill>
              <a:effectLst/>
              <a:latin typeface="Ubuntu Condensed"/>
            </a:endParaRPr>
          </a:p>
          <a:p>
            <a:r>
              <a:rPr lang="ko-KR" altLang="en-US" sz="1400" dirty="0">
                <a:solidFill>
                  <a:srgbClr val="FF0000"/>
                </a:solidFill>
                <a:latin typeface="Arial" panose="020B0604020202020204" pitchFamily="34" charset="0"/>
              </a:rPr>
              <a:t>따라서 </a:t>
            </a:r>
            <a:r>
              <a:rPr lang="en-US" altLang="ko-KR" sz="1400" dirty="0" err="1">
                <a:solidFill>
                  <a:srgbClr val="FF0000"/>
                </a:solidFill>
                <a:latin typeface="Arial" panose="020B0604020202020204" pitchFamily="34" charset="0"/>
              </a:rPr>
              <a:t>VirtualBox</a:t>
            </a:r>
            <a:r>
              <a:rPr lang="ko-KR" altLang="en-US" sz="1400" dirty="0">
                <a:solidFill>
                  <a:srgbClr val="FF0000"/>
                </a:solidFill>
                <a:latin typeface="Arial" panose="020B0604020202020204" pitchFamily="34" charset="0"/>
              </a:rPr>
              <a:t>에서 </a:t>
            </a:r>
            <a:r>
              <a:rPr lang="en-US" altLang="ko-KR" sz="1400" dirty="0">
                <a:solidFill>
                  <a:srgbClr val="FF0000"/>
                </a:solidFill>
                <a:latin typeface="Arial" panose="020B0604020202020204" pitchFamily="34" charset="0"/>
              </a:rPr>
              <a:t>Intel VT-x </a:t>
            </a:r>
            <a:r>
              <a:rPr lang="ko-KR" altLang="en-US" sz="1400" dirty="0">
                <a:solidFill>
                  <a:srgbClr val="FF0000"/>
                </a:solidFill>
                <a:latin typeface="Arial" panose="020B0604020202020204" pitchFamily="34" charset="0"/>
              </a:rPr>
              <a:t>또는 </a:t>
            </a:r>
            <a:r>
              <a:rPr lang="en-US" altLang="ko-KR" sz="1400" dirty="0">
                <a:solidFill>
                  <a:srgbClr val="FF0000"/>
                </a:solidFill>
                <a:latin typeface="Arial" panose="020B0604020202020204" pitchFamily="34" charset="0"/>
              </a:rPr>
              <a:t>AMD-V</a:t>
            </a:r>
            <a:r>
              <a:rPr lang="ko-KR" altLang="en-US" sz="1400" dirty="0">
                <a:solidFill>
                  <a:srgbClr val="FF0000"/>
                </a:solidFill>
                <a:latin typeface="Arial" panose="020B0604020202020204" pitchFamily="34" charset="0"/>
              </a:rPr>
              <a:t>를 사용할 수 없어 문제가 됩니다</a:t>
            </a:r>
            <a:r>
              <a:rPr lang="en-US" altLang="ko-KR" sz="1400" dirty="0">
                <a:solidFill>
                  <a:srgbClr val="FF0000"/>
                </a:solidFill>
                <a:latin typeface="Arial" panose="020B0604020202020204" pitchFamily="34" charset="0"/>
              </a:rPr>
              <a:t>.</a:t>
            </a:r>
            <a:endParaRPr lang="ko-KR" altLang="en-US" sz="1400" b="0" i="0" dirty="0">
              <a:solidFill>
                <a:srgbClr val="FF0000"/>
              </a:solidFill>
              <a:effectLst/>
              <a:latin typeface="Ubuntu Condensed"/>
            </a:endParaRPr>
          </a:p>
        </p:txBody>
      </p:sp>
      <p:sp>
        <p:nvSpPr>
          <p:cNvPr id="17" name="오른쪽 화살표 16"/>
          <p:cNvSpPr/>
          <p:nvPr/>
        </p:nvSpPr>
        <p:spPr>
          <a:xfrm>
            <a:off x="5509065" y="3742459"/>
            <a:ext cx="830649" cy="39691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9243" y="2086339"/>
            <a:ext cx="8043959" cy="3826800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5072288" y="5587852"/>
            <a:ext cx="1188553" cy="29925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84469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604" y="2260174"/>
            <a:ext cx="3924848" cy="3486637"/>
          </a:xfrm>
          <a:prstGeom prst="rect">
            <a:avLst/>
          </a:prstGeom>
        </p:spPr>
      </p:pic>
      <p:cxnSp>
        <p:nvCxnSpPr>
          <p:cNvPr id="7" name="직선 연결선 6"/>
          <p:cNvCxnSpPr/>
          <p:nvPr/>
        </p:nvCxnSpPr>
        <p:spPr>
          <a:xfrm>
            <a:off x="0" y="6344816"/>
            <a:ext cx="12192000" cy="933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0" y="6354147"/>
            <a:ext cx="12192000" cy="503853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0339" y="6488420"/>
            <a:ext cx="3593651" cy="253968"/>
          </a:xfrm>
          <a:prstGeom prst="rect">
            <a:avLst/>
          </a:prstGeom>
        </p:spPr>
      </p:pic>
      <p:cxnSp>
        <p:nvCxnSpPr>
          <p:cNvPr id="12" name="직선 연결선 11"/>
          <p:cNvCxnSpPr/>
          <p:nvPr/>
        </p:nvCxnSpPr>
        <p:spPr>
          <a:xfrm>
            <a:off x="3105" y="544285"/>
            <a:ext cx="12192000" cy="933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3110" y="12446"/>
            <a:ext cx="12192000" cy="503853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46647" y="49770"/>
            <a:ext cx="66154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FFFFFF"/>
                </a:solidFill>
              </a:rPr>
              <a:t>1-1. Virtual box </a:t>
            </a:r>
            <a:r>
              <a:rPr lang="ko-KR" altLang="en-US" sz="2400" dirty="0">
                <a:solidFill>
                  <a:srgbClr val="FFFFFF"/>
                </a:solidFill>
              </a:rPr>
              <a:t>설치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4293" y="839584"/>
            <a:ext cx="60695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윈도우 </a:t>
            </a:r>
            <a:r>
              <a:rPr lang="en-US" altLang="ko-KR" sz="2400" dirty="0"/>
              <a:t>Hyper-V </a:t>
            </a:r>
            <a:r>
              <a:rPr lang="ko-KR" altLang="en-US" sz="2400" dirty="0"/>
              <a:t>비활성화</a:t>
            </a:r>
            <a:endParaRPr lang="en-US" altLang="ko-KR" sz="2400" dirty="0"/>
          </a:p>
        </p:txBody>
      </p:sp>
      <p:sp>
        <p:nvSpPr>
          <p:cNvPr id="3" name="직사각형 2"/>
          <p:cNvSpPr/>
          <p:nvPr/>
        </p:nvSpPr>
        <p:spPr>
          <a:xfrm>
            <a:off x="464293" y="1427077"/>
            <a:ext cx="851500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000000"/>
                </a:solidFill>
                <a:latin typeface="Arial" panose="020B0604020202020204" pitchFamily="34" charset="0"/>
              </a:rPr>
              <a:t>Hyper-V</a:t>
            </a:r>
            <a:r>
              <a:rPr lang="ko-KR" alt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는 </a:t>
            </a:r>
            <a:r>
              <a:rPr lang="ko-KR" altLang="en-US" sz="1400" dirty="0" err="1">
                <a:solidFill>
                  <a:srgbClr val="000000"/>
                </a:solidFill>
                <a:latin typeface="Arial" panose="020B0604020202020204" pitchFamily="34" charset="0"/>
              </a:rPr>
              <a:t>하이퍼바이저</a:t>
            </a:r>
            <a:r>
              <a:rPr lang="en-US" altLang="ko-KR" sz="1400" dirty="0">
                <a:solidFill>
                  <a:srgbClr val="000000"/>
                </a:solidFill>
                <a:latin typeface="Arial" panose="020B0604020202020204" pitchFamily="34" charset="0"/>
              </a:rPr>
              <a:t>(Hypervisor) TYPE 1</a:t>
            </a:r>
            <a:r>
              <a:rPr lang="ko-KR" alt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이라서 설치만 되어 있어도 윈도우는 가상 </a:t>
            </a:r>
            <a:r>
              <a:rPr lang="ko-KR" altLang="en-US" sz="1400" dirty="0" err="1">
                <a:solidFill>
                  <a:srgbClr val="000000"/>
                </a:solidFill>
                <a:latin typeface="Arial" panose="020B0604020202020204" pitchFamily="34" charset="0"/>
              </a:rPr>
              <a:t>머신이</a:t>
            </a:r>
            <a:r>
              <a:rPr lang="ko-KR" alt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 됩니다</a:t>
            </a:r>
            <a:r>
              <a:rPr lang="en-US" altLang="ko-KR" sz="1400" dirty="0">
                <a:solidFill>
                  <a:srgbClr val="000000"/>
                </a:solidFill>
                <a:latin typeface="Arial" panose="020B0604020202020204" pitchFamily="34" charset="0"/>
              </a:rPr>
              <a:t>. </a:t>
            </a:r>
            <a:endParaRPr lang="ko-KR" altLang="en-US" sz="1400" b="0" i="0" dirty="0">
              <a:solidFill>
                <a:srgbClr val="000000"/>
              </a:solidFill>
              <a:effectLst/>
              <a:latin typeface="Ubuntu Condensed"/>
            </a:endParaRPr>
          </a:p>
          <a:p>
            <a:r>
              <a:rPr lang="ko-KR" altLang="en-US" sz="1400" dirty="0">
                <a:solidFill>
                  <a:srgbClr val="FF0000"/>
                </a:solidFill>
                <a:latin typeface="Arial" panose="020B0604020202020204" pitchFamily="34" charset="0"/>
              </a:rPr>
              <a:t>따라서 </a:t>
            </a:r>
            <a:r>
              <a:rPr lang="en-US" altLang="ko-KR" sz="1400" dirty="0" err="1">
                <a:solidFill>
                  <a:srgbClr val="FF0000"/>
                </a:solidFill>
                <a:latin typeface="Arial" panose="020B0604020202020204" pitchFamily="34" charset="0"/>
              </a:rPr>
              <a:t>VirtualBox</a:t>
            </a:r>
            <a:r>
              <a:rPr lang="ko-KR" altLang="en-US" sz="1400" dirty="0">
                <a:solidFill>
                  <a:srgbClr val="FF0000"/>
                </a:solidFill>
                <a:latin typeface="Arial" panose="020B0604020202020204" pitchFamily="34" charset="0"/>
              </a:rPr>
              <a:t>에서 </a:t>
            </a:r>
            <a:r>
              <a:rPr lang="en-US" altLang="ko-KR" sz="1400" dirty="0">
                <a:solidFill>
                  <a:srgbClr val="FF0000"/>
                </a:solidFill>
                <a:latin typeface="Arial" panose="020B0604020202020204" pitchFamily="34" charset="0"/>
              </a:rPr>
              <a:t>Intel VT-x </a:t>
            </a:r>
            <a:r>
              <a:rPr lang="ko-KR" altLang="en-US" sz="1400" dirty="0">
                <a:solidFill>
                  <a:srgbClr val="FF0000"/>
                </a:solidFill>
                <a:latin typeface="Arial" panose="020B0604020202020204" pitchFamily="34" charset="0"/>
              </a:rPr>
              <a:t>또는 </a:t>
            </a:r>
            <a:r>
              <a:rPr lang="en-US" altLang="ko-KR" sz="1400" dirty="0">
                <a:solidFill>
                  <a:srgbClr val="FF0000"/>
                </a:solidFill>
                <a:latin typeface="Arial" panose="020B0604020202020204" pitchFamily="34" charset="0"/>
              </a:rPr>
              <a:t>AMD-V</a:t>
            </a:r>
            <a:r>
              <a:rPr lang="ko-KR" altLang="en-US" sz="1400" dirty="0">
                <a:solidFill>
                  <a:srgbClr val="FF0000"/>
                </a:solidFill>
                <a:latin typeface="Arial" panose="020B0604020202020204" pitchFamily="34" charset="0"/>
              </a:rPr>
              <a:t>를 사용할 수 없어 문제가 됩니다</a:t>
            </a:r>
            <a:r>
              <a:rPr lang="en-US" altLang="ko-KR" sz="1400" dirty="0">
                <a:solidFill>
                  <a:srgbClr val="FF0000"/>
                </a:solidFill>
                <a:latin typeface="Arial" panose="020B0604020202020204" pitchFamily="34" charset="0"/>
              </a:rPr>
              <a:t>.</a:t>
            </a:r>
            <a:endParaRPr lang="ko-KR" altLang="en-US" sz="1400" b="0" i="0" dirty="0">
              <a:solidFill>
                <a:srgbClr val="FF0000"/>
              </a:solidFill>
              <a:effectLst/>
              <a:latin typeface="Ubuntu Condensed"/>
            </a:endParaRPr>
          </a:p>
        </p:txBody>
      </p:sp>
      <p:sp>
        <p:nvSpPr>
          <p:cNvPr id="17" name="오른쪽 화살표 16"/>
          <p:cNvSpPr/>
          <p:nvPr/>
        </p:nvSpPr>
        <p:spPr>
          <a:xfrm>
            <a:off x="5509065" y="3742459"/>
            <a:ext cx="830649" cy="39691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705559" y="4307322"/>
            <a:ext cx="1067256" cy="22735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4745" y="2260174"/>
            <a:ext cx="3924848" cy="3486637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9722498" y="5390201"/>
            <a:ext cx="859742" cy="30062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45070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6344816"/>
            <a:ext cx="12192000" cy="933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0" y="6354147"/>
            <a:ext cx="12192000" cy="503853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0339" y="6488420"/>
            <a:ext cx="3593651" cy="253968"/>
          </a:xfrm>
          <a:prstGeom prst="rect">
            <a:avLst/>
          </a:prstGeom>
        </p:spPr>
      </p:pic>
      <p:cxnSp>
        <p:nvCxnSpPr>
          <p:cNvPr id="12" name="직선 연결선 11"/>
          <p:cNvCxnSpPr/>
          <p:nvPr/>
        </p:nvCxnSpPr>
        <p:spPr>
          <a:xfrm>
            <a:off x="3105" y="544285"/>
            <a:ext cx="12192000" cy="933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3110" y="12446"/>
            <a:ext cx="12192000" cy="503853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46647" y="49770"/>
            <a:ext cx="66154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FFFFFF"/>
                </a:solidFill>
              </a:rPr>
              <a:t>1-1. Virtual box </a:t>
            </a:r>
            <a:r>
              <a:rPr lang="ko-KR" altLang="en-US" sz="2400" dirty="0">
                <a:solidFill>
                  <a:srgbClr val="FFFFFF"/>
                </a:solidFill>
              </a:rPr>
              <a:t>설치</a:t>
            </a: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896" y="1754154"/>
            <a:ext cx="5272095" cy="3910658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464293" y="839584"/>
            <a:ext cx="60695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virtual box </a:t>
            </a:r>
            <a:r>
              <a:rPr lang="ko-KR" altLang="en-US" sz="2400" dirty="0"/>
              <a:t>환경 설정</a:t>
            </a:r>
            <a:endParaRPr lang="en-US" altLang="ko-KR" sz="2400" dirty="0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4415" y="2577959"/>
            <a:ext cx="2724530" cy="2753109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1784415" y="2789854"/>
            <a:ext cx="2698793" cy="25409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57708" y="1754154"/>
            <a:ext cx="5020376" cy="1238423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6639047" y="3043948"/>
            <a:ext cx="13852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경로 </a:t>
            </a:r>
            <a:r>
              <a:rPr lang="en-US" altLang="ko-KR" sz="1100" dirty="0"/>
              <a:t>: </a:t>
            </a:r>
            <a:r>
              <a:rPr lang="ko-KR" altLang="en-US" sz="1100" dirty="0"/>
              <a:t>임의 설정</a:t>
            </a:r>
            <a:endParaRPr lang="en-US" altLang="ko-KR" sz="1100" dirty="0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59111" y="3512756"/>
            <a:ext cx="5018973" cy="1619476"/>
          </a:xfrm>
          <a:prstGeom prst="rect">
            <a:avLst/>
          </a:prstGeom>
        </p:spPr>
      </p:pic>
      <p:sp>
        <p:nvSpPr>
          <p:cNvPr id="28" name="직사각형 27"/>
          <p:cNvSpPr/>
          <p:nvPr/>
        </p:nvSpPr>
        <p:spPr>
          <a:xfrm>
            <a:off x="8136296" y="2168474"/>
            <a:ext cx="1083049" cy="26397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6720420" y="3887609"/>
            <a:ext cx="1005331" cy="32187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9153334" y="3887610"/>
            <a:ext cx="942392" cy="32187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7903034" y="4617954"/>
            <a:ext cx="2883157" cy="32187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오른쪽 화살표 31"/>
          <p:cNvSpPr/>
          <p:nvPr/>
        </p:nvSpPr>
        <p:spPr>
          <a:xfrm>
            <a:off x="5719667" y="2306537"/>
            <a:ext cx="830649" cy="39691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오른쪽 화살표 32"/>
          <p:cNvSpPr/>
          <p:nvPr/>
        </p:nvSpPr>
        <p:spPr>
          <a:xfrm rot="5400000">
            <a:off x="9044317" y="3096327"/>
            <a:ext cx="368717" cy="39691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6704866" y="1837980"/>
            <a:ext cx="1005331" cy="32187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5322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6344816"/>
            <a:ext cx="12192000" cy="933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0" y="6354147"/>
            <a:ext cx="12192000" cy="503853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0339" y="6488420"/>
            <a:ext cx="3593651" cy="253968"/>
          </a:xfrm>
          <a:prstGeom prst="rect">
            <a:avLst/>
          </a:prstGeom>
        </p:spPr>
      </p:pic>
      <p:cxnSp>
        <p:nvCxnSpPr>
          <p:cNvPr id="12" name="직선 연결선 11"/>
          <p:cNvCxnSpPr/>
          <p:nvPr/>
        </p:nvCxnSpPr>
        <p:spPr>
          <a:xfrm>
            <a:off x="3105" y="544285"/>
            <a:ext cx="12192000" cy="933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3110" y="12446"/>
            <a:ext cx="12192000" cy="503853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46647" y="49770"/>
            <a:ext cx="66154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FFFFFF"/>
                </a:solidFill>
              </a:rPr>
              <a:t>1. Docker </a:t>
            </a:r>
            <a:r>
              <a:rPr lang="ko-KR" altLang="en-US" sz="2400" dirty="0">
                <a:solidFill>
                  <a:srgbClr val="FFFFFF"/>
                </a:solidFill>
              </a:rPr>
              <a:t>실습 환경 구성</a:t>
            </a:r>
          </a:p>
        </p:txBody>
      </p:sp>
      <p:grpSp>
        <p:nvGrpSpPr>
          <p:cNvPr id="44" name="그룹 43"/>
          <p:cNvGrpSpPr/>
          <p:nvPr/>
        </p:nvGrpSpPr>
        <p:grpSpPr>
          <a:xfrm>
            <a:off x="3060000" y="1311415"/>
            <a:ext cx="5840968" cy="4191240"/>
            <a:chOff x="2845837" y="1147691"/>
            <a:chExt cx="5840968" cy="4191240"/>
          </a:xfrm>
        </p:grpSpPr>
        <p:sp>
          <p:nvSpPr>
            <p:cNvPr id="9" name="모서리가 둥근 직사각형 8"/>
            <p:cNvSpPr/>
            <p:nvPr/>
          </p:nvSpPr>
          <p:spPr>
            <a:xfrm>
              <a:off x="3077551" y="1147691"/>
              <a:ext cx="5609254" cy="858416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600" dirty="0"/>
                <a:t>Docker </a:t>
              </a:r>
              <a:r>
                <a:rPr lang="ko-KR" altLang="en-US" sz="3600" dirty="0"/>
                <a:t>실습 환경 구성</a:t>
              </a:r>
            </a:p>
          </p:txBody>
        </p:sp>
        <p:cxnSp>
          <p:nvCxnSpPr>
            <p:cNvPr id="4" name="꺾인 연결선 3"/>
            <p:cNvCxnSpPr>
              <a:stCxn id="9" idx="1"/>
              <a:endCxn id="25" idx="1"/>
            </p:cNvCxnSpPr>
            <p:nvPr/>
          </p:nvCxnSpPr>
          <p:spPr>
            <a:xfrm rot="10800000" flipH="1" flipV="1">
              <a:off x="3077550" y="1576898"/>
              <a:ext cx="457199" cy="3511557"/>
            </a:xfrm>
            <a:prstGeom prst="bentConnector3">
              <a:avLst>
                <a:gd name="adj1" fmla="val -50000"/>
              </a:avLst>
            </a:prstGeom>
            <a:ln w="5715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모서리가 둥근 직사각형 21"/>
            <p:cNvSpPr/>
            <p:nvPr/>
          </p:nvSpPr>
          <p:spPr>
            <a:xfrm>
              <a:off x="3534750" y="2349707"/>
              <a:ext cx="3220613" cy="500950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400" dirty="0"/>
                <a:t>1. Virtual Box </a:t>
              </a:r>
              <a:r>
                <a:rPr lang="ko-KR" altLang="en-US" sz="2400" dirty="0"/>
                <a:t>설치</a:t>
              </a:r>
            </a:p>
          </p:txBody>
        </p:sp>
        <p:sp>
          <p:nvSpPr>
            <p:cNvPr id="23" name="모서리가 둥근 직사각형 22"/>
            <p:cNvSpPr/>
            <p:nvPr/>
          </p:nvSpPr>
          <p:spPr>
            <a:xfrm>
              <a:off x="3534750" y="3179132"/>
              <a:ext cx="3220613" cy="500950"/>
            </a:xfrm>
            <a:prstGeom prst="roundRect">
              <a:avLst/>
            </a:prstGeom>
            <a:solidFill>
              <a:srgbClr val="00B0F0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400" dirty="0"/>
                <a:t>2. Ubuntu </a:t>
              </a:r>
              <a:r>
                <a:rPr lang="ko-KR" altLang="en-US" sz="2400" dirty="0"/>
                <a:t>설치</a:t>
              </a:r>
            </a:p>
          </p:txBody>
        </p:sp>
        <p:sp>
          <p:nvSpPr>
            <p:cNvPr id="24" name="모서리가 둥근 직사각형 23"/>
            <p:cNvSpPr/>
            <p:nvPr/>
          </p:nvSpPr>
          <p:spPr>
            <a:xfrm>
              <a:off x="3534750" y="4008557"/>
              <a:ext cx="3220613" cy="500950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400" dirty="0"/>
                <a:t>3. Putty </a:t>
              </a:r>
              <a:r>
                <a:rPr lang="ko-KR" altLang="en-US" sz="2400" dirty="0"/>
                <a:t>연결</a:t>
              </a:r>
            </a:p>
          </p:txBody>
        </p:sp>
        <p:sp>
          <p:nvSpPr>
            <p:cNvPr id="25" name="모서리가 둥근 직사각형 24"/>
            <p:cNvSpPr/>
            <p:nvPr/>
          </p:nvSpPr>
          <p:spPr>
            <a:xfrm>
              <a:off x="3534750" y="4837981"/>
              <a:ext cx="3220613" cy="500950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400" dirty="0"/>
                <a:t>4. Docker </a:t>
              </a:r>
              <a:r>
                <a:rPr lang="ko-KR" altLang="en-US" sz="2400" dirty="0"/>
                <a:t>설치</a:t>
              </a:r>
            </a:p>
          </p:txBody>
        </p:sp>
        <p:cxnSp>
          <p:nvCxnSpPr>
            <p:cNvPr id="37" name="직선 연결선 36"/>
            <p:cNvCxnSpPr>
              <a:stCxn id="22" idx="1"/>
            </p:cNvCxnSpPr>
            <p:nvPr/>
          </p:nvCxnSpPr>
          <p:spPr>
            <a:xfrm flipH="1">
              <a:off x="2845837" y="2600182"/>
              <a:ext cx="688913" cy="3059"/>
            </a:xfrm>
            <a:prstGeom prst="line">
              <a:avLst/>
            </a:prstGeom>
            <a:ln w="5715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/>
            <p:cNvCxnSpPr>
              <a:stCxn id="23" idx="1"/>
            </p:cNvCxnSpPr>
            <p:nvPr/>
          </p:nvCxnSpPr>
          <p:spPr>
            <a:xfrm flipH="1">
              <a:off x="2845837" y="3429607"/>
              <a:ext cx="688913" cy="4058"/>
            </a:xfrm>
            <a:prstGeom prst="line">
              <a:avLst/>
            </a:prstGeom>
            <a:ln w="5715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40"/>
            <p:cNvCxnSpPr>
              <a:stCxn id="24" idx="1"/>
            </p:cNvCxnSpPr>
            <p:nvPr/>
          </p:nvCxnSpPr>
          <p:spPr>
            <a:xfrm flipH="1">
              <a:off x="2845837" y="4259032"/>
              <a:ext cx="688913" cy="5058"/>
            </a:xfrm>
            <a:prstGeom prst="line">
              <a:avLst/>
            </a:prstGeom>
            <a:ln w="5715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78178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1202" y="2180444"/>
            <a:ext cx="3734321" cy="3810532"/>
          </a:xfrm>
          <a:prstGeom prst="rect">
            <a:avLst/>
          </a:prstGeom>
        </p:spPr>
      </p:pic>
      <p:cxnSp>
        <p:nvCxnSpPr>
          <p:cNvPr id="7" name="직선 연결선 6"/>
          <p:cNvCxnSpPr/>
          <p:nvPr/>
        </p:nvCxnSpPr>
        <p:spPr>
          <a:xfrm>
            <a:off x="0" y="6344816"/>
            <a:ext cx="12192000" cy="933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0" y="6354147"/>
            <a:ext cx="12192000" cy="503853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0339" y="6488420"/>
            <a:ext cx="3593651" cy="253968"/>
          </a:xfrm>
          <a:prstGeom prst="rect">
            <a:avLst/>
          </a:prstGeom>
        </p:spPr>
      </p:pic>
      <p:cxnSp>
        <p:nvCxnSpPr>
          <p:cNvPr id="12" name="직선 연결선 11"/>
          <p:cNvCxnSpPr/>
          <p:nvPr/>
        </p:nvCxnSpPr>
        <p:spPr>
          <a:xfrm>
            <a:off x="3105" y="544285"/>
            <a:ext cx="12192000" cy="933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3110" y="12446"/>
            <a:ext cx="12192000" cy="503853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46647" y="49770"/>
            <a:ext cx="66154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FFFFFF"/>
                </a:solidFill>
              </a:rPr>
              <a:t>1-2. Ubuntu </a:t>
            </a:r>
            <a:r>
              <a:rPr lang="ko-KR" altLang="en-US" sz="2400" dirty="0">
                <a:solidFill>
                  <a:srgbClr val="FFFFFF"/>
                </a:solidFill>
              </a:rPr>
              <a:t>설치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64293" y="839584"/>
            <a:ext cx="60695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Ubuntu 16.04 </a:t>
            </a:r>
            <a:r>
              <a:rPr lang="ko-KR" altLang="en-US" sz="2400" dirty="0"/>
              <a:t>설치 </a:t>
            </a:r>
            <a:r>
              <a:rPr lang="en-US" altLang="ko-KR" sz="2400" dirty="0"/>
              <a:t>(x64)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0318" y="2214978"/>
            <a:ext cx="3686689" cy="3810532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1322713" y="1587217"/>
            <a:ext cx="3669172" cy="3268667"/>
            <a:chOff x="1322713" y="1587217"/>
            <a:chExt cx="3669172" cy="3268667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22713" y="1587217"/>
              <a:ext cx="3629532" cy="581106"/>
            </a:xfrm>
            <a:prstGeom prst="rect">
              <a:avLst/>
            </a:prstGeom>
          </p:spPr>
        </p:pic>
        <p:sp>
          <p:nvSpPr>
            <p:cNvPr id="23" name="직사각형 22"/>
            <p:cNvSpPr/>
            <p:nvPr/>
          </p:nvSpPr>
          <p:spPr>
            <a:xfrm>
              <a:off x="3352137" y="1587217"/>
              <a:ext cx="1005331" cy="581106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2103569" y="3881535"/>
              <a:ext cx="2757684" cy="186612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377074" y="3273821"/>
              <a:ext cx="3614811" cy="523220"/>
            </a:xfrm>
            <a:prstGeom prst="rect">
              <a:avLst/>
            </a:prstGeom>
            <a:solidFill>
              <a:srgbClr val="92D050"/>
            </a:solidFill>
          </p:spPr>
          <p:txBody>
            <a:bodyPr wrap="square">
              <a:spAutoFit/>
            </a:bodyPr>
            <a:lstStyle/>
            <a:p>
              <a:r>
                <a:rPr lang="en-US" altLang="ko-KR" sz="1400" b="0" i="0" dirty="0">
                  <a:solidFill>
                    <a:srgbClr val="FF0000"/>
                  </a:solidFill>
                  <a:effectLst/>
                  <a:latin typeface="Ubuntu Condensed"/>
                </a:rPr>
                <a:t>swarm cluster </a:t>
              </a:r>
              <a:r>
                <a:rPr lang="ko-KR" altLang="en-US" sz="1400" b="0" i="0" dirty="0">
                  <a:solidFill>
                    <a:srgbClr val="FF0000"/>
                  </a:solidFill>
                  <a:effectLst/>
                  <a:latin typeface="Ubuntu Condensed"/>
                </a:rPr>
                <a:t>실습을 위해 </a:t>
              </a:r>
              <a:endParaRPr lang="en-US" altLang="ko-KR" sz="1400" b="0" i="0" dirty="0">
                <a:solidFill>
                  <a:srgbClr val="FF0000"/>
                </a:solidFill>
                <a:effectLst/>
                <a:latin typeface="Ubuntu Condensed"/>
              </a:endParaRPr>
            </a:p>
            <a:p>
              <a:r>
                <a:rPr lang="ko-KR" altLang="en-US" sz="1400" b="0" i="0" dirty="0">
                  <a:solidFill>
                    <a:srgbClr val="FF0000"/>
                  </a:solidFill>
                  <a:effectLst/>
                  <a:latin typeface="Ubuntu Condensed"/>
                </a:rPr>
                <a:t>이름 설정 시 마지막에 번호를 남겨주세요</a:t>
              </a:r>
              <a:r>
                <a:rPr lang="en-US" altLang="ko-KR" sz="1400" b="0" i="0" dirty="0">
                  <a:solidFill>
                    <a:srgbClr val="FF0000"/>
                  </a:solidFill>
                  <a:effectLst/>
                  <a:latin typeface="Ubuntu Condensed"/>
                </a:rPr>
                <a:t>.</a:t>
              </a: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2120206" y="4627984"/>
              <a:ext cx="2414472" cy="22790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" name="오른쪽 화살표 17"/>
          <p:cNvSpPr/>
          <p:nvPr/>
        </p:nvSpPr>
        <p:spPr>
          <a:xfrm>
            <a:off x="5525957" y="3607908"/>
            <a:ext cx="830649" cy="39691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6935681" y="1275692"/>
            <a:ext cx="37851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메모리 설정 </a:t>
            </a:r>
            <a:endParaRPr lang="en-US" altLang="ko-KR" dirty="0"/>
          </a:p>
          <a:p>
            <a:r>
              <a:rPr lang="en-US" altLang="ko-KR" dirty="0"/>
              <a:t>- 16GB </a:t>
            </a:r>
            <a:r>
              <a:rPr lang="ko-KR" altLang="en-US" dirty="0"/>
              <a:t>이상 </a:t>
            </a:r>
            <a:r>
              <a:rPr lang="en-US" altLang="ko-KR" dirty="0"/>
              <a:t>: 8GB</a:t>
            </a:r>
          </a:p>
          <a:p>
            <a:r>
              <a:rPr lang="en-US" altLang="ko-KR" dirty="0"/>
              <a:t>-  8GB </a:t>
            </a:r>
            <a:r>
              <a:rPr lang="ko-KR" altLang="en-US" dirty="0"/>
              <a:t>이상 </a:t>
            </a:r>
            <a:r>
              <a:rPr lang="en-US" altLang="ko-KR" dirty="0"/>
              <a:t>: 4GB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9734942" y="3974841"/>
            <a:ext cx="882065" cy="30615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1362521" y="5006335"/>
            <a:ext cx="3614811" cy="523220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  <a:latin typeface="Ubuntu Condensed"/>
              </a:rPr>
              <a:t>if) Ubuntu (64-bit) </a:t>
            </a:r>
            <a:r>
              <a:rPr lang="ko-KR" altLang="en-US" sz="1400" dirty="0" err="1">
                <a:solidFill>
                  <a:srgbClr val="FF0000"/>
                </a:solidFill>
                <a:latin typeface="Ubuntu Condensed"/>
              </a:rPr>
              <a:t>안나오면</a:t>
            </a:r>
            <a:r>
              <a:rPr lang="ko-KR" altLang="en-US" sz="1400" dirty="0">
                <a:solidFill>
                  <a:srgbClr val="FF0000"/>
                </a:solidFill>
                <a:latin typeface="Ubuntu Condensed"/>
              </a:rPr>
              <a:t> </a:t>
            </a:r>
            <a:r>
              <a:rPr lang="en-US" altLang="ko-KR" sz="1400" dirty="0">
                <a:solidFill>
                  <a:srgbClr val="FF0000"/>
                </a:solidFill>
                <a:latin typeface="Ubuntu Condensed"/>
              </a:rPr>
              <a:t>BIOS </a:t>
            </a:r>
            <a:r>
              <a:rPr lang="ko-KR" altLang="en-US" sz="1400" dirty="0">
                <a:solidFill>
                  <a:srgbClr val="FF0000"/>
                </a:solidFill>
                <a:latin typeface="Ubuntu Condensed"/>
              </a:rPr>
              <a:t>설정에서 가상화 기술을 </a:t>
            </a:r>
            <a:r>
              <a:rPr lang="en-US" altLang="ko-KR" sz="1400" dirty="0">
                <a:solidFill>
                  <a:srgbClr val="FF0000"/>
                </a:solidFill>
                <a:latin typeface="Ubuntu Condensed"/>
              </a:rPr>
              <a:t>Enabled</a:t>
            </a:r>
            <a:r>
              <a:rPr lang="ko-KR" altLang="en-US" sz="1400" dirty="0">
                <a:solidFill>
                  <a:srgbClr val="FF0000"/>
                </a:solidFill>
                <a:latin typeface="Ubuntu Condensed"/>
              </a:rPr>
              <a:t>로 바꿔주세요</a:t>
            </a:r>
            <a:r>
              <a:rPr lang="en-US" altLang="ko-KR" sz="1400" dirty="0">
                <a:solidFill>
                  <a:srgbClr val="FF0000"/>
                </a:solidFill>
                <a:latin typeface="Ubuntu Condensed"/>
              </a:rPr>
              <a:t>.</a:t>
            </a:r>
            <a:endParaRPr lang="en-US" altLang="ko-KR" sz="1400" b="0" i="0" dirty="0">
              <a:solidFill>
                <a:srgbClr val="FF0000"/>
              </a:solidFill>
              <a:effectLst/>
              <a:latin typeface="Ubuntu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32465938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6344816"/>
            <a:ext cx="12192000" cy="933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0" y="6354147"/>
            <a:ext cx="12192000" cy="503853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0339" y="6488420"/>
            <a:ext cx="3593651" cy="253968"/>
          </a:xfrm>
          <a:prstGeom prst="rect">
            <a:avLst/>
          </a:prstGeom>
        </p:spPr>
      </p:pic>
      <p:cxnSp>
        <p:nvCxnSpPr>
          <p:cNvPr id="12" name="직선 연결선 11"/>
          <p:cNvCxnSpPr/>
          <p:nvPr/>
        </p:nvCxnSpPr>
        <p:spPr>
          <a:xfrm>
            <a:off x="3105" y="544285"/>
            <a:ext cx="12192000" cy="933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3110" y="12446"/>
            <a:ext cx="12192000" cy="503853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46648" y="49770"/>
            <a:ext cx="15208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FFFFFF"/>
                </a:solidFill>
              </a:rPr>
              <a:t>Content</a:t>
            </a:r>
            <a:endParaRPr lang="ko-KR" altLang="en-US" sz="2400" dirty="0">
              <a:solidFill>
                <a:srgbClr val="FFFFFF"/>
              </a:solidFill>
            </a:endParaRPr>
          </a:p>
        </p:txBody>
      </p:sp>
      <p:grpSp>
        <p:nvGrpSpPr>
          <p:cNvPr id="34" name="그룹 33"/>
          <p:cNvGrpSpPr/>
          <p:nvPr/>
        </p:nvGrpSpPr>
        <p:grpSpPr>
          <a:xfrm>
            <a:off x="3193404" y="1032377"/>
            <a:ext cx="5805192" cy="4759043"/>
            <a:chOff x="3422783" y="1053928"/>
            <a:chExt cx="5805192" cy="4759043"/>
          </a:xfrm>
        </p:grpSpPr>
        <p:sp>
          <p:nvSpPr>
            <p:cNvPr id="15" name="모서리가 둥근 직사각형 14"/>
            <p:cNvSpPr/>
            <p:nvPr/>
          </p:nvSpPr>
          <p:spPr>
            <a:xfrm>
              <a:off x="3422783" y="1053928"/>
              <a:ext cx="5805191" cy="858416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3600" dirty="0"/>
                <a:t>1. Docker </a:t>
              </a:r>
              <a:r>
                <a:rPr lang="ko-KR" altLang="en-US" sz="3600" dirty="0"/>
                <a:t>실습 환경 구성</a:t>
              </a:r>
            </a:p>
          </p:txBody>
        </p:sp>
        <p:sp>
          <p:nvSpPr>
            <p:cNvPr id="16" name="모서리가 둥근 직사각형 15"/>
            <p:cNvSpPr/>
            <p:nvPr/>
          </p:nvSpPr>
          <p:spPr>
            <a:xfrm>
              <a:off x="3422783" y="2029085"/>
              <a:ext cx="5805192" cy="858416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3600" dirty="0"/>
                <a:t>2. Docker </a:t>
              </a:r>
              <a:r>
                <a:rPr lang="ko-KR" altLang="en-US" sz="3600" dirty="0"/>
                <a:t>모니터링</a:t>
              </a:r>
              <a:r>
                <a:rPr lang="en-US" altLang="ko-KR" sz="3600" dirty="0"/>
                <a:t>/</a:t>
              </a:r>
              <a:r>
                <a:rPr lang="ko-KR" altLang="en-US" sz="3600" dirty="0"/>
                <a:t>게시판</a:t>
              </a:r>
            </a:p>
          </p:txBody>
        </p:sp>
        <p:sp>
          <p:nvSpPr>
            <p:cNvPr id="17" name="모서리가 둥근 직사각형 16"/>
            <p:cNvSpPr/>
            <p:nvPr/>
          </p:nvSpPr>
          <p:spPr>
            <a:xfrm>
              <a:off x="3422783" y="3004242"/>
              <a:ext cx="5805192" cy="858416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3600" dirty="0"/>
                <a:t>3. Docker Registry</a:t>
              </a:r>
              <a:endParaRPr lang="ko-KR" altLang="en-US" sz="3600" dirty="0"/>
            </a:p>
          </p:txBody>
        </p:sp>
        <p:sp>
          <p:nvSpPr>
            <p:cNvPr id="18" name="모서리가 둥근 직사각형 17"/>
            <p:cNvSpPr/>
            <p:nvPr/>
          </p:nvSpPr>
          <p:spPr>
            <a:xfrm>
              <a:off x="3422783" y="3979399"/>
              <a:ext cx="5805192" cy="858416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3600" dirty="0"/>
                <a:t>4. Docker swarm/</a:t>
              </a:r>
              <a:r>
                <a:rPr lang="en-US" altLang="ko-KR" sz="3600" dirty="0" err="1"/>
                <a:t>dind</a:t>
              </a:r>
              <a:endParaRPr lang="ko-KR" altLang="en-US" sz="3600" dirty="0"/>
            </a:p>
          </p:txBody>
        </p:sp>
        <p:sp>
          <p:nvSpPr>
            <p:cNvPr id="19" name="모서리가 둥근 직사각형 18"/>
            <p:cNvSpPr/>
            <p:nvPr/>
          </p:nvSpPr>
          <p:spPr>
            <a:xfrm>
              <a:off x="3422783" y="4954555"/>
              <a:ext cx="5805192" cy="858416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3600" dirty="0"/>
                <a:t>5. Kubernetes</a:t>
              </a:r>
              <a:endParaRPr lang="ko-KR" altLang="en-US" sz="3600" dirty="0"/>
            </a:p>
          </p:txBody>
        </p:sp>
        <p:cxnSp>
          <p:nvCxnSpPr>
            <p:cNvPr id="20" name="꺾인 연결선 19"/>
            <p:cNvCxnSpPr>
              <a:stCxn id="15" idx="1"/>
              <a:endCxn id="19" idx="1"/>
            </p:cNvCxnSpPr>
            <p:nvPr/>
          </p:nvCxnSpPr>
          <p:spPr>
            <a:xfrm rot="10800000" flipV="1">
              <a:off x="3422783" y="1483135"/>
              <a:ext cx="12700" cy="3900627"/>
            </a:xfrm>
            <a:prstGeom prst="bentConnector3">
              <a:avLst>
                <a:gd name="adj1" fmla="val 1800000"/>
              </a:avLst>
            </a:prstGeom>
            <a:ln w="5715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꺾인 연결선 26"/>
            <p:cNvCxnSpPr>
              <a:stCxn id="15" idx="1"/>
              <a:endCxn id="16" idx="1"/>
            </p:cNvCxnSpPr>
            <p:nvPr/>
          </p:nvCxnSpPr>
          <p:spPr>
            <a:xfrm rot="10800000" flipV="1">
              <a:off x="3422783" y="1483135"/>
              <a:ext cx="12700" cy="975157"/>
            </a:xfrm>
            <a:prstGeom prst="bentConnector3">
              <a:avLst>
                <a:gd name="adj1" fmla="val 1800000"/>
              </a:avLst>
            </a:prstGeom>
            <a:ln w="5715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꺾인 연결선 31"/>
            <p:cNvCxnSpPr>
              <a:stCxn id="17" idx="1"/>
              <a:endCxn id="18" idx="1"/>
            </p:cNvCxnSpPr>
            <p:nvPr/>
          </p:nvCxnSpPr>
          <p:spPr>
            <a:xfrm rot="10800000" flipV="1">
              <a:off x="3422783" y="3433449"/>
              <a:ext cx="12700" cy="975157"/>
            </a:xfrm>
            <a:prstGeom prst="bentConnector3">
              <a:avLst>
                <a:gd name="adj1" fmla="val 1800000"/>
              </a:avLst>
            </a:prstGeom>
            <a:ln w="5715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322426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6344816"/>
            <a:ext cx="12192000" cy="933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0" y="6354147"/>
            <a:ext cx="12192000" cy="503853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0339" y="6488420"/>
            <a:ext cx="3593651" cy="253968"/>
          </a:xfrm>
          <a:prstGeom prst="rect">
            <a:avLst/>
          </a:prstGeom>
        </p:spPr>
      </p:pic>
      <p:cxnSp>
        <p:nvCxnSpPr>
          <p:cNvPr id="12" name="직선 연결선 11"/>
          <p:cNvCxnSpPr/>
          <p:nvPr/>
        </p:nvCxnSpPr>
        <p:spPr>
          <a:xfrm>
            <a:off x="3105" y="544285"/>
            <a:ext cx="12192000" cy="933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3110" y="12446"/>
            <a:ext cx="12192000" cy="503853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46647" y="49770"/>
            <a:ext cx="66154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FFFFFF"/>
                </a:solidFill>
              </a:rPr>
              <a:t>1-2. Ubuntu </a:t>
            </a:r>
            <a:r>
              <a:rPr lang="ko-KR" altLang="en-US" sz="2400" dirty="0">
                <a:solidFill>
                  <a:srgbClr val="FFFFFF"/>
                </a:solidFill>
              </a:rPr>
              <a:t>설치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64293" y="839584"/>
            <a:ext cx="60695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Ubuntu 16.04 </a:t>
            </a:r>
            <a:r>
              <a:rPr lang="ko-KR" altLang="en-US" sz="2400" dirty="0"/>
              <a:t>설치 </a:t>
            </a:r>
            <a:r>
              <a:rPr lang="en-US" altLang="ko-KR" sz="2400" dirty="0"/>
              <a:t>(x64)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7269" y="1870044"/>
            <a:ext cx="3705742" cy="383911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9041" y="1612833"/>
            <a:ext cx="3810532" cy="4096322"/>
          </a:xfrm>
          <a:prstGeom prst="rect">
            <a:avLst/>
          </a:prstGeom>
        </p:spPr>
      </p:pic>
      <p:sp>
        <p:nvSpPr>
          <p:cNvPr id="36" name="오른쪽 화살표 35"/>
          <p:cNvSpPr/>
          <p:nvPr/>
        </p:nvSpPr>
        <p:spPr>
          <a:xfrm>
            <a:off x="5500701" y="3719880"/>
            <a:ext cx="830649" cy="39691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/>
          <p:cNvSpPr/>
          <p:nvPr/>
        </p:nvSpPr>
        <p:spPr>
          <a:xfrm>
            <a:off x="1471204" y="4525346"/>
            <a:ext cx="2121082" cy="17728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/>
          <p:cNvSpPr/>
          <p:nvPr/>
        </p:nvSpPr>
        <p:spPr>
          <a:xfrm>
            <a:off x="7066459" y="3268826"/>
            <a:ext cx="1928256" cy="17728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34643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859" y="1792493"/>
            <a:ext cx="3791479" cy="4086795"/>
          </a:xfrm>
          <a:prstGeom prst="rect">
            <a:avLst/>
          </a:prstGeom>
        </p:spPr>
      </p:pic>
      <p:cxnSp>
        <p:nvCxnSpPr>
          <p:cNvPr id="7" name="직선 연결선 6"/>
          <p:cNvCxnSpPr/>
          <p:nvPr/>
        </p:nvCxnSpPr>
        <p:spPr>
          <a:xfrm>
            <a:off x="0" y="6344816"/>
            <a:ext cx="12192000" cy="933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0" y="6354147"/>
            <a:ext cx="12192000" cy="503853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0339" y="6488420"/>
            <a:ext cx="3593651" cy="253968"/>
          </a:xfrm>
          <a:prstGeom prst="rect">
            <a:avLst/>
          </a:prstGeom>
        </p:spPr>
      </p:pic>
      <p:cxnSp>
        <p:nvCxnSpPr>
          <p:cNvPr id="12" name="직선 연결선 11"/>
          <p:cNvCxnSpPr/>
          <p:nvPr/>
        </p:nvCxnSpPr>
        <p:spPr>
          <a:xfrm>
            <a:off x="3105" y="544285"/>
            <a:ext cx="12192000" cy="933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3110" y="12446"/>
            <a:ext cx="12192000" cy="503853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46647" y="49770"/>
            <a:ext cx="66154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FFFFFF"/>
                </a:solidFill>
              </a:rPr>
              <a:t>1-2. Ubuntu </a:t>
            </a:r>
            <a:r>
              <a:rPr lang="ko-KR" altLang="en-US" sz="2400" dirty="0">
                <a:solidFill>
                  <a:srgbClr val="FFFFFF"/>
                </a:solidFill>
              </a:rPr>
              <a:t>설치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64293" y="839584"/>
            <a:ext cx="60695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Ubuntu 16.04 </a:t>
            </a:r>
            <a:r>
              <a:rPr lang="ko-KR" altLang="en-US" sz="2400" dirty="0"/>
              <a:t>설치 </a:t>
            </a:r>
            <a:r>
              <a:rPr lang="en-US" altLang="ko-KR" sz="2400" dirty="0"/>
              <a:t>(x64)</a:t>
            </a:r>
          </a:p>
        </p:txBody>
      </p:sp>
      <p:sp>
        <p:nvSpPr>
          <p:cNvPr id="36" name="오른쪽 화살표 35"/>
          <p:cNvSpPr/>
          <p:nvPr/>
        </p:nvSpPr>
        <p:spPr>
          <a:xfrm>
            <a:off x="5664200" y="3719880"/>
            <a:ext cx="830649" cy="39691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/>
          <p:cNvSpPr/>
          <p:nvPr/>
        </p:nvSpPr>
        <p:spPr>
          <a:xfrm>
            <a:off x="1175751" y="4245430"/>
            <a:ext cx="1088450" cy="17728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7711" y="1782444"/>
            <a:ext cx="3820058" cy="4096322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10139073" y="4124098"/>
            <a:ext cx="989500" cy="19501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62249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0073" y="1443283"/>
            <a:ext cx="6068272" cy="4534533"/>
          </a:xfrm>
          <a:prstGeom prst="rect">
            <a:avLst/>
          </a:prstGeom>
        </p:spPr>
      </p:pic>
      <p:cxnSp>
        <p:nvCxnSpPr>
          <p:cNvPr id="7" name="직선 연결선 6"/>
          <p:cNvCxnSpPr/>
          <p:nvPr/>
        </p:nvCxnSpPr>
        <p:spPr>
          <a:xfrm>
            <a:off x="0" y="6344816"/>
            <a:ext cx="12192000" cy="933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0" y="6354147"/>
            <a:ext cx="12192000" cy="503853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0339" y="6488420"/>
            <a:ext cx="3593651" cy="253968"/>
          </a:xfrm>
          <a:prstGeom prst="rect">
            <a:avLst/>
          </a:prstGeom>
        </p:spPr>
      </p:pic>
      <p:cxnSp>
        <p:nvCxnSpPr>
          <p:cNvPr id="12" name="직선 연결선 11"/>
          <p:cNvCxnSpPr/>
          <p:nvPr/>
        </p:nvCxnSpPr>
        <p:spPr>
          <a:xfrm>
            <a:off x="3105" y="544285"/>
            <a:ext cx="12192000" cy="933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3110" y="12446"/>
            <a:ext cx="12192000" cy="503853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46647" y="49770"/>
            <a:ext cx="66154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FFFFFF"/>
                </a:solidFill>
              </a:rPr>
              <a:t>1-2. Ubuntu </a:t>
            </a:r>
            <a:r>
              <a:rPr lang="ko-KR" altLang="en-US" sz="2400" dirty="0">
                <a:solidFill>
                  <a:srgbClr val="FFFFFF"/>
                </a:solidFill>
              </a:rPr>
              <a:t>설치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64293" y="839584"/>
            <a:ext cx="60695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Ubuntu 16.04 VM</a:t>
            </a:r>
            <a:r>
              <a:rPr lang="ko-KR" altLang="en-US" sz="2400" dirty="0"/>
              <a:t>설정</a:t>
            </a:r>
            <a:endParaRPr lang="en-US" altLang="ko-KR" sz="2400" dirty="0"/>
          </a:p>
        </p:txBody>
      </p:sp>
      <p:sp>
        <p:nvSpPr>
          <p:cNvPr id="17" name="직사각형 16"/>
          <p:cNvSpPr/>
          <p:nvPr/>
        </p:nvSpPr>
        <p:spPr>
          <a:xfrm>
            <a:off x="3732235" y="1443302"/>
            <a:ext cx="558546" cy="55638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04848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6344816"/>
            <a:ext cx="12192000" cy="933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0" y="6354147"/>
            <a:ext cx="12192000" cy="503853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0339" y="6488420"/>
            <a:ext cx="3593651" cy="253968"/>
          </a:xfrm>
          <a:prstGeom prst="rect">
            <a:avLst/>
          </a:prstGeom>
        </p:spPr>
      </p:pic>
      <p:cxnSp>
        <p:nvCxnSpPr>
          <p:cNvPr id="12" name="직선 연결선 11"/>
          <p:cNvCxnSpPr/>
          <p:nvPr/>
        </p:nvCxnSpPr>
        <p:spPr>
          <a:xfrm>
            <a:off x="3105" y="544285"/>
            <a:ext cx="12192000" cy="933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3110" y="12446"/>
            <a:ext cx="12192000" cy="503853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46647" y="49770"/>
            <a:ext cx="66154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FFFFFF"/>
                </a:solidFill>
              </a:rPr>
              <a:t>1-2. Ubuntu </a:t>
            </a:r>
            <a:r>
              <a:rPr lang="ko-KR" altLang="en-US" sz="2400" dirty="0">
                <a:solidFill>
                  <a:srgbClr val="FFFFFF"/>
                </a:solidFill>
              </a:rPr>
              <a:t>설치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64293" y="839584"/>
            <a:ext cx="60695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Ubuntu 16.04 VM</a:t>
            </a:r>
            <a:r>
              <a:rPr lang="ko-KR" altLang="en-US" sz="2400" dirty="0"/>
              <a:t>설정</a:t>
            </a:r>
            <a:endParaRPr lang="en-US" altLang="ko-KR" sz="2400" dirty="0"/>
          </a:p>
          <a:p>
            <a:r>
              <a:rPr lang="en-US" altLang="ko-KR" sz="2400" dirty="0"/>
              <a:t> - </a:t>
            </a:r>
            <a:r>
              <a:rPr lang="ko-KR" altLang="en-US" sz="2400" dirty="0"/>
              <a:t>시스템 설정</a:t>
            </a:r>
            <a:endParaRPr lang="en-US" altLang="ko-KR" sz="2400" dirty="0"/>
          </a:p>
        </p:txBody>
      </p:sp>
      <p:sp>
        <p:nvSpPr>
          <p:cNvPr id="36" name="오른쪽 화살표 35"/>
          <p:cNvSpPr/>
          <p:nvPr/>
        </p:nvSpPr>
        <p:spPr>
          <a:xfrm>
            <a:off x="5579159" y="3363319"/>
            <a:ext cx="686486" cy="39691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426" y="1778839"/>
            <a:ext cx="5220000" cy="3709137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8378" y="1835394"/>
            <a:ext cx="5220000" cy="3652582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2045826" y="2925359"/>
            <a:ext cx="161791" cy="13578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1625744" y="3492713"/>
            <a:ext cx="989502" cy="16429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11113765" y="2573500"/>
            <a:ext cx="419645" cy="1988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74238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297" y="1849267"/>
            <a:ext cx="5341871" cy="3755891"/>
          </a:xfrm>
          <a:prstGeom prst="rect">
            <a:avLst/>
          </a:prstGeom>
        </p:spPr>
      </p:pic>
      <p:cxnSp>
        <p:nvCxnSpPr>
          <p:cNvPr id="7" name="직선 연결선 6"/>
          <p:cNvCxnSpPr/>
          <p:nvPr/>
        </p:nvCxnSpPr>
        <p:spPr>
          <a:xfrm>
            <a:off x="0" y="6344816"/>
            <a:ext cx="12192000" cy="933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0" y="6354147"/>
            <a:ext cx="12192000" cy="503853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0339" y="6488420"/>
            <a:ext cx="3593651" cy="253968"/>
          </a:xfrm>
          <a:prstGeom prst="rect">
            <a:avLst/>
          </a:prstGeom>
        </p:spPr>
      </p:pic>
      <p:cxnSp>
        <p:nvCxnSpPr>
          <p:cNvPr id="12" name="직선 연결선 11"/>
          <p:cNvCxnSpPr/>
          <p:nvPr/>
        </p:nvCxnSpPr>
        <p:spPr>
          <a:xfrm>
            <a:off x="3105" y="544285"/>
            <a:ext cx="12192000" cy="933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3110" y="12446"/>
            <a:ext cx="12192000" cy="503853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46647" y="49770"/>
            <a:ext cx="66154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FFFFFF"/>
                </a:solidFill>
              </a:rPr>
              <a:t>1-2. Ubuntu </a:t>
            </a:r>
            <a:r>
              <a:rPr lang="ko-KR" altLang="en-US" sz="2400" dirty="0">
                <a:solidFill>
                  <a:srgbClr val="FFFFFF"/>
                </a:solidFill>
              </a:rPr>
              <a:t>설치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64293" y="839584"/>
            <a:ext cx="60695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Ubuntu 16.04 VM</a:t>
            </a:r>
            <a:r>
              <a:rPr lang="ko-KR" altLang="en-US" sz="2400" dirty="0"/>
              <a:t>설정</a:t>
            </a:r>
            <a:endParaRPr lang="en-US" altLang="ko-KR" sz="2400" dirty="0"/>
          </a:p>
          <a:p>
            <a:r>
              <a:rPr lang="ko-KR" altLang="en-US" sz="2400" dirty="0"/>
              <a:t> </a:t>
            </a:r>
            <a:r>
              <a:rPr lang="en-US" altLang="ko-KR" sz="2400" dirty="0"/>
              <a:t>- </a:t>
            </a:r>
            <a:r>
              <a:rPr lang="ko-KR" altLang="en-US" sz="2400" dirty="0"/>
              <a:t>저장소 설정</a:t>
            </a:r>
            <a:endParaRPr lang="en-US" altLang="ko-KR" sz="2400" dirty="0"/>
          </a:p>
        </p:txBody>
      </p:sp>
      <p:sp>
        <p:nvSpPr>
          <p:cNvPr id="36" name="오른쪽 화살표 35"/>
          <p:cNvSpPr/>
          <p:nvPr/>
        </p:nvSpPr>
        <p:spPr>
          <a:xfrm>
            <a:off x="5756673" y="2500594"/>
            <a:ext cx="686486" cy="39691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1429444" y="2703737"/>
            <a:ext cx="1593603" cy="1988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5219909" y="2529268"/>
            <a:ext cx="195767" cy="18072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1279" y="1886591"/>
            <a:ext cx="2486372" cy="1257475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6913983" y="2114530"/>
            <a:ext cx="1593603" cy="1988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9088989" y="1867929"/>
            <a:ext cx="305635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000000"/>
                </a:solidFill>
                <a:latin typeface="Arial" panose="020B0604020202020204" pitchFamily="34" charset="0"/>
              </a:rPr>
              <a:t>ubuntu-16.04.1-desktop-amd64.iso</a:t>
            </a:r>
          </a:p>
          <a:p>
            <a:r>
              <a:rPr lang="ko-KR" altLang="en-US" sz="1400" dirty="0">
                <a:latin typeface="Ubuntu Condensed"/>
              </a:rPr>
              <a:t>경로 설정</a:t>
            </a:r>
            <a:endParaRPr lang="ko-KR" altLang="en-US" sz="1400" b="0" i="0" dirty="0">
              <a:effectLst/>
              <a:latin typeface="Ubuntu Condensed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3804" y="3539839"/>
            <a:ext cx="5477639" cy="1924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2677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297" y="1849267"/>
            <a:ext cx="5341871" cy="3755891"/>
          </a:xfrm>
          <a:prstGeom prst="rect">
            <a:avLst/>
          </a:prstGeom>
        </p:spPr>
      </p:pic>
      <p:cxnSp>
        <p:nvCxnSpPr>
          <p:cNvPr id="7" name="직선 연결선 6"/>
          <p:cNvCxnSpPr/>
          <p:nvPr/>
        </p:nvCxnSpPr>
        <p:spPr>
          <a:xfrm>
            <a:off x="0" y="6344816"/>
            <a:ext cx="12192000" cy="933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0" y="6354147"/>
            <a:ext cx="12192000" cy="503853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0339" y="6488420"/>
            <a:ext cx="3593651" cy="253968"/>
          </a:xfrm>
          <a:prstGeom prst="rect">
            <a:avLst/>
          </a:prstGeom>
        </p:spPr>
      </p:pic>
      <p:cxnSp>
        <p:nvCxnSpPr>
          <p:cNvPr id="12" name="직선 연결선 11"/>
          <p:cNvCxnSpPr/>
          <p:nvPr/>
        </p:nvCxnSpPr>
        <p:spPr>
          <a:xfrm>
            <a:off x="3105" y="544285"/>
            <a:ext cx="12192000" cy="933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3110" y="12446"/>
            <a:ext cx="12192000" cy="503853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46647" y="49770"/>
            <a:ext cx="66154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FFFFFF"/>
                </a:solidFill>
              </a:rPr>
              <a:t>1-2. Ubuntu </a:t>
            </a:r>
            <a:r>
              <a:rPr lang="ko-KR" altLang="en-US" sz="2400" dirty="0">
                <a:solidFill>
                  <a:srgbClr val="FFFFFF"/>
                </a:solidFill>
              </a:rPr>
              <a:t>설치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64293" y="839584"/>
            <a:ext cx="60695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Ubuntu 16.04 VM</a:t>
            </a:r>
            <a:r>
              <a:rPr lang="ko-KR" altLang="en-US" sz="2400" dirty="0"/>
              <a:t>설정</a:t>
            </a:r>
            <a:endParaRPr lang="en-US" altLang="ko-KR" sz="2400" dirty="0"/>
          </a:p>
          <a:p>
            <a:r>
              <a:rPr lang="ko-KR" altLang="en-US" sz="2400" dirty="0"/>
              <a:t> </a:t>
            </a:r>
            <a:r>
              <a:rPr lang="en-US" altLang="ko-KR" sz="2400" dirty="0"/>
              <a:t>- </a:t>
            </a:r>
            <a:r>
              <a:rPr lang="ko-KR" altLang="en-US" sz="2400" dirty="0"/>
              <a:t>저장소 설정</a:t>
            </a:r>
            <a:endParaRPr lang="en-US" altLang="ko-KR" sz="2400" dirty="0"/>
          </a:p>
        </p:txBody>
      </p:sp>
      <p:sp>
        <p:nvSpPr>
          <p:cNvPr id="36" name="오른쪽 화살표 35"/>
          <p:cNvSpPr/>
          <p:nvPr/>
        </p:nvSpPr>
        <p:spPr>
          <a:xfrm>
            <a:off x="5756673" y="2500594"/>
            <a:ext cx="686486" cy="39691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1429444" y="2703737"/>
            <a:ext cx="1593603" cy="1988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5219909" y="2529268"/>
            <a:ext cx="195767" cy="18072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1279" y="1886591"/>
            <a:ext cx="2486372" cy="1257475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6913983" y="2114530"/>
            <a:ext cx="1593603" cy="1988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9088989" y="1867929"/>
            <a:ext cx="305635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000000"/>
                </a:solidFill>
                <a:latin typeface="Arial" panose="020B0604020202020204" pitchFamily="34" charset="0"/>
              </a:rPr>
              <a:t>ubuntu-16.04.1-desktop-amd64.iso</a:t>
            </a:r>
          </a:p>
          <a:p>
            <a:r>
              <a:rPr lang="ko-KR" altLang="en-US" sz="1400" dirty="0">
                <a:latin typeface="Ubuntu Condensed"/>
              </a:rPr>
              <a:t>경로 설정</a:t>
            </a:r>
            <a:endParaRPr lang="ko-KR" altLang="en-US" sz="1400" b="0" i="0" dirty="0">
              <a:effectLst/>
              <a:latin typeface="Ubuntu Condensed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3804" y="3539839"/>
            <a:ext cx="5477639" cy="1924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6519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6344816"/>
            <a:ext cx="12192000" cy="933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0" y="6354147"/>
            <a:ext cx="12192000" cy="503853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0339" y="6488420"/>
            <a:ext cx="3593651" cy="253968"/>
          </a:xfrm>
          <a:prstGeom prst="rect">
            <a:avLst/>
          </a:prstGeom>
        </p:spPr>
      </p:pic>
      <p:cxnSp>
        <p:nvCxnSpPr>
          <p:cNvPr id="12" name="직선 연결선 11"/>
          <p:cNvCxnSpPr/>
          <p:nvPr/>
        </p:nvCxnSpPr>
        <p:spPr>
          <a:xfrm>
            <a:off x="3105" y="544285"/>
            <a:ext cx="12192000" cy="933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3110" y="12446"/>
            <a:ext cx="12192000" cy="503853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46647" y="49770"/>
            <a:ext cx="66154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FFFFFF"/>
                </a:solidFill>
              </a:rPr>
              <a:t>1-2. Ubuntu </a:t>
            </a:r>
            <a:r>
              <a:rPr lang="ko-KR" altLang="en-US" sz="2400" dirty="0">
                <a:solidFill>
                  <a:srgbClr val="FFFFFF"/>
                </a:solidFill>
              </a:rPr>
              <a:t>설치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64293" y="839584"/>
            <a:ext cx="60695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Ubuntu 16.04 VM</a:t>
            </a:r>
            <a:r>
              <a:rPr lang="ko-KR" altLang="en-US" sz="2400" dirty="0"/>
              <a:t>설정</a:t>
            </a:r>
            <a:endParaRPr lang="en-US" altLang="ko-KR" sz="2400" dirty="0"/>
          </a:p>
          <a:p>
            <a:r>
              <a:rPr lang="en-US" altLang="ko-KR" sz="2400" dirty="0"/>
              <a:t> - </a:t>
            </a:r>
            <a:r>
              <a:rPr lang="ko-KR" altLang="en-US" sz="2400" dirty="0"/>
              <a:t>네트워크 설정</a:t>
            </a:r>
            <a:endParaRPr lang="en-US" altLang="ko-KR" sz="2400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242" y="1772690"/>
            <a:ext cx="5506218" cy="1657581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242" y="4136141"/>
            <a:ext cx="5525271" cy="1686160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601242" y="2134564"/>
            <a:ext cx="667721" cy="20741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1259632" y="4488993"/>
            <a:ext cx="667721" cy="20741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1927353" y="4979221"/>
            <a:ext cx="1263716" cy="20644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9" name="그룹 58"/>
          <p:cNvGrpSpPr/>
          <p:nvPr/>
        </p:nvGrpSpPr>
        <p:grpSpPr>
          <a:xfrm>
            <a:off x="7358745" y="1446249"/>
            <a:ext cx="3666931" cy="2155365"/>
            <a:chOff x="7380515" y="1856797"/>
            <a:chExt cx="3666931" cy="2155365"/>
          </a:xfrm>
        </p:grpSpPr>
        <p:sp>
          <p:nvSpPr>
            <p:cNvPr id="53" name="직사각형 52"/>
            <p:cNvSpPr/>
            <p:nvPr/>
          </p:nvSpPr>
          <p:spPr>
            <a:xfrm>
              <a:off x="7380515" y="2857725"/>
              <a:ext cx="3666931" cy="1154437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8874532" y="2604978"/>
              <a:ext cx="688225" cy="429208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Host</a:t>
              </a:r>
              <a:endParaRPr lang="ko-KR" altLang="en-US" dirty="0"/>
            </a:p>
          </p:txBody>
        </p:sp>
        <p:sp>
          <p:nvSpPr>
            <p:cNvPr id="17" name="모서리가 둥근 직사각형 16"/>
            <p:cNvSpPr/>
            <p:nvPr/>
          </p:nvSpPr>
          <p:spPr>
            <a:xfrm>
              <a:off x="8444204" y="1856797"/>
              <a:ext cx="1548881" cy="615820"/>
            </a:xfrm>
            <a:prstGeom prst="roundRect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External Network</a:t>
              </a:r>
              <a:endParaRPr lang="ko-KR" altLang="en-US" dirty="0"/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7483150" y="3278423"/>
              <a:ext cx="688225" cy="429208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VM1</a:t>
              </a:r>
              <a:endParaRPr lang="ko-KR" altLang="en-US" dirty="0"/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8407960" y="3278423"/>
              <a:ext cx="688225" cy="429208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VM2</a:t>
              </a:r>
              <a:endParaRPr lang="ko-KR" altLang="en-US" dirty="0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9332770" y="3278423"/>
              <a:ext cx="688225" cy="429208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VM3</a:t>
              </a:r>
              <a:endParaRPr lang="ko-KR" altLang="en-US" dirty="0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10257579" y="3278423"/>
              <a:ext cx="688225" cy="429208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VM4</a:t>
              </a:r>
              <a:endParaRPr lang="ko-KR" altLang="en-US" dirty="0"/>
            </a:p>
          </p:txBody>
        </p:sp>
        <p:cxnSp>
          <p:nvCxnSpPr>
            <p:cNvPr id="32" name="직선 연결선 31"/>
            <p:cNvCxnSpPr>
              <a:stCxn id="17" idx="2"/>
              <a:endCxn id="15" idx="0"/>
            </p:cNvCxnSpPr>
            <p:nvPr/>
          </p:nvCxnSpPr>
          <p:spPr>
            <a:xfrm>
              <a:off x="9218645" y="2472617"/>
              <a:ext cx="0" cy="13236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꺾인 연결선 33"/>
            <p:cNvCxnSpPr>
              <a:stCxn id="15" idx="2"/>
              <a:endCxn id="26" idx="0"/>
            </p:cNvCxnSpPr>
            <p:nvPr/>
          </p:nvCxnSpPr>
          <p:spPr>
            <a:xfrm rot="5400000">
              <a:off x="8400836" y="2460613"/>
              <a:ext cx="244237" cy="1391382"/>
            </a:xfrm>
            <a:prstGeom prst="bentConnector3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꺾인 연결선 36"/>
            <p:cNvCxnSpPr>
              <a:stCxn id="15" idx="2"/>
              <a:endCxn id="29" idx="0"/>
            </p:cNvCxnSpPr>
            <p:nvPr/>
          </p:nvCxnSpPr>
          <p:spPr>
            <a:xfrm rot="16200000" flipH="1">
              <a:off x="9788050" y="2464780"/>
              <a:ext cx="244237" cy="1383047"/>
            </a:xfrm>
            <a:prstGeom prst="bentConnector3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꺾인 연결선 38"/>
            <p:cNvCxnSpPr>
              <a:stCxn id="15" idx="2"/>
              <a:endCxn id="27" idx="0"/>
            </p:cNvCxnSpPr>
            <p:nvPr/>
          </p:nvCxnSpPr>
          <p:spPr>
            <a:xfrm rot="5400000">
              <a:off x="8863241" y="2923018"/>
              <a:ext cx="244237" cy="466572"/>
            </a:xfrm>
            <a:prstGeom prst="bentConnector3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꺾인 연결선 40"/>
            <p:cNvCxnSpPr>
              <a:stCxn id="15" idx="2"/>
              <a:endCxn id="28" idx="0"/>
            </p:cNvCxnSpPr>
            <p:nvPr/>
          </p:nvCxnSpPr>
          <p:spPr>
            <a:xfrm rot="16200000" flipH="1">
              <a:off x="9325646" y="2927185"/>
              <a:ext cx="244237" cy="458238"/>
            </a:xfrm>
            <a:prstGeom prst="bentConnector3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53"/>
            <p:cNvSpPr txBox="1"/>
            <p:nvPr/>
          </p:nvSpPr>
          <p:spPr>
            <a:xfrm>
              <a:off x="7483150" y="3748578"/>
              <a:ext cx="755781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b="1" dirty="0"/>
                <a:t>192.168.0.1</a:t>
              </a:r>
              <a:endParaRPr lang="ko-KR" altLang="en-US" sz="800" b="1" dirty="0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8396700" y="3748578"/>
              <a:ext cx="755781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b="1" dirty="0"/>
                <a:t>192.168.0.2</a:t>
              </a:r>
              <a:endParaRPr lang="ko-KR" altLang="en-US" sz="800" b="1" dirty="0"/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9310250" y="3748578"/>
              <a:ext cx="755781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b="1" dirty="0"/>
                <a:t>192.168.0.3</a:t>
              </a:r>
              <a:endParaRPr lang="ko-KR" altLang="en-US" sz="800" b="1" dirty="0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10223800" y="3748578"/>
              <a:ext cx="755781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b="1" dirty="0"/>
                <a:t>192.168.0.4</a:t>
              </a:r>
              <a:endParaRPr lang="ko-KR" altLang="en-US" sz="800" b="1" dirty="0"/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9549320" y="2642281"/>
              <a:ext cx="128649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b="1" dirty="0"/>
                <a:t>123.123.123.x</a:t>
              </a:r>
              <a:endParaRPr lang="ko-KR" altLang="en-US" sz="800" b="1" dirty="0"/>
            </a:p>
          </p:txBody>
        </p:sp>
      </p:grpSp>
      <p:grpSp>
        <p:nvGrpSpPr>
          <p:cNvPr id="60" name="그룹 59"/>
          <p:cNvGrpSpPr/>
          <p:nvPr/>
        </p:nvGrpSpPr>
        <p:grpSpPr>
          <a:xfrm>
            <a:off x="7348646" y="3837996"/>
            <a:ext cx="3728400" cy="2155365"/>
            <a:chOff x="7370416" y="1856797"/>
            <a:chExt cx="3728400" cy="2155365"/>
          </a:xfrm>
        </p:grpSpPr>
        <p:sp>
          <p:nvSpPr>
            <p:cNvPr id="61" name="직사각형 60"/>
            <p:cNvSpPr/>
            <p:nvPr/>
          </p:nvSpPr>
          <p:spPr>
            <a:xfrm>
              <a:off x="7380515" y="2857725"/>
              <a:ext cx="3666931" cy="1154437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직사각형 61"/>
            <p:cNvSpPr/>
            <p:nvPr/>
          </p:nvSpPr>
          <p:spPr>
            <a:xfrm>
              <a:off x="8874532" y="2604978"/>
              <a:ext cx="688225" cy="429208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Host</a:t>
              </a:r>
              <a:endParaRPr lang="ko-KR" altLang="en-US" dirty="0"/>
            </a:p>
          </p:txBody>
        </p:sp>
        <p:sp>
          <p:nvSpPr>
            <p:cNvPr id="63" name="모서리가 둥근 직사각형 62"/>
            <p:cNvSpPr/>
            <p:nvPr/>
          </p:nvSpPr>
          <p:spPr>
            <a:xfrm>
              <a:off x="8444204" y="1856797"/>
              <a:ext cx="1548881" cy="615820"/>
            </a:xfrm>
            <a:prstGeom prst="roundRect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External Network</a:t>
              </a:r>
              <a:endParaRPr lang="ko-KR" altLang="en-US" dirty="0"/>
            </a:p>
          </p:txBody>
        </p:sp>
        <p:sp>
          <p:nvSpPr>
            <p:cNvPr id="64" name="직사각형 63"/>
            <p:cNvSpPr/>
            <p:nvPr/>
          </p:nvSpPr>
          <p:spPr>
            <a:xfrm>
              <a:off x="7488709" y="3278423"/>
              <a:ext cx="688225" cy="429208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VM1</a:t>
              </a:r>
              <a:endParaRPr lang="ko-KR" altLang="en-US" dirty="0"/>
            </a:p>
          </p:txBody>
        </p:sp>
        <p:sp>
          <p:nvSpPr>
            <p:cNvPr id="65" name="직사각형 64"/>
            <p:cNvSpPr/>
            <p:nvPr/>
          </p:nvSpPr>
          <p:spPr>
            <a:xfrm>
              <a:off x="8407960" y="3278423"/>
              <a:ext cx="688225" cy="429208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VM2</a:t>
              </a:r>
              <a:endParaRPr lang="ko-KR" altLang="en-US" dirty="0"/>
            </a:p>
          </p:txBody>
        </p:sp>
        <p:sp>
          <p:nvSpPr>
            <p:cNvPr id="66" name="직사각형 65"/>
            <p:cNvSpPr/>
            <p:nvPr/>
          </p:nvSpPr>
          <p:spPr>
            <a:xfrm>
              <a:off x="9332770" y="3278423"/>
              <a:ext cx="688225" cy="429208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VM3</a:t>
              </a:r>
              <a:endParaRPr lang="ko-KR" altLang="en-US" dirty="0"/>
            </a:p>
          </p:txBody>
        </p:sp>
        <p:sp>
          <p:nvSpPr>
            <p:cNvPr id="67" name="직사각형 66"/>
            <p:cNvSpPr/>
            <p:nvPr/>
          </p:nvSpPr>
          <p:spPr>
            <a:xfrm>
              <a:off x="10257579" y="3278423"/>
              <a:ext cx="688225" cy="429208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VM4</a:t>
              </a:r>
              <a:endParaRPr lang="ko-KR" altLang="en-US" dirty="0"/>
            </a:p>
          </p:txBody>
        </p:sp>
        <p:cxnSp>
          <p:nvCxnSpPr>
            <p:cNvPr id="68" name="직선 연결선 67"/>
            <p:cNvCxnSpPr>
              <a:stCxn id="63" idx="2"/>
              <a:endCxn id="62" idx="0"/>
            </p:cNvCxnSpPr>
            <p:nvPr/>
          </p:nvCxnSpPr>
          <p:spPr>
            <a:xfrm>
              <a:off x="9218645" y="2472617"/>
              <a:ext cx="0" cy="13236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꺾인 연결선 68"/>
            <p:cNvCxnSpPr>
              <a:stCxn id="62" idx="2"/>
              <a:endCxn id="64" idx="0"/>
            </p:cNvCxnSpPr>
            <p:nvPr/>
          </p:nvCxnSpPr>
          <p:spPr>
            <a:xfrm rot="5400000">
              <a:off x="8403616" y="2463393"/>
              <a:ext cx="244237" cy="1385823"/>
            </a:xfrm>
            <a:prstGeom prst="bentConnector3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꺾인 연결선 69"/>
            <p:cNvCxnSpPr>
              <a:stCxn id="62" idx="2"/>
              <a:endCxn id="67" idx="0"/>
            </p:cNvCxnSpPr>
            <p:nvPr/>
          </p:nvCxnSpPr>
          <p:spPr>
            <a:xfrm rot="16200000" flipH="1">
              <a:off x="9788050" y="2464780"/>
              <a:ext cx="244237" cy="1383047"/>
            </a:xfrm>
            <a:prstGeom prst="bentConnector3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꺾인 연결선 70"/>
            <p:cNvCxnSpPr>
              <a:stCxn id="62" idx="2"/>
              <a:endCxn id="65" idx="0"/>
            </p:cNvCxnSpPr>
            <p:nvPr/>
          </p:nvCxnSpPr>
          <p:spPr>
            <a:xfrm rot="5400000">
              <a:off x="8863241" y="2923018"/>
              <a:ext cx="244237" cy="466572"/>
            </a:xfrm>
            <a:prstGeom prst="bentConnector3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꺾인 연결선 71"/>
            <p:cNvCxnSpPr>
              <a:stCxn id="62" idx="2"/>
              <a:endCxn id="66" idx="0"/>
            </p:cNvCxnSpPr>
            <p:nvPr/>
          </p:nvCxnSpPr>
          <p:spPr>
            <a:xfrm rot="16200000" flipH="1">
              <a:off x="9325646" y="2927185"/>
              <a:ext cx="244237" cy="458238"/>
            </a:xfrm>
            <a:prstGeom prst="bentConnector3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TextBox 72"/>
            <p:cNvSpPr txBox="1"/>
            <p:nvPr/>
          </p:nvSpPr>
          <p:spPr>
            <a:xfrm>
              <a:off x="7370416" y="3748578"/>
              <a:ext cx="92481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b="1" dirty="0"/>
                <a:t>123.123.123.a</a:t>
              </a:r>
              <a:endParaRPr lang="ko-KR" altLang="en-US" sz="800" b="1" dirty="0"/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8283966" y="3748578"/>
              <a:ext cx="93191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b="1" dirty="0"/>
                <a:t>123.123.123.b</a:t>
              </a:r>
              <a:endParaRPr lang="ko-KR" altLang="en-US" sz="800" b="1" dirty="0"/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9197516" y="3748578"/>
              <a:ext cx="94732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b="1" dirty="0"/>
                <a:t>123.123.123.c</a:t>
              </a:r>
              <a:endParaRPr lang="ko-KR" altLang="en-US" sz="800" b="1" dirty="0"/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10173696" y="3748578"/>
              <a:ext cx="92512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b="1" dirty="0"/>
                <a:t>123.123.123.d</a:t>
              </a:r>
              <a:endParaRPr lang="ko-KR" altLang="en-US" sz="800" b="1" dirty="0"/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9549320" y="2642281"/>
              <a:ext cx="128649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b="1" dirty="0"/>
                <a:t>123.123.123.x</a:t>
              </a:r>
              <a:endParaRPr lang="ko-KR" altLang="en-US" sz="800" b="1" dirty="0"/>
            </a:p>
          </p:txBody>
        </p:sp>
      </p:grpSp>
      <p:cxnSp>
        <p:nvCxnSpPr>
          <p:cNvPr id="79" name="직선 화살표 연결선 78"/>
          <p:cNvCxnSpPr>
            <a:stCxn id="64" idx="3"/>
            <a:endCxn id="65" idx="1"/>
          </p:cNvCxnSpPr>
          <p:nvPr/>
        </p:nvCxnSpPr>
        <p:spPr>
          <a:xfrm>
            <a:off x="8155164" y="5474226"/>
            <a:ext cx="231026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/>
          <p:cNvCxnSpPr>
            <a:stCxn id="65" idx="3"/>
            <a:endCxn id="66" idx="1"/>
          </p:cNvCxnSpPr>
          <p:nvPr/>
        </p:nvCxnSpPr>
        <p:spPr>
          <a:xfrm>
            <a:off x="9074415" y="5474226"/>
            <a:ext cx="236585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/>
          <p:cNvCxnSpPr>
            <a:stCxn id="66" idx="3"/>
            <a:endCxn id="67" idx="1"/>
          </p:cNvCxnSpPr>
          <p:nvPr/>
        </p:nvCxnSpPr>
        <p:spPr>
          <a:xfrm>
            <a:off x="9999225" y="5474226"/>
            <a:ext cx="236584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&quot;없음&quot; 기호 86"/>
          <p:cNvSpPr/>
          <p:nvPr/>
        </p:nvSpPr>
        <p:spPr>
          <a:xfrm>
            <a:off x="9031271" y="4396046"/>
            <a:ext cx="275572" cy="288685"/>
          </a:xfrm>
          <a:prstGeom prst="noSmoking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51303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FBFCFF9-19A0-49A8-9B77-76E7B24E9E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992" y="1855054"/>
            <a:ext cx="5143946" cy="2469094"/>
          </a:xfrm>
          <a:prstGeom prst="rect">
            <a:avLst/>
          </a:prstGeom>
        </p:spPr>
      </p:pic>
      <p:cxnSp>
        <p:nvCxnSpPr>
          <p:cNvPr id="7" name="직선 연결선 6"/>
          <p:cNvCxnSpPr/>
          <p:nvPr/>
        </p:nvCxnSpPr>
        <p:spPr>
          <a:xfrm>
            <a:off x="0" y="6344816"/>
            <a:ext cx="12192000" cy="933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0" y="6354147"/>
            <a:ext cx="12192000" cy="503853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0339" y="6488420"/>
            <a:ext cx="3593651" cy="253968"/>
          </a:xfrm>
          <a:prstGeom prst="rect">
            <a:avLst/>
          </a:prstGeom>
        </p:spPr>
      </p:pic>
      <p:cxnSp>
        <p:nvCxnSpPr>
          <p:cNvPr id="12" name="직선 연결선 11"/>
          <p:cNvCxnSpPr/>
          <p:nvPr/>
        </p:nvCxnSpPr>
        <p:spPr>
          <a:xfrm>
            <a:off x="3105" y="544285"/>
            <a:ext cx="12192000" cy="933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3110" y="12446"/>
            <a:ext cx="12192000" cy="503853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46647" y="49770"/>
            <a:ext cx="66154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FFFFFF"/>
                </a:solidFill>
              </a:rPr>
              <a:t>1-2. Ubuntu </a:t>
            </a:r>
            <a:r>
              <a:rPr lang="ko-KR" altLang="en-US" sz="2400" dirty="0">
                <a:solidFill>
                  <a:srgbClr val="FFFFFF"/>
                </a:solidFill>
              </a:rPr>
              <a:t>설치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64293" y="839584"/>
            <a:ext cx="60695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Ubuntu 16.04 VM</a:t>
            </a:r>
            <a:r>
              <a:rPr lang="ko-KR" altLang="en-US" sz="2400" dirty="0"/>
              <a:t>설정</a:t>
            </a:r>
            <a:endParaRPr lang="en-US" altLang="ko-KR" sz="2400" dirty="0"/>
          </a:p>
          <a:p>
            <a:r>
              <a:rPr lang="en-US" altLang="ko-KR" sz="2400" dirty="0"/>
              <a:t> - </a:t>
            </a:r>
            <a:r>
              <a:rPr lang="ko-KR" altLang="en-US" sz="2400" dirty="0"/>
              <a:t>네트워크 설정 </a:t>
            </a:r>
            <a:r>
              <a:rPr lang="en-US" altLang="ko-KR" sz="2400" dirty="0"/>
              <a:t>[</a:t>
            </a:r>
            <a:r>
              <a:rPr lang="ko-KR" altLang="en-US" sz="2400" dirty="0"/>
              <a:t>무선 사용시</a:t>
            </a:r>
            <a:r>
              <a:rPr lang="en-US" altLang="ko-KR" sz="2400" dirty="0"/>
              <a:t>]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601242" y="2134564"/>
            <a:ext cx="667721" cy="20741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1817897" y="2592188"/>
            <a:ext cx="3908041" cy="47827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1817897" y="3454011"/>
            <a:ext cx="1263716" cy="20644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17140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984" y="1670581"/>
            <a:ext cx="6992326" cy="4525006"/>
          </a:xfrm>
          <a:prstGeom prst="rect">
            <a:avLst/>
          </a:prstGeom>
        </p:spPr>
      </p:pic>
      <p:cxnSp>
        <p:nvCxnSpPr>
          <p:cNvPr id="7" name="직선 연결선 6"/>
          <p:cNvCxnSpPr/>
          <p:nvPr/>
        </p:nvCxnSpPr>
        <p:spPr>
          <a:xfrm>
            <a:off x="0" y="6344816"/>
            <a:ext cx="12192000" cy="933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0" y="6354147"/>
            <a:ext cx="12192000" cy="503853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0339" y="6488420"/>
            <a:ext cx="3593651" cy="253968"/>
          </a:xfrm>
          <a:prstGeom prst="rect">
            <a:avLst/>
          </a:prstGeom>
        </p:spPr>
      </p:pic>
      <p:cxnSp>
        <p:nvCxnSpPr>
          <p:cNvPr id="12" name="직선 연결선 11"/>
          <p:cNvCxnSpPr/>
          <p:nvPr/>
        </p:nvCxnSpPr>
        <p:spPr>
          <a:xfrm>
            <a:off x="3105" y="544285"/>
            <a:ext cx="12192000" cy="933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3110" y="12446"/>
            <a:ext cx="12192000" cy="503853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46647" y="49770"/>
            <a:ext cx="66154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FFFFFF"/>
                </a:solidFill>
              </a:rPr>
              <a:t>1-2. Ubuntu </a:t>
            </a:r>
            <a:r>
              <a:rPr lang="ko-KR" altLang="en-US" sz="2400" dirty="0">
                <a:solidFill>
                  <a:srgbClr val="FFFFFF"/>
                </a:solidFill>
              </a:rPr>
              <a:t>설치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64293" y="839584"/>
            <a:ext cx="60695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Ubuntu 16.04 VM</a:t>
            </a:r>
            <a:r>
              <a:rPr lang="ko-KR" altLang="en-US" sz="2400" dirty="0"/>
              <a:t>설정</a:t>
            </a:r>
            <a:endParaRPr lang="en-US" altLang="ko-KR" sz="2400" dirty="0"/>
          </a:p>
          <a:p>
            <a:r>
              <a:rPr lang="ko-KR" altLang="en-US" sz="2400" dirty="0"/>
              <a:t> </a:t>
            </a:r>
            <a:r>
              <a:rPr lang="en-US" altLang="ko-KR" sz="2400" dirty="0"/>
              <a:t>- USB </a:t>
            </a:r>
            <a:r>
              <a:rPr lang="ko-KR" altLang="en-US" sz="2400" dirty="0"/>
              <a:t>설정 </a:t>
            </a:r>
            <a:r>
              <a:rPr lang="en-US" altLang="ko-KR" sz="2400" dirty="0">
                <a:solidFill>
                  <a:srgbClr val="FF0000"/>
                </a:solidFill>
              </a:rPr>
              <a:t>(</a:t>
            </a:r>
            <a:r>
              <a:rPr lang="ko-KR" altLang="en-US" sz="2400" dirty="0">
                <a:solidFill>
                  <a:srgbClr val="FF0000"/>
                </a:solidFill>
              </a:rPr>
              <a:t>필요 없음</a:t>
            </a:r>
            <a:r>
              <a:rPr lang="en-US" altLang="ko-KR" sz="2400" dirty="0">
                <a:solidFill>
                  <a:srgbClr val="FF0000"/>
                </a:solidFill>
              </a:rPr>
              <a:t>)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3486481" y="2041263"/>
            <a:ext cx="1752963" cy="1988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97357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7101" y="1430762"/>
            <a:ext cx="6077798" cy="4686954"/>
          </a:xfrm>
          <a:prstGeom prst="rect">
            <a:avLst/>
          </a:prstGeom>
        </p:spPr>
      </p:pic>
      <p:cxnSp>
        <p:nvCxnSpPr>
          <p:cNvPr id="7" name="직선 연결선 6"/>
          <p:cNvCxnSpPr/>
          <p:nvPr/>
        </p:nvCxnSpPr>
        <p:spPr>
          <a:xfrm>
            <a:off x="0" y="6344816"/>
            <a:ext cx="12192000" cy="933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0" y="6354147"/>
            <a:ext cx="12192000" cy="503853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0339" y="6488420"/>
            <a:ext cx="3593651" cy="253968"/>
          </a:xfrm>
          <a:prstGeom prst="rect">
            <a:avLst/>
          </a:prstGeom>
        </p:spPr>
      </p:pic>
      <p:cxnSp>
        <p:nvCxnSpPr>
          <p:cNvPr id="12" name="직선 연결선 11"/>
          <p:cNvCxnSpPr/>
          <p:nvPr/>
        </p:nvCxnSpPr>
        <p:spPr>
          <a:xfrm>
            <a:off x="3105" y="544285"/>
            <a:ext cx="12192000" cy="933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3110" y="12446"/>
            <a:ext cx="12192000" cy="503853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46647" y="49770"/>
            <a:ext cx="66154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FFFFFF"/>
                </a:solidFill>
              </a:rPr>
              <a:t>1-2. Ubuntu </a:t>
            </a:r>
            <a:r>
              <a:rPr lang="ko-KR" altLang="en-US" sz="2400" dirty="0">
                <a:solidFill>
                  <a:srgbClr val="FFFFFF"/>
                </a:solidFill>
              </a:rPr>
              <a:t>설치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64293" y="839584"/>
            <a:ext cx="60695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Ubuntu 16.04 </a:t>
            </a:r>
            <a:r>
              <a:rPr lang="ko-KR" altLang="en-US" sz="2400" dirty="0"/>
              <a:t>설치 </a:t>
            </a:r>
            <a:r>
              <a:rPr lang="en-US" altLang="ko-KR" sz="2400" dirty="0"/>
              <a:t>(x64)</a:t>
            </a:r>
          </a:p>
          <a:p>
            <a:r>
              <a:rPr lang="ko-KR" altLang="en-US" sz="2400" dirty="0"/>
              <a:t> </a:t>
            </a:r>
            <a:r>
              <a:rPr lang="en-US" altLang="ko-KR" sz="2400" dirty="0"/>
              <a:t>- VM </a:t>
            </a:r>
            <a:r>
              <a:rPr lang="ko-KR" altLang="en-US" sz="2400" dirty="0"/>
              <a:t>시작</a:t>
            </a:r>
            <a:endParaRPr lang="en-US" altLang="ko-KR" sz="2400" dirty="0">
              <a:solidFill>
                <a:srgbClr val="FF0000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4917228" y="1415311"/>
            <a:ext cx="558546" cy="55638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5858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6344816"/>
            <a:ext cx="12192000" cy="933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0" y="6354147"/>
            <a:ext cx="12192000" cy="503853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0339" y="6488420"/>
            <a:ext cx="3593651" cy="253968"/>
          </a:xfrm>
          <a:prstGeom prst="rect">
            <a:avLst/>
          </a:prstGeom>
        </p:spPr>
      </p:pic>
      <p:cxnSp>
        <p:nvCxnSpPr>
          <p:cNvPr id="12" name="직선 연결선 11"/>
          <p:cNvCxnSpPr/>
          <p:nvPr/>
        </p:nvCxnSpPr>
        <p:spPr>
          <a:xfrm>
            <a:off x="3105" y="544285"/>
            <a:ext cx="12192000" cy="933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3110" y="12446"/>
            <a:ext cx="12192000" cy="503853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46647" y="49770"/>
            <a:ext cx="66154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FFFFFF"/>
                </a:solidFill>
              </a:rPr>
              <a:t>1. Docker </a:t>
            </a:r>
            <a:r>
              <a:rPr lang="ko-KR" altLang="en-US" sz="2400" dirty="0">
                <a:solidFill>
                  <a:srgbClr val="FFFFFF"/>
                </a:solidFill>
              </a:rPr>
              <a:t>실습 환경 구성</a:t>
            </a:r>
          </a:p>
        </p:txBody>
      </p:sp>
      <p:grpSp>
        <p:nvGrpSpPr>
          <p:cNvPr id="44" name="그룹 43"/>
          <p:cNvGrpSpPr/>
          <p:nvPr/>
        </p:nvGrpSpPr>
        <p:grpSpPr>
          <a:xfrm>
            <a:off x="3060000" y="1311415"/>
            <a:ext cx="5840968" cy="4191240"/>
            <a:chOff x="2845837" y="1147691"/>
            <a:chExt cx="5840968" cy="4191240"/>
          </a:xfrm>
        </p:grpSpPr>
        <p:sp>
          <p:nvSpPr>
            <p:cNvPr id="9" name="모서리가 둥근 직사각형 8"/>
            <p:cNvSpPr/>
            <p:nvPr/>
          </p:nvSpPr>
          <p:spPr>
            <a:xfrm>
              <a:off x="3077551" y="1147691"/>
              <a:ext cx="5609254" cy="858416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600" dirty="0"/>
                <a:t>Docker </a:t>
              </a:r>
              <a:r>
                <a:rPr lang="ko-KR" altLang="en-US" sz="3600" dirty="0"/>
                <a:t>실습 환경 구성</a:t>
              </a:r>
            </a:p>
          </p:txBody>
        </p:sp>
        <p:cxnSp>
          <p:nvCxnSpPr>
            <p:cNvPr id="4" name="꺾인 연결선 3"/>
            <p:cNvCxnSpPr>
              <a:stCxn id="9" idx="1"/>
              <a:endCxn id="25" idx="1"/>
            </p:cNvCxnSpPr>
            <p:nvPr/>
          </p:nvCxnSpPr>
          <p:spPr>
            <a:xfrm rot="10800000" flipH="1" flipV="1">
              <a:off x="3077550" y="1576898"/>
              <a:ext cx="457199" cy="3511557"/>
            </a:xfrm>
            <a:prstGeom prst="bentConnector3">
              <a:avLst>
                <a:gd name="adj1" fmla="val -50000"/>
              </a:avLst>
            </a:prstGeom>
            <a:ln w="5715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모서리가 둥근 직사각형 21"/>
            <p:cNvSpPr/>
            <p:nvPr/>
          </p:nvSpPr>
          <p:spPr>
            <a:xfrm>
              <a:off x="3534750" y="2349707"/>
              <a:ext cx="3220613" cy="500950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400" dirty="0"/>
                <a:t>1. Virtual Box </a:t>
              </a:r>
              <a:r>
                <a:rPr lang="ko-KR" altLang="en-US" sz="2400" dirty="0"/>
                <a:t>설치</a:t>
              </a:r>
            </a:p>
          </p:txBody>
        </p:sp>
        <p:sp>
          <p:nvSpPr>
            <p:cNvPr id="23" name="모서리가 둥근 직사각형 22"/>
            <p:cNvSpPr/>
            <p:nvPr/>
          </p:nvSpPr>
          <p:spPr>
            <a:xfrm>
              <a:off x="3534750" y="3179132"/>
              <a:ext cx="3220613" cy="500950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400" dirty="0"/>
                <a:t>2. Ubuntu </a:t>
              </a:r>
              <a:r>
                <a:rPr lang="ko-KR" altLang="en-US" sz="2400" dirty="0"/>
                <a:t>설치</a:t>
              </a:r>
            </a:p>
          </p:txBody>
        </p:sp>
        <p:sp>
          <p:nvSpPr>
            <p:cNvPr id="24" name="모서리가 둥근 직사각형 23"/>
            <p:cNvSpPr/>
            <p:nvPr/>
          </p:nvSpPr>
          <p:spPr>
            <a:xfrm>
              <a:off x="3534750" y="4008557"/>
              <a:ext cx="3220613" cy="500950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400" dirty="0"/>
                <a:t>3. Putty </a:t>
              </a:r>
              <a:r>
                <a:rPr lang="ko-KR" altLang="en-US" sz="2400" dirty="0"/>
                <a:t>연결</a:t>
              </a:r>
            </a:p>
          </p:txBody>
        </p:sp>
        <p:sp>
          <p:nvSpPr>
            <p:cNvPr id="25" name="모서리가 둥근 직사각형 24"/>
            <p:cNvSpPr/>
            <p:nvPr/>
          </p:nvSpPr>
          <p:spPr>
            <a:xfrm>
              <a:off x="3534750" y="4837981"/>
              <a:ext cx="3220613" cy="500950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400" dirty="0"/>
                <a:t>4. Docker </a:t>
              </a:r>
              <a:r>
                <a:rPr lang="ko-KR" altLang="en-US" sz="2400" dirty="0"/>
                <a:t>설치</a:t>
              </a:r>
            </a:p>
          </p:txBody>
        </p:sp>
        <p:cxnSp>
          <p:nvCxnSpPr>
            <p:cNvPr id="37" name="직선 연결선 36"/>
            <p:cNvCxnSpPr>
              <a:stCxn id="22" idx="1"/>
            </p:cNvCxnSpPr>
            <p:nvPr/>
          </p:nvCxnSpPr>
          <p:spPr>
            <a:xfrm flipH="1">
              <a:off x="2845837" y="2600182"/>
              <a:ext cx="688913" cy="3059"/>
            </a:xfrm>
            <a:prstGeom prst="line">
              <a:avLst/>
            </a:prstGeom>
            <a:ln w="5715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/>
            <p:cNvCxnSpPr>
              <a:stCxn id="23" idx="1"/>
            </p:cNvCxnSpPr>
            <p:nvPr/>
          </p:nvCxnSpPr>
          <p:spPr>
            <a:xfrm flipH="1">
              <a:off x="2845837" y="3429607"/>
              <a:ext cx="688913" cy="4058"/>
            </a:xfrm>
            <a:prstGeom prst="line">
              <a:avLst/>
            </a:prstGeom>
            <a:ln w="5715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40"/>
            <p:cNvCxnSpPr>
              <a:stCxn id="24" idx="1"/>
            </p:cNvCxnSpPr>
            <p:nvPr/>
          </p:nvCxnSpPr>
          <p:spPr>
            <a:xfrm flipH="1">
              <a:off x="2845837" y="4259032"/>
              <a:ext cx="688913" cy="5058"/>
            </a:xfrm>
            <a:prstGeom prst="line">
              <a:avLst/>
            </a:prstGeom>
            <a:ln w="5715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19690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6344816"/>
            <a:ext cx="12192000" cy="933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0" y="6354147"/>
            <a:ext cx="12192000" cy="503853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0339" y="6488420"/>
            <a:ext cx="3593651" cy="253968"/>
          </a:xfrm>
          <a:prstGeom prst="rect">
            <a:avLst/>
          </a:prstGeom>
        </p:spPr>
      </p:pic>
      <p:cxnSp>
        <p:nvCxnSpPr>
          <p:cNvPr id="12" name="직선 연결선 11"/>
          <p:cNvCxnSpPr/>
          <p:nvPr/>
        </p:nvCxnSpPr>
        <p:spPr>
          <a:xfrm>
            <a:off x="3105" y="544285"/>
            <a:ext cx="12192000" cy="933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3110" y="12446"/>
            <a:ext cx="12192000" cy="503853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46647" y="49770"/>
            <a:ext cx="66154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FFFFFF"/>
                </a:solidFill>
              </a:rPr>
              <a:t>1-2. Ubuntu </a:t>
            </a:r>
            <a:r>
              <a:rPr lang="ko-KR" altLang="en-US" sz="2400" dirty="0">
                <a:solidFill>
                  <a:srgbClr val="FFFFFF"/>
                </a:solidFill>
              </a:rPr>
              <a:t>설치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64293" y="839584"/>
            <a:ext cx="60695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Ubuntu 16.04 </a:t>
            </a:r>
            <a:r>
              <a:rPr lang="ko-KR" altLang="en-US" sz="2400" dirty="0"/>
              <a:t>설치 </a:t>
            </a:r>
            <a:r>
              <a:rPr lang="en-US" altLang="ko-KR" sz="2400" dirty="0"/>
              <a:t>(x64)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262" y="1377905"/>
            <a:ext cx="5719156" cy="4774315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4098178" y="4231178"/>
            <a:ext cx="1072341" cy="25769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407493" y="4106487"/>
            <a:ext cx="1072341" cy="15934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3804" y="1301249"/>
            <a:ext cx="4854610" cy="237241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3804" y="3972400"/>
            <a:ext cx="4854610" cy="2179820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6590561" y="2015677"/>
            <a:ext cx="2089691" cy="15934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6833094" y="5042844"/>
            <a:ext cx="1427286" cy="21208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03869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6344816"/>
            <a:ext cx="12192000" cy="933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0" y="6354147"/>
            <a:ext cx="12192000" cy="503853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0339" y="6488420"/>
            <a:ext cx="3593651" cy="253968"/>
          </a:xfrm>
          <a:prstGeom prst="rect">
            <a:avLst/>
          </a:prstGeom>
        </p:spPr>
      </p:pic>
      <p:cxnSp>
        <p:nvCxnSpPr>
          <p:cNvPr id="12" name="직선 연결선 11"/>
          <p:cNvCxnSpPr/>
          <p:nvPr/>
        </p:nvCxnSpPr>
        <p:spPr>
          <a:xfrm>
            <a:off x="3105" y="544285"/>
            <a:ext cx="12192000" cy="933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3110" y="12446"/>
            <a:ext cx="12192000" cy="503853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46647" y="49770"/>
            <a:ext cx="66154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FFFFFF"/>
                </a:solidFill>
              </a:rPr>
              <a:t>1-2. Ubuntu </a:t>
            </a:r>
            <a:r>
              <a:rPr lang="ko-KR" altLang="en-US" sz="2400" dirty="0">
                <a:solidFill>
                  <a:srgbClr val="FFFFFF"/>
                </a:solidFill>
              </a:rPr>
              <a:t>설치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64293" y="839584"/>
            <a:ext cx="60695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Ubuntu 16.04 </a:t>
            </a:r>
            <a:r>
              <a:rPr lang="ko-KR" altLang="en-US" sz="2400" dirty="0"/>
              <a:t>설치 </a:t>
            </a:r>
            <a:r>
              <a:rPr lang="en-US" altLang="ko-KR" sz="2400" dirty="0"/>
              <a:t>(x64)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0792" y="1641771"/>
            <a:ext cx="7434207" cy="4301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3108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6344816"/>
            <a:ext cx="12192000" cy="933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0" y="6354147"/>
            <a:ext cx="12192000" cy="503853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0339" y="6488420"/>
            <a:ext cx="3593651" cy="253968"/>
          </a:xfrm>
          <a:prstGeom prst="rect">
            <a:avLst/>
          </a:prstGeom>
        </p:spPr>
      </p:pic>
      <p:cxnSp>
        <p:nvCxnSpPr>
          <p:cNvPr id="12" name="직선 연결선 11"/>
          <p:cNvCxnSpPr/>
          <p:nvPr/>
        </p:nvCxnSpPr>
        <p:spPr>
          <a:xfrm>
            <a:off x="3105" y="544285"/>
            <a:ext cx="12192000" cy="933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3110" y="12446"/>
            <a:ext cx="12192000" cy="503853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46647" y="49770"/>
            <a:ext cx="66154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FFFFFF"/>
                </a:solidFill>
              </a:rPr>
              <a:t>1-2. Ubuntu </a:t>
            </a:r>
            <a:r>
              <a:rPr lang="ko-KR" altLang="en-US" sz="2400" dirty="0">
                <a:solidFill>
                  <a:srgbClr val="FFFFFF"/>
                </a:solidFill>
              </a:rPr>
              <a:t>설치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64293" y="839584"/>
            <a:ext cx="60695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Ubuntu 16.04 </a:t>
            </a:r>
            <a:r>
              <a:rPr lang="ko-KR" altLang="en-US" sz="2400" dirty="0"/>
              <a:t>설치 </a:t>
            </a:r>
            <a:r>
              <a:rPr lang="en-US" altLang="ko-KR" sz="2400" dirty="0"/>
              <a:t>(x64)</a:t>
            </a:r>
          </a:p>
          <a:p>
            <a:r>
              <a:rPr lang="en-US" altLang="ko-KR" sz="2400" dirty="0"/>
              <a:t> - keyboard layout 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5080" y="2247147"/>
            <a:ext cx="4677428" cy="3210373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4041" y="2244913"/>
            <a:ext cx="4658375" cy="3200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32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6344816"/>
            <a:ext cx="12192000" cy="933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0" y="6354147"/>
            <a:ext cx="12192000" cy="503853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0339" y="6488420"/>
            <a:ext cx="3593651" cy="253968"/>
          </a:xfrm>
          <a:prstGeom prst="rect">
            <a:avLst/>
          </a:prstGeom>
        </p:spPr>
      </p:pic>
      <p:cxnSp>
        <p:nvCxnSpPr>
          <p:cNvPr id="12" name="직선 연결선 11"/>
          <p:cNvCxnSpPr/>
          <p:nvPr/>
        </p:nvCxnSpPr>
        <p:spPr>
          <a:xfrm>
            <a:off x="3105" y="544285"/>
            <a:ext cx="12192000" cy="933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3110" y="12446"/>
            <a:ext cx="12192000" cy="503853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46647" y="49770"/>
            <a:ext cx="66154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FFFFFF"/>
                </a:solidFill>
              </a:rPr>
              <a:t>1-2. Ubuntu </a:t>
            </a:r>
            <a:r>
              <a:rPr lang="ko-KR" altLang="en-US" sz="2400" dirty="0">
                <a:solidFill>
                  <a:srgbClr val="FFFFFF"/>
                </a:solidFill>
              </a:rPr>
              <a:t>설치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64293" y="839584"/>
            <a:ext cx="60695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Ubuntu 16.04 </a:t>
            </a:r>
            <a:r>
              <a:rPr lang="ko-KR" altLang="en-US" sz="2400" dirty="0"/>
              <a:t>설치 </a:t>
            </a:r>
            <a:r>
              <a:rPr lang="en-US" altLang="ko-KR" sz="2400" dirty="0"/>
              <a:t>(x64)</a:t>
            </a:r>
          </a:p>
          <a:p>
            <a:r>
              <a:rPr lang="en-US" altLang="ko-KR" sz="2400" dirty="0"/>
              <a:t> - </a:t>
            </a:r>
            <a:r>
              <a:rPr lang="ko-KR" altLang="en-US" sz="2400" dirty="0"/>
              <a:t>계정 설정</a:t>
            </a:r>
            <a:endParaRPr lang="en-US" altLang="ko-KR" sz="24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482" y="2314629"/>
            <a:ext cx="6098758" cy="308081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32016" y="1917920"/>
            <a:ext cx="4563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password : </a:t>
            </a:r>
            <a:r>
              <a:rPr lang="en-US" altLang="ko-KR" dirty="0" err="1"/>
              <a:t>docker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6972" y="2302265"/>
            <a:ext cx="4344362" cy="3081600"/>
          </a:xfrm>
          <a:prstGeom prst="rect">
            <a:avLst/>
          </a:prstGeom>
        </p:spPr>
      </p:pic>
      <p:sp>
        <p:nvSpPr>
          <p:cNvPr id="14" name="오른쪽 화살표 13"/>
          <p:cNvSpPr/>
          <p:nvPr/>
        </p:nvSpPr>
        <p:spPr>
          <a:xfrm>
            <a:off x="6437863" y="3656581"/>
            <a:ext cx="686486" cy="39691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56763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6344816"/>
            <a:ext cx="12192000" cy="933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0" y="6354147"/>
            <a:ext cx="12192000" cy="503853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0339" y="6488420"/>
            <a:ext cx="3593651" cy="253968"/>
          </a:xfrm>
          <a:prstGeom prst="rect">
            <a:avLst/>
          </a:prstGeom>
        </p:spPr>
      </p:pic>
      <p:cxnSp>
        <p:nvCxnSpPr>
          <p:cNvPr id="12" name="직선 연결선 11"/>
          <p:cNvCxnSpPr/>
          <p:nvPr/>
        </p:nvCxnSpPr>
        <p:spPr>
          <a:xfrm>
            <a:off x="3105" y="544285"/>
            <a:ext cx="12192000" cy="933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3110" y="12446"/>
            <a:ext cx="12192000" cy="503853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46647" y="49770"/>
            <a:ext cx="66154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FFFFFF"/>
                </a:solidFill>
              </a:rPr>
              <a:t>1. Docker </a:t>
            </a:r>
            <a:r>
              <a:rPr lang="ko-KR" altLang="en-US" sz="2400" dirty="0">
                <a:solidFill>
                  <a:srgbClr val="FFFFFF"/>
                </a:solidFill>
              </a:rPr>
              <a:t>실습 환경 구성</a:t>
            </a:r>
          </a:p>
        </p:txBody>
      </p:sp>
      <p:grpSp>
        <p:nvGrpSpPr>
          <p:cNvPr id="44" name="그룹 43"/>
          <p:cNvGrpSpPr/>
          <p:nvPr/>
        </p:nvGrpSpPr>
        <p:grpSpPr>
          <a:xfrm>
            <a:off x="3060000" y="1311415"/>
            <a:ext cx="5840968" cy="4191240"/>
            <a:chOff x="2845837" y="1147691"/>
            <a:chExt cx="5840968" cy="4191240"/>
          </a:xfrm>
        </p:grpSpPr>
        <p:sp>
          <p:nvSpPr>
            <p:cNvPr id="9" name="모서리가 둥근 직사각형 8"/>
            <p:cNvSpPr/>
            <p:nvPr/>
          </p:nvSpPr>
          <p:spPr>
            <a:xfrm>
              <a:off x="3077551" y="1147691"/>
              <a:ext cx="5609254" cy="858416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600" dirty="0"/>
                <a:t>Docker </a:t>
              </a:r>
              <a:r>
                <a:rPr lang="ko-KR" altLang="en-US" sz="3600" dirty="0"/>
                <a:t>실습 환경 구성</a:t>
              </a:r>
            </a:p>
          </p:txBody>
        </p:sp>
        <p:cxnSp>
          <p:nvCxnSpPr>
            <p:cNvPr id="4" name="꺾인 연결선 3"/>
            <p:cNvCxnSpPr>
              <a:stCxn id="9" idx="1"/>
              <a:endCxn id="25" idx="1"/>
            </p:cNvCxnSpPr>
            <p:nvPr/>
          </p:nvCxnSpPr>
          <p:spPr>
            <a:xfrm rot="10800000" flipH="1" flipV="1">
              <a:off x="3077550" y="1576898"/>
              <a:ext cx="457199" cy="3511557"/>
            </a:xfrm>
            <a:prstGeom prst="bentConnector3">
              <a:avLst>
                <a:gd name="adj1" fmla="val -50000"/>
              </a:avLst>
            </a:prstGeom>
            <a:ln w="5715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모서리가 둥근 직사각형 21"/>
            <p:cNvSpPr/>
            <p:nvPr/>
          </p:nvSpPr>
          <p:spPr>
            <a:xfrm>
              <a:off x="3534750" y="2349707"/>
              <a:ext cx="3220613" cy="500950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400" dirty="0"/>
                <a:t>1. Virtual Box </a:t>
              </a:r>
              <a:r>
                <a:rPr lang="ko-KR" altLang="en-US" sz="2400" dirty="0"/>
                <a:t>설치</a:t>
              </a:r>
            </a:p>
          </p:txBody>
        </p:sp>
        <p:sp>
          <p:nvSpPr>
            <p:cNvPr id="23" name="모서리가 둥근 직사각형 22"/>
            <p:cNvSpPr/>
            <p:nvPr/>
          </p:nvSpPr>
          <p:spPr>
            <a:xfrm>
              <a:off x="3534750" y="3179132"/>
              <a:ext cx="3220613" cy="500950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400" dirty="0"/>
                <a:t>2. Ubuntu </a:t>
              </a:r>
              <a:r>
                <a:rPr lang="ko-KR" altLang="en-US" sz="2400" dirty="0"/>
                <a:t>설치</a:t>
              </a:r>
            </a:p>
          </p:txBody>
        </p:sp>
        <p:sp>
          <p:nvSpPr>
            <p:cNvPr id="24" name="모서리가 둥근 직사각형 23"/>
            <p:cNvSpPr/>
            <p:nvPr/>
          </p:nvSpPr>
          <p:spPr>
            <a:xfrm>
              <a:off x="3534750" y="4008557"/>
              <a:ext cx="3220613" cy="500950"/>
            </a:xfrm>
            <a:prstGeom prst="roundRect">
              <a:avLst/>
            </a:prstGeom>
            <a:solidFill>
              <a:srgbClr val="00B0F0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400" dirty="0"/>
                <a:t>3. Putty </a:t>
              </a:r>
              <a:r>
                <a:rPr lang="ko-KR" altLang="en-US" sz="2400" dirty="0"/>
                <a:t>연결</a:t>
              </a:r>
            </a:p>
          </p:txBody>
        </p:sp>
        <p:sp>
          <p:nvSpPr>
            <p:cNvPr id="25" name="모서리가 둥근 직사각형 24"/>
            <p:cNvSpPr/>
            <p:nvPr/>
          </p:nvSpPr>
          <p:spPr>
            <a:xfrm>
              <a:off x="3534750" y="4837981"/>
              <a:ext cx="3220613" cy="500950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400" dirty="0"/>
                <a:t>4. Docker </a:t>
              </a:r>
              <a:r>
                <a:rPr lang="ko-KR" altLang="en-US" sz="2400" dirty="0"/>
                <a:t>설치</a:t>
              </a:r>
            </a:p>
          </p:txBody>
        </p:sp>
        <p:cxnSp>
          <p:nvCxnSpPr>
            <p:cNvPr id="37" name="직선 연결선 36"/>
            <p:cNvCxnSpPr>
              <a:stCxn id="22" idx="1"/>
            </p:cNvCxnSpPr>
            <p:nvPr/>
          </p:nvCxnSpPr>
          <p:spPr>
            <a:xfrm flipH="1">
              <a:off x="2845837" y="2600182"/>
              <a:ext cx="688913" cy="3059"/>
            </a:xfrm>
            <a:prstGeom prst="line">
              <a:avLst/>
            </a:prstGeom>
            <a:ln w="5715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/>
            <p:cNvCxnSpPr>
              <a:stCxn id="23" idx="1"/>
            </p:cNvCxnSpPr>
            <p:nvPr/>
          </p:nvCxnSpPr>
          <p:spPr>
            <a:xfrm flipH="1">
              <a:off x="2845837" y="3429607"/>
              <a:ext cx="688913" cy="4058"/>
            </a:xfrm>
            <a:prstGeom prst="line">
              <a:avLst/>
            </a:prstGeom>
            <a:ln w="5715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40"/>
            <p:cNvCxnSpPr>
              <a:stCxn id="24" idx="1"/>
            </p:cNvCxnSpPr>
            <p:nvPr/>
          </p:nvCxnSpPr>
          <p:spPr>
            <a:xfrm flipH="1">
              <a:off x="2845837" y="4259032"/>
              <a:ext cx="688913" cy="5058"/>
            </a:xfrm>
            <a:prstGeom prst="line">
              <a:avLst/>
            </a:prstGeom>
            <a:ln w="5715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03929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6344816"/>
            <a:ext cx="12192000" cy="933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0" y="6354147"/>
            <a:ext cx="12192000" cy="503853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0339" y="6488420"/>
            <a:ext cx="3593651" cy="253968"/>
          </a:xfrm>
          <a:prstGeom prst="rect">
            <a:avLst/>
          </a:prstGeom>
        </p:spPr>
      </p:pic>
      <p:cxnSp>
        <p:nvCxnSpPr>
          <p:cNvPr id="12" name="직선 연결선 11"/>
          <p:cNvCxnSpPr/>
          <p:nvPr/>
        </p:nvCxnSpPr>
        <p:spPr>
          <a:xfrm>
            <a:off x="3105" y="544285"/>
            <a:ext cx="12192000" cy="933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3110" y="12446"/>
            <a:ext cx="12192000" cy="503853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46647" y="49770"/>
            <a:ext cx="66154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FFFFFF"/>
                </a:solidFill>
              </a:rPr>
              <a:t>1-3. Putty </a:t>
            </a:r>
            <a:r>
              <a:rPr lang="ko-KR" altLang="en-US" sz="2400" dirty="0">
                <a:solidFill>
                  <a:srgbClr val="FFFFFF"/>
                </a:solidFill>
              </a:rPr>
              <a:t>연결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64293" y="839584"/>
            <a:ext cx="60695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Putty </a:t>
            </a:r>
            <a:r>
              <a:rPr lang="ko-KR" altLang="en-US" sz="2400" dirty="0"/>
              <a:t>연결 </a:t>
            </a:r>
            <a:endParaRPr lang="en-US" altLang="ko-KR" sz="2400" dirty="0"/>
          </a:p>
          <a:p>
            <a:r>
              <a:rPr lang="en-US" altLang="ko-KR" sz="2400" dirty="0"/>
              <a:t> - </a:t>
            </a:r>
            <a:r>
              <a:rPr lang="en-US" altLang="ko-KR" sz="2400" dirty="0" err="1"/>
              <a:t>openssh</a:t>
            </a:r>
            <a:r>
              <a:rPr lang="en-US" altLang="ko-KR" sz="2400" dirty="0"/>
              <a:t> </a:t>
            </a:r>
            <a:r>
              <a:rPr lang="ko-KR" altLang="en-US" sz="2400" dirty="0"/>
              <a:t>설치</a:t>
            </a:r>
            <a:endParaRPr lang="en-US" altLang="ko-KR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464293" y="2043404"/>
            <a:ext cx="6860238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터미널 열기</a:t>
            </a:r>
            <a:r>
              <a:rPr lang="en-US" altLang="ko-KR" sz="1600" dirty="0"/>
              <a:t>(</a:t>
            </a:r>
            <a:r>
              <a:rPr lang="en-US" altLang="ko-KR" sz="1600" dirty="0" err="1"/>
              <a:t>ctrl+alt+t</a:t>
            </a:r>
            <a:r>
              <a:rPr lang="en-US" altLang="ko-KR" sz="1600" dirty="0"/>
              <a:t>)</a:t>
            </a:r>
          </a:p>
          <a:p>
            <a:endParaRPr lang="en-US" altLang="ko-KR" sz="1600" dirty="0"/>
          </a:p>
          <a:p>
            <a:r>
              <a:rPr lang="en-US" altLang="ko-KR" sz="1600" dirty="0"/>
              <a:t>~$ </a:t>
            </a:r>
            <a:r>
              <a:rPr lang="en-US" altLang="ko-KR" sz="1600" dirty="0" err="1"/>
              <a:t>sudo</a:t>
            </a:r>
            <a:r>
              <a:rPr lang="en-US" altLang="ko-KR" sz="1600" dirty="0"/>
              <a:t> </a:t>
            </a:r>
            <a:r>
              <a:rPr lang="en-US" altLang="ko-KR" sz="1600" dirty="0" err="1"/>
              <a:t>su</a:t>
            </a:r>
            <a:r>
              <a:rPr lang="en-US" altLang="ko-KR" sz="1600" dirty="0"/>
              <a:t> –</a:t>
            </a:r>
          </a:p>
          <a:p>
            <a:r>
              <a:rPr lang="en-US" altLang="ko-KR" sz="1600" dirty="0"/>
              <a:t>root@docker-host-1:~# apt-get update</a:t>
            </a:r>
          </a:p>
          <a:p>
            <a:r>
              <a:rPr lang="en-US" altLang="ko-KR" sz="1600" dirty="0"/>
              <a:t>root@docker-host-1:~# apt-get upgrade</a:t>
            </a:r>
          </a:p>
          <a:p>
            <a:r>
              <a:rPr lang="en-US" altLang="ko-KR" sz="1600" dirty="0"/>
              <a:t>root@docker-host-1:~# apt-get install </a:t>
            </a:r>
            <a:r>
              <a:rPr lang="en-US" altLang="ko-KR" sz="1600" dirty="0" err="1"/>
              <a:t>openssh</a:t>
            </a:r>
            <a:r>
              <a:rPr lang="en-US" altLang="ko-KR" sz="1600" dirty="0"/>
              <a:t>-server</a:t>
            </a:r>
          </a:p>
          <a:p>
            <a:r>
              <a:rPr lang="en-US" altLang="ko-KR" sz="1600" dirty="0"/>
              <a:t>root@docker-host-1:~# /</a:t>
            </a:r>
            <a:r>
              <a:rPr lang="en-US" altLang="ko-KR" sz="1600" dirty="0" err="1"/>
              <a:t>etc</a:t>
            </a:r>
            <a:r>
              <a:rPr lang="en-US" altLang="ko-KR" sz="1600" dirty="0"/>
              <a:t>/</a:t>
            </a:r>
            <a:r>
              <a:rPr lang="en-US" altLang="ko-KR" sz="1600" dirty="0" err="1"/>
              <a:t>init.d</a:t>
            </a:r>
            <a:r>
              <a:rPr lang="en-US" altLang="ko-KR" sz="1600" dirty="0"/>
              <a:t>/</a:t>
            </a:r>
            <a:r>
              <a:rPr lang="en-US" altLang="ko-KR" sz="1600" dirty="0" err="1"/>
              <a:t>ssh</a:t>
            </a:r>
            <a:r>
              <a:rPr lang="en-US" altLang="ko-KR" sz="1600" dirty="0"/>
              <a:t> start</a:t>
            </a:r>
          </a:p>
          <a:p>
            <a:r>
              <a:rPr lang="en-US" altLang="ko-KR" sz="1600" dirty="0"/>
              <a:t>root@docker-host-1:~# apt-get install vim         #</a:t>
            </a:r>
            <a:r>
              <a:rPr lang="ko-KR" altLang="en-US" sz="1600" dirty="0"/>
              <a:t>일반 </a:t>
            </a:r>
            <a:r>
              <a:rPr lang="en-US" altLang="ko-KR" sz="1600" dirty="0"/>
              <a:t>vi </a:t>
            </a:r>
            <a:r>
              <a:rPr lang="ko-KR" altLang="en-US" sz="1600" dirty="0"/>
              <a:t>편집기 설치</a:t>
            </a:r>
            <a:endParaRPr lang="en-US" altLang="ko-KR" sz="1600" dirty="0"/>
          </a:p>
          <a:p>
            <a:r>
              <a:rPr lang="en-US" altLang="ko-KR" sz="1600" dirty="0"/>
              <a:t>root@docker-host-1:~# vi /</a:t>
            </a:r>
            <a:r>
              <a:rPr lang="en-US" altLang="ko-KR" sz="1600" dirty="0" err="1"/>
              <a:t>etc</a:t>
            </a:r>
            <a:r>
              <a:rPr lang="en-US" altLang="ko-KR" sz="1600" dirty="0"/>
              <a:t>/</a:t>
            </a:r>
            <a:r>
              <a:rPr lang="en-US" altLang="ko-KR" sz="1600" dirty="0" err="1"/>
              <a:t>ssh</a:t>
            </a:r>
            <a:r>
              <a:rPr lang="en-US" altLang="ko-KR" sz="1600" dirty="0"/>
              <a:t>/</a:t>
            </a:r>
            <a:r>
              <a:rPr lang="en-US" altLang="ko-KR" sz="1600" dirty="0" err="1"/>
              <a:t>sshd_config</a:t>
            </a:r>
            <a:r>
              <a:rPr lang="en-US" altLang="ko-KR" sz="1600" dirty="0"/>
              <a:t>   #</a:t>
            </a:r>
            <a:r>
              <a:rPr lang="ko-KR" altLang="en-US" sz="1600" dirty="0"/>
              <a:t>원격 </a:t>
            </a:r>
            <a:r>
              <a:rPr lang="en-US" altLang="ko-KR" sz="1600" dirty="0"/>
              <a:t>root </a:t>
            </a:r>
            <a:r>
              <a:rPr lang="ko-KR" altLang="en-US" sz="1600" dirty="0"/>
              <a:t>접근 허용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en-US" altLang="ko-KR" sz="1600" dirty="0"/>
              <a:t>◈ </a:t>
            </a:r>
            <a:r>
              <a:rPr lang="en-US" altLang="ko-KR" sz="1600" dirty="0" err="1"/>
              <a:t>sshd_config</a:t>
            </a:r>
            <a:r>
              <a:rPr lang="en-US" altLang="ko-KR" sz="1600" dirty="0"/>
              <a:t> </a:t>
            </a:r>
            <a:r>
              <a:rPr lang="ko-KR" altLang="en-US" sz="1600" dirty="0"/>
              <a:t>수정 </a:t>
            </a:r>
            <a:endParaRPr lang="en-US" altLang="ko-KR" sz="1600" dirty="0"/>
          </a:p>
          <a:p>
            <a:r>
              <a:rPr lang="en-US" altLang="ko-KR" sz="1200" dirty="0" err="1">
                <a:solidFill>
                  <a:srgbClr val="FF0000"/>
                </a:solidFill>
              </a:rPr>
              <a:t>ssh</a:t>
            </a:r>
            <a:r>
              <a:rPr lang="en-US" altLang="ko-KR" sz="1200" dirty="0">
                <a:solidFill>
                  <a:srgbClr val="FF0000"/>
                </a:solidFill>
              </a:rPr>
              <a:t> </a:t>
            </a:r>
            <a:r>
              <a:rPr lang="ko-KR" altLang="en-US" sz="1200" dirty="0">
                <a:solidFill>
                  <a:srgbClr val="FF0000"/>
                </a:solidFill>
              </a:rPr>
              <a:t>는 기본적으로 </a:t>
            </a:r>
            <a:r>
              <a:rPr lang="en-US" altLang="ko-KR" sz="1200" dirty="0">
                <a:solidFill>
                  <a:srgbClr val="FF0000"/>
                </a:solidFill>
              </a:rPr>
              <a:t>root </a:t>
            </a:r>
            <a:r>
              <a:rPr lang="ko-KR" altLang="en-US" sz="1200" dirty="0" err="1">
                <a:solidFill>
                  <a:srgbClr val="FF0000"/>
                </a:solidFill>
              </a:rPr>
              <a:t>로그인을</a:t>
            </a:r>
            <a:r>
              <a:rPr lang="ko-KR" altLang="en-US" sz="1200" dirty="0">
                <a:solidFill>
                  <a:srgbClr val="FF0000"/>
                </a:solidFill>
              </a:rPr>
              <a:t> 허용 하지 않지만 </a:t>
            </a:r>
            <a:r>
              <a:rPr lang="ko-KR" altLang="en-US" sz="1200" dirty="0" err="1">
                <a:solidFill>
                  <a:srgbClr val="FF0000"/>
                </a:solidFill>
              </a:rPr>
              <a:t>실습중</a:t>
            </a:r>
            <a:r>
              <a:rPr lang="ko-KR" altLang="en-US" sz="1200" dirty="0">
                <a:solidFill>
                  <a:srgbClr val="FF0000"/>
                </a:solidFill>
              </a:rPr>
              <a:t> </a:t>
            </a:r>
            <a:r>
              <a:rPr lang="en-US" altLang="ko-KR" sz="1200" dirty="0">
                <a:solidFill>
                  <a:srgbClr val="FF0000"/>
                </a:solidFill>
              </a:rPr>
              <a:t>putty</a:t>
            </a:r>
            <a:r>
              <a:rPr lang="ko-KR" altLang="en-US" sz="1200" dirty="0">
                <a:solidFill>
                  <a:srgbClr val="FF0000"/>
                </a:solidFill>
              </a:rPr>
              <a:t>를 통해 </a:t>
            </a:r>
            <a:r>
              <a:rPr lang="en-US" altLang="ko-KR" sz="1200" dirty="0">
                <a:solidFill>
                  <a:srgbClr val="FF0000"/>
                </a:solidFill>
              </a:rPr>
              <a:t>root </a:t>
            </a:r>
            <a:r>
              <a:rPr lang="ko-KR" altLang="en-US" sz="1200" dirty="0">
                <a:solidFill>
                  <a:srgbClr val="FF0000"/>
                </a:solidFill>
              </a:rPr>
              <a:t>많이 이동하기 때문에 파일 수정</a:t>
            </a:r>
            <a:endParaRPr lang="en-US" altLang="ko-KR" sz="1600" dirty="0">
              <a:solidFill>
                <a:srgbClr val="FF0000"/>
              </a:solidFill>
            </a:endParaRPr>
          </a:p>
          <a:p>
            <a:r>
              <a:rPr lang="en-US" altLang="ko-KR" sz="1600" dirty="0"/>
              <a:t>28 #</a:t>
            </a:r>
            <a:r>
              <a:rPr lang="en-US" altLang="ko-KR" sz="1600" dirty="0" err="1"/>
              <a:t>PermitRootLogin</a:t>
            </a:r>
            <a:r>
              <a:rPr lang="en-US" altLang="ko-KR" sz="1600" dirty="0"/>
              <a:t> prohibit-password   #</a:t>
            </a:r>
            <a:r>
              <a:rPr lang="ko-KR" altLang="en-US" sz="1600" dirty="0"/>
              <a:t>주석</a:t>
            </a:r>
            <a:endParaRPr lang="en-US" altLang="ko-KR" sz="1600" dirty="0"/>
          </a:p>
          <a:p>
            <a:r>
              <a:rPr lang="en-US" altLang="ko-KR" sz="1600" dirty="0"/>
              <a:t>29 </a:t>
            </a:r>
            <a:r>
              <a:rPr lang="en-US" altLang="ko-KR" sz="1600" dirty="0" err="1"/>
              <a:t>PermitRootLogin</a:t>
            </a:r>
            <a:r>
              <a:rPr lang="en-US" altLang="ko-KR" sz="1600" dirty="0"/>
              <a:t> yes                        #</a:t>
            </a:r>
            <a:r>
              <a:rPr lang="ko-KR" altLang="en-US" sz="1600" dirty="0"/>
              <a:t>값 변경</a:t>
            </a:r>
            <a:r>
              <a:rPr lang="en-US" altLang="ko-KR" sz="1600" dirty="0"/>
              <a:t>(yes)</a:t>
            </a:r>
            <a:endParaRPr lang="ko-KR" altLang="en-US" sz="1600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610" y="5416698"/>
            <a:ext cx="3543795" cy="828791"/>
          </a:xfrm>
          <a:prstGeom prst="rect">
            <a:avLst/>
          </a:prstGeom>
        </p:spPr>
      </p:pic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3653203"/>
              </p:ext>
            </p:extLst>
          </p:nvPr>
        </p:nvGraphicFramePr>
        <p:xfrm>
          <a:off x="7464486" y="2054261"/>
          <a:ext cx="4169299" cy="4081677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13956">
                  <a:extLst>
                    <a:ext uri="{9D8B030D-6E8A-4147-A177-3AD203B41FA5}">
                      <a16:colId xmlns:a16="http://schemas.microsoft.com/office/drawing/2014/main" val="357090645"/>
                    </a:ext>
                  </a:extLst>
                </a:gridCol>
                <a:gridCol w="3255343">
                  <a:extLst>
                    <a:ext uri="{9D8B030D-6E8A-4147-A177-3AD203B41FA5}">
                      <a16:colId xmlns:a16="http://schemas.microsoft.com/office/drawing/2014/main" val="2878449504"/>
                    </a:ext>
                  </a:extLst>
                </a:gridCol>
              </a:tblGrid>
              <a:tr h="29052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명령어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내용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3923402"/>
                  </a:ext>
                </a:extLst>
              </a:tr>
              <a:tr h="2905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a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커서 위치 다음 칸 </a:t>
                      </a:r>
                      <a:r>
                        <a:rPr lang="ko-KR" altLang="en-US" sz="1200" dirty="0" err="1"/>
                        <a:t>부터</a:t>
                      </a:r>
                      <a:r>
                        <a:rPr lang="ko-KR" altLang="en-US" sz="1200" dirty="0"/>
                        <a:t> 입력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129820"/>
                  </a:ext>
                </a:extLst>
              </a:tr>
              <a:tr h="2905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/>
                        <a:t>i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커서의 위치에 입력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9028153"/>
                  </a:ext>
                </a:extLst>
              </a:tr>
              <a:tr h="2905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/>
                        <a:t>dd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커서가 있는 행 삭제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8806885"/>
                  </a:ext>
                </a:extLst>
              </a:tr>
              <a:tr h="2905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/>
                        <a:t>yy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커서가 있는 행 복사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7062601"/>
                  </a:ext>
                </a:extLst>
              </a:tr>
              <a:tr h="2905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p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/>
                        <a:t>붙여넣기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7019150"/>
                  </a:ext>
                </a:extLst>
              </a:tr>
              <a:tr h="2905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u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되돌리기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8635284"/>
                  </a:ext>
                </a:extLst>
              </a:tr>
              <a:tr h="2905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:w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저장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2203643"/>
                  </a:ext>
                </a:extLst>
              </a:tr>
              <a:tr h="2905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:</a:t>
                      </a:r>
                      <a:r>
                        <a:rPr lang="en-US" altLang="ko-KR" sz="1200" dirty="0" err="1"/>
                        <a:t>wq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저장 후 종료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205360"/>
                  </a:ext>
                </a:extLst>
              </a:tr>
              <a:tr h="2905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:q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종료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9696498"/>
                  </a:ext>
                </a:extLst>
              </a:tr>
              <a:tr h="2905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:q!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강제 종료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5297883"/>
                  </a:ext>
                </a:extLst>
              </a:tr>
              <a:tr h="2905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gg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파일 맨 처음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4942411"/>
                  </a:ext>
                </a:extLst>
              </a:tr>
              <a:tr h="2905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/>
                        <a:t>shift+g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파일 맨 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1533143"/>
                  </a:ext>
                </a:extLst>
              </a:tr>
              <a:tr h="2905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v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블록 지정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9210821"/>
                  </a:ext>
                </a:extLst>
              </a:tr>
            </a:tbl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7464486" y="1695406"/>
            <a:ext cx="3638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자주 쓰는 </a:t>
            </a:r>
            <a:r>
              <a:rPr lang="en-US" altLang="ko-KR" dirty="0"/>
              <a:t>vi </a:t>
            </a:r>
            <a:r>
              <a:rPr lang="ko-KR" altLang="en-US" dirty="0"/>
              <a:t>명령어</a:t>
            </a:r>
          </a:p>
        </p:txBody>
      </p:sp>
    </p:spTree>
    <p:extLst>
      <p:ext uri="{BB962C8B-B14F-4D97-AF65-F5344CB8AC3E}">
        <p14:creationId xmlns:p14="http://schemas.microsoft.com/office/powerpoint/2010/main" val="22725002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6344816"/>
            <a:ext cx="12192000" cy="933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0" y="6354147"/>
            <a:ext cx="12192000" cy="503853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0339" y="6488420"/>
            <a:ext cx="3593651" cy="253968"/>
          </a:xfrm>
          <a:prstGeom prst="rect">
            <a:avLst/>
          </a:prstGeom>
        </p:spPr>
      </p:pic>
      <p:cxnSp>
        <p:nvCxnSpPr>
          <p:cNvPr id="12" name="직선 연결선 11"/>
          <p:cNvCxnSpPr/>
          <p:nvPr/>
        </p:nvCxnSpPr>
        <p:spPr>
          <a:xfrm>
            <a:off x="3105" y="544285"/>
            <a:ext cx="12192000" cy="933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3110" y="12446"/>
            <a:ext cx="12192000" cy="503853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46647" y="49770"/>
            <a:ext cx="66154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FFFFFF"/>
                </a:solidFill>
              </a:rPr>
              <a:t>1-3. Putty </a:t>
            </a:r>
            <a:r>
              <a:rPr lang="ko-KR" altLang="en-US" sz="2400" dirty="0">
                <a:solidFill>
                  <a:srgbClr val="FFFFFF"/>
                </a:solidFill>
              </a:rPr>
              <a:t>연결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64293" y="839584"/>
            <a:ext cx="60695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Putty </a:t>
            </a:r>
            <a:r>
              <a:rPr lang="ko-KR" altLang="en-US" sz="2400" dirty="0"/>
              <a:t>연결 </a:t>
            </a:r>
            <a:endParaRPr lang="en-US" altLang="ko-KR" sz="2400" dirty="0"/>
          </a:p>
          <a:p>
            <a:r>
              <a:rPr lang="en-US" altLang="ko-KR" sz="2400" dirty="0"/>
              <a:t> - </a:t>
            </a:r>
            <a:r>
              <a:rPr lang="en-US" altLang="ko-KR" sz="2400" dirty="0" err="1"/>
              <a:t>openssh</a:t>
            </a:r>
            <a:r>
              <a:rPr lang="en-US" altLang="ko-KR" sz="2400" dirty="0"/>
              <a:t> </a:t>
            </a:r>
            <a:r>
              <a:rPr lang="ko-KR" altLang="en-US" sz="2400" dirty="0"/>
              <a:t>설치</a:t>
            </a:r>
            <a:endParaRPr lang="en-US" altLang="ko-KR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464293" y="1786937"/>
            <a:ext cx="11199623" cy="458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[</a:t>
            </a:r>
            <a:r>
              <a:rPr lang="ko-KR" altLang="en-US" sz="1600" dirty="0"/>
              <a:t>참고 </a:t>
            </a:r>
            <a:r>
              <a:rPr lang="en-US" altLang="ko-KR" sz="1600" dirty="0"/>
              <a:t>]</a:t>
            </a:r>
            <a:r>
              <a:rPr lang="en-US" altLang="ko-KR" sz="1600" dirty="0" err="1"/>
              <a:t>sudo</a:t>
            </a:r>
            <a:r>
              <a:rPr lang="en-US" altLang="ko-KR" sz="1600" dirty="0"/>
              <a:t> apt-get update </a:t>
            </a:r>
            <a:r>
              <a:rPr lang="ko-KR" altLang="en-US" sz="1600" dirty="0"/>
              <a:t>설치 </a:t>
            </a:r>
            <a:r>
              <a:rPr lang="en-US" altLang="ko-KR" sz="1600" dirty="0"/>
              <a:t>fetch error #1</a:t>
            </a:r>
          </a:p>
          <a:p>
            <a:br>
              <a:rPr lang="en-US" altLang="ko-KR" sz="1600" dirty="0"/>
            </a:br>
            <a:r>
              <a:rPr lang="en-US" altLang="ko-KR" sz="1600" dirty="0"/>
              <a:t>$ </a:t>
            </a:r>
            <a:r>
              <a:rPr lang="en-US" altLang="ko-KR" sz="1600" dirty="0" err="1"/>
              <a:t>sudo</a:t>
            </a:r>
            <a:r>
              <a:rPr lang="en-US" altLang="ko-KR" sz="1600" dirty="0"/>
              <a:t> vi /</a:t>
            </a:r>
            <a:r>
              <a:rPr lang="en-US" altLang="ko-KR" sz="1600" dirty="0" err="1"/>
              <a:t>etc</a:t>
            </a:r>
            <a:r>
              <a:rPr lang="en-US" altLang="ko-KR" sz="1600" dirty="0"/>
              <a:t>/apt/</a:t>
            </a:r>
            <a:r>
              <a:rPr lang="en-US" altLang="ko-KR" sz="1600" dirty="0" err="1"/>
              <a:t>sources.list</a:t>
            </a:r>
            <a:endParaRPr lang="en-US" altLang="ko-KR" sz="1600" dirty="0"/>
          </a:p>
          <a:p>
            <a:r>
              <a:rPr lang="en-US" altLang="ko-KR" sz="1600" dirty="0"/>
              <a:t>:1,$ s/kr.archive.ubuntu.com/ftp.daum.net/g</a:t>
            </a:r>
            <a:r>
              <a:rPr lang="ko-KR" altLang="en-US" sz="1600" dirty="0"/>
              <a:t> </a:t>
            </a:r>
            <a:r>
              <a:rPr lang="en-US" altLang="ko-KR" sz="1600" dirty="0"/>
              <a:t>#</a:t>
            </a:r>
            <a:r>
              <a:rPr lang="ko-KR" altLang="en-US" sz="1600" dirty="0"/>
              <a:t>전체 파일에서 </a:t>
            </a:r>
            <a:r>
              <a:rPr lang="en-US" altLang="ko-KR" sz="1600" dirty="0"/>
              <a:t>kr.archive.ubuntu.com </a:t>
            </a:r>
            <a:r>
              <a:rPr lang="ko-KR" altLang="en-US" sz="1600" dirty="0"/>
              <a:t>을 찾아서 </a:t>
            </a:r>
            <a:r>
              <a:rPr lang="en-US" altLang="ko-KR" sz="1600" dirty="0">
                <a:hlinkClick r:id="rId4"/>
              </a:rPr>
              <a:t>ftp.daum.net</a:t>
            </a:r>
            <a:r>
              <a:rPr lang="en-US" altLang="ko-KR" sz="1600" dirty="0"/>
              <a:t> </a:t>
            </a:r>
            <a:r>
              <a:rPr lang="ko-KR" altLang="en-US" sz="1600" dirty="0"/>
              <a:t>으로 변경</a:t>
            </a:r>
            <a:endParaRPr lang="en-US" altLang="ko-KR" sz="1600" dirty="0"/>
          </a:p>
          <a:p>
            <a:r>
              <a:rPr lang="en-US" altLang="ko-KR" sz="1600" dirty="0"/>
              <a:t>:</a:t>
            </a:r>
            <a:r>
              <a:rPr lang="en-US" altLang="ko-KR" sz="1600" dirty="0" err="1"/>
              <a:t>wq</a:t>
            </a:r>
            <a:r>
              <a:rPr lang="ko-KR" altLang="en-US" sz="1600" dirty="0"/>
              <a:t> </a:t>
            </a:r>
            <a:r>
              <a:rPr lang="en-US" altLang="ko-KR" sz="1600" dirty="0"/>
              <a:t>#</a:t>
            </a:r>
            <a:r>
              <a:rPr lang="ko-KR" altLang="en-US" sz="1600" dirty="0"/>
              <a:t>저장하고 나가기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en-US" altLang="ko-KR" sz="1600" dirty="0"/>
              <a:t>[</a:t>
            </a:r>
            <a:r>
              <a:rPr lang="ko-KR" altLang="en-US" sz="1600" dirty="0"/>
              <a:t>참고 </a:t>
            </a:r>
            <a:r>
              <a:rPr lang="en-US" altLang="ko-KR" sz="1600" dirty="0"/>
              <a:t>]</a:t>
            </a:r>
            <a:r>
              <a:rPr lang="en-US" altLang="ko-KR" sz="1600" dirty="0" err="1"/>
              <a:t>sudo</a:t>
            </a:r>
            <a:r>
              <a:rPr lang="en-US" altLang="ko-KR" sz="1600" dirty="0"/>
              <a:t> apt-get update </a:t>
            </a:r>
            <a:r>
              <a:rPr lang="ko-KR" altLang="en-US" sz="1600" dirty="0"/>
              <a:t>설치 </a:t>
            </a:r>
            <a:r>
              <a:rPr lang="en-US" altLang="ko-KR" sz="1600" dirty="0"/>
              <a:t>fetch error #2</a:t>
            </a:r>
          </a:p>
          <a:p>
            <a:r>
              <a:rPr lang="en-US" altLang="ko-KR" sz="1600" dirty="0"/>
              <a:t>$ apt-get update --fix-missing</a:t>
            </a:r>
          </a:p>
          <a:p>
            <a:endParaRPr lang="en-US" altLang="ko-KR" sz="1600" dirty="0"/>
          </a:p>
          <a:p>
            <a:r>
              <a:rPr lang="en-US" altLang="ko-KR" sz="1600" dirty="0"/>
              <a:t>[</a:t>
            </a:r>
            <a:r>
              <a:rPr lang="ko-KR" altLang="en-US" sz="1600" dirty="0"/>
              <a:t>참고 </a:t>
            </a:r>
            <a:r>
              <a:rPr lang="en-US" altLang="ko-KR" sz="1600" dirty="0"/>
              <a:t>]</a:t>
            </a:r>
            <a:r>
              <a:rPr lang="en-US" altLang="ko-KR" sz="1600" dirty="0" err="1"/>
              <a:t>sudo</a:t>
            </a:r>
            <a:r>
              <a:rPr lang="en-US" altLang="ko-KR" sz="1600" dirty="0"/>
              <a:t> apt-get update </a:t>
            </a:r>
            <a:r>
              <a:rPr lang="ko-KR" altLang="en-US" sz="1600" dirty="0"/>
              <a:t>설치 </a:t>
            </a:r>
            <a:r>
              <a:rPr lang="en-US" altLang="ko-KR" sz="1600" dirty="0"/>
              <a:t>fetch error #3</a:t>
            </a:r>
          </a:p>
          <a:p>
            <a:r>
              <a:rPr lang="en-US" altLang="ko-KR" dirty="0"/>
              <a:t>$ echo "nameserver 8.8.8.8" &gt; /</a:t>
            </a:r>
            <a:r>
              <a:rPr lang="en-US" altLang="ko-KR" dirty="0" err="1"/>
              <a:t>etc</a:t>
            </a:r>
            <a:r>
              <a:rPr lang="en-US" altLang="ko-KR" dirty="0"/>
              <a:t>/</a:t>
            </a:r>
            <a:r>
              <a:rPr lang="en-US" altLang="ko-KR" dirty="0" err="1"/>
              <a:t>resolv.conf</a:t>
            </a:r>
            <a:endParaRPr lang="en-US" altLang="ko-KR" dirty="0"/>
          </a:p>
          <a:p>
            <a:r>
              <a:rPr lang="en-US" altLang="ko-KR" dirty="0"/>
              <a:t>$ echo "nameserver 8.8.4.4" &gt; /</a:t>
            </a:r>
            <a:r>
              <a:rPr lang="en-US" altLang="ko-KR" dirty="0" err="1"/>
              <a:t>etc</a:t>
            </a:r>
            <a:r>
              <a:rPr lang="en-US" altLang="ko-KR" dirty="0"/>
              <a:t>/</a:t>
            </a:r>
            <a:r>
              <a:rPr lang="en-US" altLang="ko-KR" dirty="0" err="1"/>
              <a:t>resolv.conf</a:t>
            </a:r>
            <a:endParaRPr lang="en-US" altLang="ko-KR" dirty="0"/>
          </a:p>
          <a:p>
            <a:r>
              <a:rPr lang="en-US" altLang="ko-KR" sz="1600" dirty="0"/>
              <a:t>$ apt-get update</a:t>
            </a:r>
            <a:br>
              <a:rPr lang="en-US" altLang="ko-KR" sz="1600" dirty="0"/>
            </a:br>
            <a:endParaRPr lang="en-US" altLang="ko-KR" sz="1600" dirty="0"/>
          </a:p>
          <a:p>
            <a:r>
              <a:rPr lang="en-US" altLang="ko-KR" sz="1600" dirty="0"/>
              <a:t>[</a:t>
            </a:r>
            <a:r>
              <a:rPr lang="ko-KR" altLang="en-US" sz="1600" dirty="0"/>
              <a:t>참고 </a:t>
            </a:r>
            <a:r>
              <a:rPr lang="en-US" altLang="ko-KR" sz="1600" dirty="0"/>
              <a:t>]</a:t>
            </a:r>
            <a:r>
              <a:rPr lang="en-US" altLang="ko-KR" sz="1600" dirty="0" err="1"/>
              <a:t>sudo</a:t>
            </a:r>
            <a:r>
              <a:rPr lang="en-US" altLang="ko-KR" sz="1600" dirty="0"/>
              <a:t> apt-get update </a:t>
            </a:r>
            <a:r>
              <a:rPr lang="ko-KR" altLang="en-US" sz="1600" dirty="0"/>
              <a:t>설치 </a:t>
            </a:r>
            <a:r>
              <a:rPr lang="en-US" altLang="ko-KR" sz="1600" dirty="0"/>
              <a:t>fetch error #4</a:t>
            </a:r>
          </a:p>
          <a:p>
            <a:r>
              <a:rPr lang="en-US" altLang="ko-KR" sz="1600" dirty="0"/>
              <a:t>$ </a:t>
            </a:r>
            <a:r>
              <a:rPr lang="en-US" altLang="ko-KR" sz="1600" dirty="0" err="1"/>
              <a:t>sudo</a:t>
            </a:r>
            <a:r>
              <a:rPr lang="en-US" altLang="ko-KR" sz="1600" dirty="0"/>
              <a:t> apt-get clean</a:t>
            </a:r>
          </a:p>
          <a:p>
            <a:r>
              <a:rPr lang="en-US" altLang="ko-KR" sz="1600" dirty="0"/>
              <a:t>$ </a:t>
            </a:r>
            <a:r>
              <a:rPr lang="en-US" altLang="ko-KR" sz="1600" dirty="0" err="1"/>
              <a:t>sudo</a:t>
            </a:r>
            <a:r>
              <a:rPr lang="en-US" altLang="ko-KR" sz="1600" dirty="0"/>
              <a:t> rm -rf /var/lib/apt/lists/* -</a:t>
            </a:r>
            <a:r>
              <a:rPr lang="en-US" altLang="ko-KR" sz="1600" dirty="0" err="1"/>
              <a:t>vf</a:t>
            </a:r>
            <a:br>
              <a:rPr lang="en-US" altLang="ko-KR" sz="1600" dirty="0"/>
            </a:b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106606602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6344816"/>
            <a:ext cx="12192000" cy="933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0" y="6354147"/>
            <a:ext cx="12192000" cy="503853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0339" y="6488420"/>
            <a:ext cx="3593651" cy="253968"/>
          </a:xfrm>
          <a:prstGeom prst="rect">
            <a:avLst/>
          </a:prstGeom>
        </p:spPr>
      </p:pic>
      <p:cxnSp>
        <p:nvCxnSpPr>
          <p:cNvPr id="12" name="직선 연결선 11"/>
          <p:cNvCxnSpPr/>
          <p:nvPr/>
        </p:nvCxnSpPr>
        <p:spPr>
          <a:xfrm>
            <a:off x="3105" y="544285"/>
            <a:ext cx="12192000" cy="933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3110" y="12446"/>
            <a:ext cx="12192000" cy="503853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46647" y="49770"/>
            <a:ext cx="66154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FFFFFF"/>
                </a:solidFill>
              </a:rPr>
              <a:t>1-3. Putty </a:t>
            </a:r>
            <a:r>
              <a:rPr lang="ko-KR" altLang="en-US" sz="2400" dirty="0">
                <a:solidFill>
                  <a:srgbClr val="FFFFFF"/>
                </a:solidFill>
              </a:rPr>
              <a:t>연결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64293" y="839584"/>
            <a:ext cx="60695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Putty </a:t>
            </a:r>
            <a:r>
              <a:rPr lang="ko-KR" altLang="en-US" sz="2400" dirty="0"/>
              <a:t>연결</a:t>
            </a:r>
            <a:endParaRPr lang="en-US" altLang="ko-KR" sz="2400" dirty="0"/>
          </a:p>
          <a:p>
            <a:r>
              <a:rPr lang="en-US" altLang="ko-KR" sz="2400" dirty="0"/>
              <a:t> - </a:t>
            </a:r>
            <a:r>
              <a:rPr lang="en-US" altLang="ko-KR" sz="2400" dirty="0" err="1"/>
              <a:t>openssh</a:t>
            </a:r>
            <a:r>
              <a:rPr lang="en-US" altLang="ko-KR" sz="2400" dirty="0"/>
              <a:t> </a:t>
            </a:r>
            <a:r>
              <a:rPr lang="ko-KR" altLang="en-US" sz="2400" dirty="0"/>
              <a:t>설치</a:t>
            </a:r>
            <a:r>
              <a:rPr lang="en-US" altLang="ko-KR" sz="2400" dirty="0"/>
              <a:t>(hostname/ hosts </a:t>
            </a:r>
            <a:r>
              <a:rPr lang="ko-KR" altLang="en-US" sz="2400" dirty="0"/>
              <a:t>확인</a:t>
            </a:r>
            <a:r>
              <a:rPr lang="en-US" altLang="ko-KR" sz="2400" dirty="0"/>
              <a:t>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64293" y="2043404"/>
            <a:ext cx="60695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root@docker-host-1:~# </a:t>
            </a:r>
            <a:r>
              <a:rPr lang="en-US" altLang="ko-KR" sz="1600" dirty="0" err="1"/>
              <a:t>sudo</a:t>
            </a:r>
            <a:r>
              <a:rPr lang="en-US" altLang="ko-KR" sz="1600" dirty="0"/>
              <a:t> vi /</a:t>
            </a:r>
            <a:r>
              <a:rPr lang="en-US" altLang="ko-KR" sz="1600" dirty="0" err="1"/>
              <a:t>etc</a:t>
            </a:r>
            <a:r>
              <a:rPr lang="en-US" altLang="ko-KR" sz="1600" dirty="0"/>
              <a:t>/hosts</a:t>
            </a:r>
          </a:p>
          <a:p>
            <a:r>
              <a:rPr lang="en-US" altLang="ko-KR" sz="1600" dirty="0"/>
              <a:t>hosts </a:t>
            </a:r>
            <a:r>
              <a:rPr lang="ko-KR" altLang="en-US" sz="1600" dirty="0"/>
              <a:t>파일에 내용이 </a:t>
            </a:r>
            <a:r>
              <a:rPr lang="ko-KR" altLang="en-US" sz="1600" dirty="0">
                <a:solidFill>
                  <a:srgbClr val="FF0000"/>
                </a:solidFill>
              </a:rPr>
              <a:t>없으면 </a:t>
            </a:r>
            <a:r>
              <a:rPr lang="en-US" altLang="ko-KR" sz="1600" b="1" dirty="0"/>
              <a:t>127.0.0.1 docker-host-1 </a:t>
            </a:r>
            <a:r>
              <a:rPr lang="ko-KR" altLang="en-US" sz="1600" dirty="0"/>
              <a:t>추가</a:t>
            </a:r>
            <a:endParaRPr lang="en-US" altLang="ko-KR" sz="1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846" y="2801837"/>
            <a:ext cx="5363323" cy="1771897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1844381" y="3193322"/>
            <a:ext cx="1297533" cy="19280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6193518" y="2002943"/>
            <a:ext cx="47857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root@docker-host-1:~# </a:t>
            </a:r>
            <a:r>
              <a:rPr lang="en-US" altLang="ko-KR" sz="1600" dirty="0" err="1"/>
              <a:t>sudo</a:t>
            </a:r>
            <a:r>
              <a:rPr lang="en-US" altLang="ko-KR" sz="1600" dirty="0"/>
              <a:t> vi /</a:t>
            </a:r>
            <a:r>
              <a:rPr lang="en-US" altLang="ko-KR" sz="1600" dirty="0" err="1"/>
              <a:t>etc</a:t>
            </a:r>
            <a:r>
              <a:rPr lang="en-US" altLang="ko-KR" sz="1600" dirty="0"/>
              <a:t>/hostname</a:t>
            </a:r>
          </a:p>
          <a:p>
            <a:r>
              <a:rPr lang="en-US" altLang="ko-KR" sz="1600" dirty="0"/>
              <a:t>hostname </a:t>
            </a:r>
            <a:r>
              <a:rPr lang="ko-KR" altLang="en-US" sz="1600" dirty="0"/>
              <a:t>내용이 없으면 </a:t>
            </a:r>
            <a:r>
              <a:rPr lang="en-US" altLang="ko-KR" sz="1600" b="1" dirty="0"/>
              <a:t>docker-host-1</a:t>
            </a:r>
            <a:r>
              <a:rPr lang="en-US" altLang="ko-KR" sz="1600" dirty="0"/>
              <a:t> </a:t>
            </a:r>
            <a:r>
              <a:rPr lang="ko-KR" altLang="en-US" sz="1600" dirty="0"/>
              <a:t>추가</a:t>
            </a:r>
            <a:endParaRPr lang="en-US" altLang="ko-KR" sz="16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8831" y="2808111"/>
            <a:ext cx="5364000" cy="1759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0293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6344816"/>
            <a:ext cx="12192000" cy="933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0" y="6354147"/>
            <a:ext cx="12192000" cy="503853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0339" y="6488420"/>
            <a:ext cx="3593651" cy="253968"/>
          </a:xfrm>
          <a:prstGeom prst="rect">
            <a:avLst/>
          </a:prstGeom>
        </p:spPr>
      </p:pic>
      <p:cxnSp>
        <p:nvCxnSpPr>
          <p:cNvPr id="12" name="직선 연결선 11"/>
          <p:cNvCxnSpPr/>
          <p:nvPr/>
        </p:nvCxnSpPr>
        <p:spPr>
          <a:xfrm>
            <a:off x="3105" y="544285"/>
            <a:ext cx="12192000" cy="933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3110" y="12446"/>
            <a:ext cx="12192000" cy="503853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46647" y="49770"/>
            <a:ext cx="66154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FFFFFF"/>
                </a:solidFill>
              </a:rPr>
              <a:t>1-3. Putty </a:t>
            </a:r>
            <a:r>
              <a:rPr lang="ko-KR" altLang="en-US" sz="2400" dirty="0">
                <a:solidFill>
                  <a:srgbClr val="FFFFFF"/>
                </a:solidFill>
              </a:rPr>
              <a:t>연결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64293" y="839584"/>
            <a:ext cx="60695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Putty </a:t>
            </a:r>
            <a:r>
              <a:rPr lang="ko-KR" altLang="en-US" sz="2400" dirty="0"/>
              <a:t>연결</a:t>
            </a:r>
            <a:endParaRPr lang="en-US" altLang="ko-KR" sz="2400" dirty="0"/>
          </a:p>
          <a:p>
            <a:r>
              <a:rPr lang="en-US" altLang="ko-KR" sz="2400" dirty="0"/>
              <a:t> - </a:t>
            </a:r>
            <a:r>
              <a:rPr lang="en-US" altLang="ko-KR" sz="2400" dirty="0" err="1"/>
              <a:t>openssh</a:t>
            </a:r>
            <a:r>
              <a:rPr lang="en-US" altLang="ko-KR" sz="2400" dirty="0"/>
              <a:t> </a:t>
            </a:r>
            <a:r>
              <a:rPr lang="ko-KR" altLang="en-US" sz="2400" dirty="0"/>
              <a:t>설치</a:t>
            </a:r>
            <a:endParaRPr lang="en-US" altLang="ko-KR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464293" y="2043404"/>
            <a:ext cx="68602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root@docker-host-1:~# </a:t>
            </a:r>
            <a:r>
              <a:rPr lang="en-US" altLang="ko-KR" sz="1600" dirty="0" err="1"/>
              <a:t>ifconfig</a:t>
            </a:r>
            <a:r>
              <a:rPr lang="en-US" altLang="ko-KR" sz="1600" dirty="0"/>
              <a:t> (</a:t>
            </a:r>
            <a:r>
              <a:rPr lang="en-US" altLang="ko-KR" sz="1600" dirty="0" err="1"/>
              <a:t>ip</a:t>
            </a:r>
            <a:r>
              <a:rPr lang="ko-KR" altLang="en-US" sz="1600" dirty="0"/>
              <a:t>확인</a:t>
            </a:r>
            <a:r>
              <a:rPr lang="en-US" altLang="ko-KR" sz="1600" dirty="0"/>
              <a:t>)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205" y="2357975"/>
            <a:ext cx="6811326" cy="1286054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1304872" y="2489426"/>
            <a:ext cx="2298660" cy="19280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488749" y="3630508"/>
            <a:ext cx="686023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root@docker-host-1:~# /</a:t>
            </a:r>
            <a:r>
              <a:rPr lang="en-US" altLang="ko-KR" sz="1600" dirty="0" err="1"/>
              <a:t>etc</a:t>
            </a:r>
            <a:r>
              <a:rPr lang="en-US" altLang="ko-KR" sz="1600" dirty="0"/>
              <a:t>/</a:t>
            </a:r>
            <a:r>
              <a:rPr lang="en-US" altLang="ko-KR" sz="1600" dirty="0" err="1"/>
              <a:t>init.d</a:t>
            </a:r>
            <a:r>
              <a:rPr lang="en-US" altLang="ko-KR" sz="1600" dirty="0"/>
              <a:t>/</a:t>
            </a:r>
            <a:r>
              <a:rPr lang="en-US" altLang="ko-KR" sz="1600" dirty="0" err="1"/>
              <a:t>ssh</a:t>
            </a:r>
            <a:r>
              <a:rPr lang="en-US" altLang="ko-KR" sz="1600" dirty="0"/>
              <a:t> restart   #</a:t>
            </a:r>
            <a:r>
              <a:rPr lang="en-US" altLang="ko-KR" sz="1600" dirty="0" err="1"/>
              <a:t>ssh</a:t>
            </a:r>
            <a:r>
              <a:rPr lang="ko-KR" altLang="en-US" sz="1600" dirty="0"/>
              <a:t>파일 수정 후 </a:t>
            </a:r>
            <a:r>
              <a:rPr lang="ko-KR" altLang="en-US" sz="1600" dirty="0" err="1"/>
              <a:t>재시작</a:t>
            </a:r>
            <a:endParaRPr lang="en-US" altLang="ko-KR" sz="1600" dirty="0"/>
          </a:p>
          <a:p>
            <a:r>
              <a:rPr lang="en-US" altLang="ko-KR" sz="1600" dirty="0"/>
              <a:t>root@docker-host-1:~# ping 192.168.56.1       #ping test</a:t>
            </a:r>
          </a:p>
          <a:p>
            <a:r>
              <a:rPr lang="en-US" altLang="ko-KR" sz="1600" dirty="0"/>
              <a:t>root@docker-host-1:~# </a:t>
            </a:r>
            <a:r>
              <a:rPr lang="en-US" altLang="ko-KR" sz="1600" dirty="0" err="1"/>
              <a:t>ssh</a:t>
            </a:r>
            <a:r>
              <a:rPr lang="en-US" altLang="ko-KR" sz="1600" dirty="0"/>
              <a:t> localhost</a:t>
            </a:r>
          </a:p>
          <a:p>
            <a:r>
              <a:rPr lang="en-US" altLang="ko-KR" sz="1600" dirty="0"/>
              <a:t>&gt;&gt; permission denied </a:t>
            </a:r>
            <a:r>
              <a:rPr lang="ko-KR" altLang="en-US" sz="1600" dirty="0"/>
              <a:t>발생 시</a:t>
            </a:r>
            <a:endParaRPr lang="en-US" altLang="ko-KR" sz="1600" dirty="0"/>
          </a:p>
          <a:p>
            <a:r>
              <a:rPr lang="en-US" altLang="ko-KR" sz="1600" dirty="0"/>
              <a:t>root@docker-host-1:~# </a:t>
            </a:r>
            <a:r>
              <a:rPr lang="en-US" altLang="ko-KR" sz="1600" dirty="0" err="1"/>
              <a:t>sudo</a:t>
            </a:r>
            <a:r>
              <a:rPr lang="en-US" altLang="ko-KR" sz="1600" dirty="0"/>
              <a:t> </a:t>
            </a:r>
            <a:r>
              <a:rPr lang="en-US" altLang="ko-KR" sz="1600" dirty="0" err="1"/>
              <a:t>passwd</a:t>
            </a:r>
            <a:r>
              <a:rPr lang="en-US" altLang="ko-KR" sz="1600" dirty="0"/>
              <a:t>             #’</a:t>
            </a:r>
            <a:r>
              <a:rPr lang="en-US" altLang="ko-KR" sz="1600" dirty="0" err="1"/>
              <a:t>docker</a:t>
            </a:r>
            <a:r>
              <a:rPr lang="en-US" altLang="ko-KR" sz="1600" dirty="0"/>
              <a:t>’</a:t>
            </a:r>
            <a:r>
              <a:rPr lang="ko-KR" altLang="en-US" sz="1600" dirty="0"/>
              <a:t>로 </a:t>
            </a:r>
            <a:r>
              <a:rPr lang="en-US" altLang="ko-KR" sz="1600" dirty="0" err="1"/>
              <a:t>passwd</a:t>
            </a:r>
            <a:r>
              <a:rPr lang="en-US" altLang="ko-KR" sz="1600" dirty="0"/>
              <a:t> </a:t>
            </a:r>
            <a:r>
              <a:rPr lang="ko-KR" altLang="en-US" sz="1600" dirty="0"/>
              <a:t>설정</a:t>
            </a:r>
            <a:endParaRPr lang="en-US" altLang="ko-KR" sz="1600" dirty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5786" y="2388633"/>
            <a:ext cx="4310743" cy="2565314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7537330" y="2043404"/>
            <a:ext cx="38060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/>
              <a:t>ssh</a:t>
            </a:r>
            <a:r>
              <a:rPr lang="en-US" altLang="ko-KR" sz="1600" dirty="0"/>
              <a:t> localhost </a:t>
            </a:r>
            <a:r>
              <a:rPr lang="ko-KR" altLang="en-US" sz="1600" dirty="0"/>
              <a:t>성공 화면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121387711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6344816"/>
            <a:ext cx="12192000" cy="933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0" y="6354147"/>
            <a:ext cx="12192000" cy="503853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0339" y="6488420"/>
            <a:ext cx="3593651" cy="253968"/>
          </a:xfrm>
          <a:prstGeom prst="rect">
            <a:avLst/>
          </a:prstGeom>
        </p:spPr>
      </p:pic>
      <p:cxnSp>
        <p:nvCxnSpPr>
          <p:cNvPr id="12" name="직선 연결선 11"/>
          <p:cNvCxnSpPr/>
          <p:nvPr/>
        </p:nvCxnSpPr>
        <p:spPr>
          <a:xfrm>
            <a:off x="3105" y="544285"/>
            <a:ext cx="12192000" cy="933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3110" y="12446"/>
            <a:ext cx="12192000" cy="503853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46647" y="49770"/>
            <a:ext cx="66154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FFFFFF"/>
                </a:solidFill>
              </a:rPr>
              <a:t>1-3. Putty </a:t>
            </a:r>
            <a:r>
              <a:rPr lang="ko-KR" altLang="en-US" sz="2400" dirty="0">
                <a:solidFill>
                  <a:srgbClr val="FFFFFF"/>
                </a:solidFill>
              </a:rPr>
              <a:t>연결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64293" y="839584"/>
            <a:ext cx="60695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Putty </a:t>
            </a:r>
            <a:r>
              <a:rPr lang="ko-KR" altLang="en-US" sz="2400" dirty="0"/>
              <a:t>연결</a:t>
            </a:r>
            <a:endParaRPr lang="en-US" altLang="ko-KR" sz="2400" dirty="0"/>
          </a:p>
          <a:p>
            <a:r>
              <a:rPr lang="en-US" altLang="ko-KR" sz="2400" dirty="0"/>
              <a:t> - </a:t>
            </a:r>
            <a:r>
              <a:rPr lang="en-US" altLang="ko-KR" sz="2400" dirty="0" err="1"/>
              <a:t>openssh</a:t>
            </a:r>
            <a:r>
              <a:rPr lang="en-US" altLang="ko-KR" sz="2400" dirty="0"/>
              <a:t> </a:t>
            </a:r>
            <a:r>
              <a:rPr lang="ko-KR" altLang="en-US" sz="2400" dirty="0"/>
              <a:t>설치</a:t>
            </a:r>
            <a:endParaRPr lang="en-US" altLang="ko-KR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464293" y="2043404"/>
            <a:ext cx="68602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root@docker-host-1:~# </a:t>
            </a:r>
            <a:r>
              <a:rPr lang="en-US" altLang="ko-KR" sz="1600" dirty="0" err="1"/>
              <a:t>ifconfig</a:t>
            </a:r>
            <a:r>
              <a:rPr lang="en-US" altLang="ko-KR" sz="1600" dirty="0"/>
              <a:t> (</a:t>
            </a:r>
            <a:r>
              <a:rPr lang="en-US" altLang="ko-KR" sz="1600" dirty="0" err="1"/>
              <a:t>ip</a:t>
            </a:r>
            <a:r>
              <a:rPr lang="ko-KR" altLang="en-US" sz="1600" dirty="0"/>
              <a:t>확인</a:t>
            </a:r>
            <a:r>
              <a:rPr lang="en-US" altLang="ko-KR" sz="1600" dirty="0"/>
              <a:t>)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205" y="2357975"/>
            <a:ext cx="6811326" cy="1286054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1304872" y="2489426"/>
            <a:ext cx="2298660" cy="19280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488749" y="3630508"/>
            <a:ext cx="686023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root@docker-host-1:~# /</a:t>
            </a:r>
            <a:r>
              <a:rPr lang="en-US" altLang="ko-KR" sz="1600" dirty="0" err="1"/>
              <a:t>etc</a:t>
            </a:r>
            <a:r>
              <a:rPr lang="en-US" altLang="ko-KR" sz="1600" dirty="0"/>
              <a:t>/</a:t>
            </a:r>
            <a:r>
              <a:rPr lang="en-US" altLang="ko-KR" sz="1600" dirty="0" err="1"/>
              <a:t>init.d</a:t>
            </a:r>
            <a:r>
              <a:rPr lang="en-US" altLang="ko-KR" sz="1600" dirty="0"/>
              <a:t>/</a:t>
            </a:r>
            <a:r>
              <a:rPr lang="en-US" altLang="ko-KR" sz="1600" dirty="0" err="1"/>
              <a:t>ssh</a:t>
            </a:r>
            <a:r>
              <a:rPr lang="en-US" altLang="ko-KR" sz="1600" dirty="0"/>
              <a:t> restart   #</a:t>
            </a:r>
            <a:r>
              <a:rPr lang="en-US" altLang="ko-KR" sz="1600" dirty="0" err="1"/>
              <a:t>ssh</a:t>
            </a:r>
            <a:r>
              <a:rPr lang="ko-KR" altLang="en-US" sz="1600" dirty="0"/>
              <a:t>파일 수정 후 </a:t>
            </a:r>
            <a:r>
              <a:rPr lang="ko-KR" altLang="en-US" sz="1600" dirty="0" err="1"/>
              <a:t>재시작</a:t>
            </a:r>
            <a:endParaRPr lang="en-US" altLang="ko-KR" sz="1600" dirty="0"/>
          </a:p>
          <a:p>
            <a:r>
              <a:rPr lang="en-US" altLang="ko-KR" sz="1600" dirty="0"/>
              <a:t>root@docker-host-1:~# ping 192.168.56.1       #ping test</a:t>
            </a:r>
          </a:p>
          <a:p>
            <a:r>
              <a:rPr lang="en-US" altLang="ko-KR" sz="1600" dirty="0"/>
              <a:t>root@docker-host-1:~# </a:t>
            </a:r>
            <a:r>
              <a:rPr lang="en-US" altLang="ko-KR" sz="1600" dirty="0" err="1"/>
              <a:t>ssh</a:t>
            </a:r>
            <a:r>
              <a:rPr lang="en-US" altLang="ko-KR" sz="1600" dirty="0"/>
              <a:t> localhost</a:t>
            </a:r>
          </a:p>
          <a:p>
            <a:r>
              <a:rPr lang="en-US" altLang="ko-KR" sz="1600" dirty="0"/>
              <a:t>&gt;&gt; permission denied </a:t>
            </a:r>
            <a:r>
              <a:rPr lang="ko-KR" altLang="en-US" sz="1600" dirty="0"/>
              <a:t>발생 시</a:t>
            </a:r>
            <a:endParaRPr lang="en-US" altLang="ko-KR" sz="1600" dirty="0"/>
          </a:p>
          <a:p>
            <a:r>
              <a:rPr lang="en-US" altLang="ko-KR" sz="1600" dirty="0"/>
              <a:t>root@docker-host-1:~# </a:t>
            </a:r>
            <a:r>
              <a:rPr lang="en-US" altLang="ko-KR" sz="1600" dirty="0" err="1"/>
              <a:t>sudo</a:t>
            </a:r>
            <a:r>
              <a:rPr lang="en-US" altLang="ko-KR" sz="1600" dirty="0"/>
              <a:t> </a:t>
            </a:r>
            <a:r>
              <a:rPr lang="en-US" altLang="ko-KR" sz="1600" dirty="0" err="1"/>
              <a:t>passwd</a:t>
            </a:r>
            <a:r>
              <a:rPr lang="en-US" altLang="ko-KR" sz="1600" dirty="0"/>
              <a:t>             #’</a:t>
            </a:r>
            <a:r>
              <a:rPr lang="en-US" altLang="ko-KR" sz="1600" dirty="0" err="1"/>
              <a:t>docker</a:t>
            </a:r>
            <a:r>
              <a:rPr lang="en-US" altLang="ko-KR" sz="1600" dirty="0"/>
              <a:t>’</a:t>
            </a:r>
            <a:r>
              <a:rPr lang="ko-KR" altLang="en-US" sz="1600" dirty="0"/>
              <a:t>로 </a:t>
            </a:r>
            <a:r>
              <a:rPr lang="en-US" altLang="ko-KR" sz="1600" dirty="0" err="1"/>
              <a:t>passwd</a:t>
            </a:r>
            <a:r>
              <a:rPr lang="en-US" altLang="ko-KR" sz="1600" dirty="0"/>
              <a:t> </a:t>
            </a:r>
            <a:r>
              <a:rPr lang="ko-KR" altLang="en-US" sz="1600" dirty="0"/>
              <a:t>설정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en-US" altLang="ko-KR" sz="1600" b="1" dirty="0"/>
              <a:t>putty </a:t>
            </a:r>
            <a:r>
              <a:rPr lang="ko-KR" altLang="en-US" sz="1600" b="1" dirty="0"/>
              <a:t>연결 확인</a:t>
            </a:r>
            <a:endParaRPr lang="en-US" altLang="ko-KR" sz="1600" b="1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7899" y="1553768"/>
            <a:ext cx="4258269" cy="4153480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8928123" y="2565598"/>
            <a:ext cx="2528526" cy="23329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8931541" y="3520431"/>
            <a:ext cx="1072341" cy="23329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10875674" y="4018067"/>
            <a:ext cx="605308" cy="23329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81784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6344816"/>
            <a:ext cx="12192000" cy="933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0" y="6354147"/>
            <a:ext cx="12192000" cy="503853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0339" y="6488420"/>
            <a:ext cx="3593651" cy="253968"/>
          </a:xfrm>
          <a:prstGeom prst="rect">
            <a:avLst/>
          </a:prstGeom>
        </p:spPr>
      </p:pic>
      <p:cxnSp>
        <p:nvCxnSpPr>
          <p:cNvPr id="12" name="직선 연결선 11"/>
          <p:cNvCxnSpPr/>
          <p:nvPr/>
        </p:nvCxnSpPr>
        <p:spPr>
          <a:xfrm>
            <a:off x="3105" y="544285"/>
            <a:ext cx="12192000" cy="933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3110" y="12446"/>
            <a:ext cx="12192000" cy="503853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46647" y="49770"/>
            <a:ext cx="66154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FFFFFF"/>
                </a:solidFill>
              </a:rPr>
              <a:t>2. Docker </a:t>
            </a:r>
            <a:r>
              <a:rPr lang="ko-KR" altLang="en-US" sz="2400" dirty="0">
                <a:solidFill>
                  <a:srgbClr val="FFFFFF"/>
                </a:solidFill>
              </a:rPr>
              <a:t>모니터링</a:t>
            </a:r>
            <a:r>
              <a:rPr lang="en-US" altLang="ko-KR" sz="2400" dirty="0">
                <a:solidFill>
                  <a:srgbClr val="FFFFFF"/>
                </a:solidFill>
              </a:rPr>
              <a:t>/</a:t>
            </a:r>
            <a:r>
              <a:rPr lang="ko-KR" altLang="en-US" sz="2400" dirty="0">
                <a:solidFill>
                  <a:srgbClr val="FFFFFF"/>
                </a:solidFill>
              </a:rPr>
              <a:t>게시판</a:t>
            </a:r>
          </a:p>
        </p:txBody>
      </p:sp>
      <p:grpSp>
        <p:nvGrpSpPr>
          <p:cNvPr id="44" name="그룹 43"/>
          <p:cNvGrpSpPr/>
          <p:nvPr/>
        </p:nvGrpSpPr>
        <p:grpSpPr>
          <a:xfrm>
            <a:off x="3060000" y="1311415"/>
            <a:ext cx="5840968" cy="4191240"/>
            <a:chOff x="2845837" y="1147691"/>
            <a:chExt cx="5840968" cy="4191240"/>
          </a:xfrm>
        </p:grpSpPr>
        <p:sp>
          <p:nvSpPr>
            <p:cNvPr id="9" name="모서리가 둥근 직사각형 8"/>
            <p:cNvSpPr/>
            <p:nvPr/>
          </p:nvSpPr>
          <p:spPr>
            <a:xfrm>
              <a:off x="3077551" y="1147691"/>
              <a:ext cx="5609254" cy="858416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600" dirty="0"/>
                <a:t>Docker </a:t>
              </a:r>
              <a:r>
                <a:rPr lang="ko-KR" altLang="en-US" sz="3600" dirty="0"/>
                <a:t>모니터링</a:t>
              </a:r>
              <a:r>
                <a:rPr lang="en-US" altLang="ko-KR" sz="3600" dirty="0"/>
                <a:t>/</a:t>
              </a:r>
              <a:r>
                <a:rPr lang="ko-KR" altLang="en-US" sz="3600" dirty="0"/>
                <a:t>게시판</a:t>
              </a:r>
            </a:p>
          </p:txBody>
        </p:sp>
        <p:cxnSp>
          <p:nvCxnSpPr>
            <p:cNvPr id="4" name="꺾인 연결선 3"/>
            <p:cNvCxnSpPr>
              <a:stCxn id="9" idx="1"/>
              <a:endCxn id="25" idx="1"/>
            </p:cNvCxnSpPr>
            <p:nvPr/>
          </p:nvCxnSpPr>
          <p:spPr>
            <a:xfrm rot="10800000" flipH="1" flipV="1">
              <a:off x="3077550" y="1576898"/>
              <a:ext cx="457199" cy="3511557"/>
            </a:xfrm>
            <a:prstGeom prst="bentConnector3">
              <a:avLst>
                <a:gd name="adj1" fmla="val -50000"/>
              </a:avLst>
            </a:prstGeom>
            <a:ln w="5715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모서리가 둥근 직사각형 21"/>
            <p:cNvSpPr/>
            <p:nvPr/>
          </p:nvSpPr>
          <p:spPr>
            <a:xfrm>
              <a:off x="3534750" y="2349707"/>
              <a:ext cx="3220613" cy="500950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400" dirty="0"/>
                <a:t>1. Google </a:t>
              </a:r>
              <a:r>
                <a:rPr lang="en-US" altLang="ko-KR" sz="2400" dirty="0" err="1"/>
                <a:t>cadvisor</a:t>
              </a:r>
              <a:endParaRPr lang="ko-KR" altLang="en-US" sz="2400" dirty="0"/>
            </a:p>
          </p:txBody>
        </p:sp>
        <p:sp>
          <p:nvSpPr>
            <p:cNvPr id="23" name="모서리가 둥근 직사각형 22"/>
            <p:cNvSpPr/>
            <p:nvPr/>
          </p:nvSpPr>
          <p:spPr>
            <a:xfrm>
              <a:off x="3534750" y="3179132"/>
              <a:ext cx="3220613" cy="500950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400" dirty="0"/>
                <a:t>2. </a:t>
              </a:r>
              <a:r>
                <a:rPr lang="ko-KR" altLang="en-US" sz="2400" dirty="0"/>
                <a:t>게시판</a:t>
              </a:r>
              <a:r>
                <a:rPr lang="en-US" altLang="ko-KR" sz="2400" dirty="0"/>
                <a:t>(3</a:t>
              </a:r>
              <a:r>
                <a:rPr lang="ko-KR" altLang="en-US" sz="2400" dirty="0"/>
                <a:t>일차 참고</a:t>
              </a:r>
              <a:r>
                <a:rPr lang="en-US" altLang="ko-KR" sz="2400" dirty="0"/>
                <a:t>)</a:t>
              </a:r>
              <a:endParaRPr lang="ko-KR" altLang="en-US" sz="2400" dirty="0"/>
            </a:p>
          </p:txBody>
        </p:sp>
        <p:sp>
          <p:nvSpPr>
            <p:cNvPr id="24" name="모서리가 둥근 직사각형 23"/>
            <p:cNvSpPr/>
            <p:nvPr/>
          </p:nvSpPr>
          <p:spPr>
            <a:xfrm>
              <a:off x="3534750" y="4008557"/>
              <a:ext cx="3220613" cy="500950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400" dirty="0"/>
                <a:t>3. </a:t>
              </a:r>
              <a:r>
                <a:rPr lang="en-US" altLang="ko-KR" sz="2400" dirty="0" err="1"/>
                <a:t>wordpress</a:t>
              </a:r>
              <a:r>
                <a:rPr lang="en-US" altLang="ko-KR" sz="2400" dirty="0"/>
                <a:t>(</a:t>
              </a:r>
              <a:r>
                <a:rPr lang="en-US" altLang="ko-KR" sz="2400" dirty="0" err="1"/>
                <a:t>yml</a:t>
              </a:r>
              <a:r>
                <a:rPr lang="en-US" altLang="ko-KR" sz="2400" dirty="0"/>
                <a:t>)</a:t>
              </a:r>
              <a:endParaRPr lang="ko-KR" altLang="en-US" sz="2400" dirty="0"/>
            </a:p>
          </p:txBody>
        </p:sp>
        <p:sp>
          <p:nvSpPr>
            <p:cNvPr id="25" name="모서리가 둥근 직사각형 24"/>
            <p:cNvSpPr/>
            <p:nvPr/>
          </p:nvSpPr>
          <p:spPr>
            <a:xfrm>
              <a:off x="3534750" y="4837981"/>
              <a:ext cx="3220613" cy="500950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400" dirty="0"/>
                <a:t>4. </a:t>
              </a:r>
              <a:r>
                <a:rPr lang="en-US" altLang="ko-KR" sz="2400" dirty="0" err="1"/>
                <a:t>DockerFile</a:t>
              </a:r>
              <a:endParaRPr lang="ko-KR" altLang="en-US" sz="2400" dirty="0"/>
            </a:p>
          </p:txBody>
        </p:sp>
        <p:cxnSp>
          <p:nvCxnSpPr>
            <p:cNvPr id="37" name="직선 연결선 36"/>
            <p:cNvCxnSpPr>
              <a:stCxn id="22" idx="1"/>
            </p:cNvCxnSpPr>
            <p:nvPr/>
          </p:nvCxnSpPr>
          <p:spPr>
            <a:xfrm flipH="1">
              <a:off x="2845837" y="2600182"/>
              <a:ext cx="688913" cy="3059"/>
            </a:xfrm>
            <a:prstGeom prst="line">
              <a:avLst/>
            </a:prstGeom>
            <a:ln w="5715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/>
            <p:cNvCxnSpPr>
              <a:stCxn id="23" idx="1"/>
            </p:cNvCxnSpPr>
            <p:nvPr/>
          </p:nvCxnSpPr>
          <p:spPr>
            <a:xfrm flipH="1">
              <a:off x="2845837" y="3429607"/>
              <a:ext cx="688913" cy="4058"/>
            </a:xfrm>
            <a:prstGeom prst="line">
              <a:avLst/>
            </a:prstGeom>
            <a:ln w="5715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40"/>
            <p:cNvCxnSpPr>
              <a:stCxn id="24" idx="1"/>
            </p:cNvCxnSpPr>
            <p:nvPr/>
          </p:nvCxnSpPr>
          <p:spPr>
            <a:xfrm flipH="1">
              <a:off x="2845837" y="4259032"/>
              <a:ext cx="688913" cy="5058"/>
            </a:xfrm>
            <a:prstGeom prst="line">
              <a:avLst/>
            </a:prstGeom>
            <a:ln w="5715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837534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1807" y="1519150"/>
            <a:ext cx="7802064" cy="4448796"/>
          </a:xfrm>
          <a:prstGeom prst="rect">
            <a:avLst/>
          </a:prstGeom>
        </p:spPr>
      </p:pic>
      <p:cxnSp>
        <p:nvCxnSpPr>
          <p:cNvPr id="7" name="직선 연결선 6"/>
          <p:cNvCxnSpPr/>
          <p:nvPr/>
        </p:nvCxnSpPr>
        <p:spPr>
          <a:xfrm>
            <a:off x="0" y="6344816"/>
            <a:ext cx="12192000" cy="933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0" y="6354147"/>
            <a:ext cx="12192000" cy="503853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0339" y="6488420"/>
            <a:ext cx="3593651" cy="253968"/>
          </a:xfrm>
          <a:prstGeom prst="rect">
            <a:avLst/>
          </a:prstGeom>
        </p:spPr>
      </p:pic>
      <p:cxnSp>
        <p:nvCxnSpPr>
          <p:cNvPr id="12" name="직선 연결선 11"/>
          <p:cNvCxnSpPr/>
          <p:nvPr/>
        </p:nvCxnSpPr>
        <p:spPr>
          <a:xfrm>
            <a:off x="3105" y="544285"/>
            <a:ext cx="12192000" cy="933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3110" y="12446"/>
            <a:ext cx="12192000" cy="503853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46647" y="49770"/>
            <a:ext cx="66154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FFFFFF"/>
                </a:solidFill>
              </a:rPr>
              <a:t>1-3. Putty </a:t>
            </a:r>
            <a:r>
              <a:rPr lang="ko-KR" altLang="en-US" sz="2400" dirty="0">
                <a:solidFill>
                  <a:srgbClr val="FFFFFF"/>
                </a:solidFill>
              </a:rPr>
              <a:t>연결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64293" y="839584"/>
            <a:ext cx="60695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Putty </a:t>
            </a:r>
            <a:r>
              <a:rPr lang="ko-KR" altLang="en-US" sz="2400" dirty="0"/>
              <a:t>연결</a:t>
            </a:r>
            <a:endParaRPr lang="en-US" altLang="ko-KR" sz="2400" dirty="0"/>
          </a:p>
        </p:txBody>
      </p:sp>
      <p:sp>
        <p:nvSpPr>
          <p:cNvPr id="16" name="직사각형 15"/>
          <p:cNvSpPr/>
          <p:nvPr/>
        </p:nvSpPr>
        <p:spPr>
          <a:xfrm>
            <a:off x="4095295" y="4626313"/>
            <a:ext cx="729484" cy="27178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362993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847" y="1382641"/>
            <a:ext cx="7792537" cy="4458322"/>
          </a:xfrm>
          <a:prstGeom prst="rect">
            <a:avLst/>
          </a:prstGeom>
        </p:spPr>
      </p:pic>
      <p:cxnSp>
        <p:nvCxnSpPr>
          <p:cNvPr id="7" name="직선 연결선 6"/>
          <p:cNvCxnSpPr/>
          <p:nvPr/>
        </p:nvCxnSpPr>
        <p:spPr>
          <a:xfrm>
            <a:off x="0" y="6344816"/>
            <a:ext cx="12192000" cy="933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0" y="6354147"/>
            <a:ext cx="12192000" cy="503853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0339" y="6488420"/>
            <a:ext cx="3593651" cy="253968"/>
          </a:xfrm>
          <a:prstGeom prst="rect">
            <a:avLst/>
          </a:prstGeom>
        </p:spPr>
      </p:pic>
      <p:cxnSp>
        <p:nvCxnSpPr>
          <p:cNvPr id="12" name="직선 연결선 11"/>
          <p:cNvCxnSpPr/>
          <p:nvPr/>
        </p:nvCxnSpPr>
        <p:spPr>
          <a:xfrm>
            <a:off x="3105" y="544285"/>
            <a:ext cx="12192000" cy="933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3110" y="12446"/>
            <a:ext cx="12192000" cy="503853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46647" y="49770"/>
            <a:ext cx="66154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FFFFFF"/>
                </a:solidFill>
              </a:rPr>
              <a:t>1-3. Putty </a:t>
            </a:r>
            <a:r>
              <a:rPr lang="ko-KR" altLang="en-US" sz="2400" dirty="0">
                <a:solidFill>
                  <a:srgbClr val="FFFFFF"/>
                </a:solidFill>
              </a:rPr>
              <a:t>연결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64293" y="839584"/>
            <a:ext cx="60695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Putty </a:t>
            </a:r>
            <a:r>
              <a:rPr lang="ko-KR" altLang="en-US" sz="2400" dirty="0"/>
              <a:t>연결</a:t>
            </a:r>
            <a:endParaRPr lang="en-US" altLang="ko-KR" sz="2400" dirty="0"/>
          </a:p>
        </p:txBody>
      </p:sp>
      <p:sp>
        <p:nvSpPr>
          <p:cNvPr id="14" name="TextBox 13"/>
          <p:cNvSpPr txBox="1"/>
          <p:nvPr/>
        </p:nvSpPr>
        <p:spPr>
          <a:xfrm>
            <a:off x="8611278" y="1919801"/>
            <a:ext cx="32239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login as : </a:t>
            </a:r>
            <a:r>
              <a:rPr lang="en-US" altLang="ko-KR" sz="1600" dirty="0" err="1"/>
              <a:t>docker</a:t>
            </a:r>
            <a:endParaRPr lang="en-US" altLang="ko-KR" sz="1600" dirty="0"/>
          </a:p>
          <a:p>
            <a:r>
              <a:rPr lang="en-US" altLang="ko-KR" sz="1600" dirty="0"/>
              <a:t>password : </a:t>
            </a:r>
            <a:r>
              <a:rPr lang="en-US" altLang="ko-KR" sz="1600" dirty="0" err="1"/>
              <a:t>docker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139285273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6344816"/>
            <a:ext cx="12192000" cy="933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0" y="6354147"/>
            <a:ext cx="12192000" cy="503853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0339" y="6488420"/>
            <a:ext cx="3593651" cy="253968"/>
          </a:xfrm>
          <a:prstGeom prst="rect">
            <a:avLst/>
          </a:prstGeom>
        </p:spPr>
      </p:pic>
      <p:cxnSp>
        <p:nvCxnSpPr>
          <p:cNvPr id="12" name="직선 연결선 11"/>
          <p:cNvCxnSpPr/>
          <p:nvPr/>
        </p:nvCxnSpPr>
        <p:spPr>
          <a:xfrm>
            <a:off x="3105" y="544285"/>
            <a:ext cx="12192000" cy="933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3110" y="12446"/>
            <a:ext cx="12192000" cy="503853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46647" y="49770"/>
            <a:ext cx="66154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FFFFFF"/>
                </a:solidFill>
              </a:rPr>
              <a:t>1. Docker </a:t>
            </a:r>
            <a:r>
              <a:rPr lang="ko-KR" altLang="en-US" sz="2400" dirty="0">
                <a:solidFill>
                  <a:srgbClr val="FFFFFF"/>
                </a:solidFill>
              </a:rPr>
              <a:t>실습 환경 구성</a:t>
            </a:r>
          </a:p>
        </p:txBody>
      </p:sp>
      <p:grpSp>
        <p:nvGrpSpPr>
          <p:cNvPr id="44" name="그룹 43"/>
          <p:cNvGrpSpPr/>
          <p:nvPr/>
        </p:nvGrpSpPr>
        <p:grpSpPr>
          <a:xfrm>
            <a:off x="3060000" y="1311415"/>
            <a:ext cx="5840968" cy="4191240"/>
            <a:chOff x="2845837" y="1147691"/>
            <a:chExt cx="5840968" cy="4191240"/>
          </a:xfrm>
        </p:grpSpPr>
        <p:sp>
          <p:nvSpPr>
            <p:cNvPr id="9" name="모서리가 둥근 직사각형 8"/>
            <p:cNvSpPr/>
            <p:nvPr/>
          </p:nvSpPr>
          <p:spPr>
            <a:xfrm>
              <a:off x="3077551" y="1147691"/>
              <a:ext cx="5609254" cy="858416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600" dirty="0"/>
                <a:t>Docker </a:t>
              </a:r>
              <a:r>
                <a:rPr lang="ko-KR" altLang="en-US" sz="3600" dirty="0"/>
                <a:t>실습 환경 구성</a:t>
              </a:r>
            </a:p>
          </p:txBody>
        </p:sp>
        <p:cxnSp>
          <p:nvCxnSpPr>
            <p:cNvPr id="4" name="꺾인 연결선 3"/>
            <p:cNvCxnSpPr>
              <a:stCxn id="9" idx="1"/>
              <a:endCxn id="25" idx="1"/>
            </p:cNvCxnSpPr>
            <p:nvPr/>
          </p:nvCxnSpPr>
          <p:spPr>
            <a:xfrm rot="10800000" flipH="1" flipV="1">
              <a:off x="3077550" y="1576898"/>
              <a:ext cx="457199" cy="3511557"/>
            </a:xfrm>
            <a:prstGeom prst="bentConnector3">
              <a:avLst>
                <a:gd name="adj1" fmla="val -50000"/>
              </a:avLst>
            </a:prstGeom>
            <a:ln w="5715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모서리가 둥근 직사각형 21"/>
            <p:cNvSpPr/>
            <p:nvPr/>
          </p:nvSpPr>
          <p:spPr>
            <a:xfrm>
              <a:off x="3534750" y="2349707"/>
              <a:ext cx="3220613" cy="500950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400" dirty="0"/>
                <a:t>1. Virtual Box </a:t>
              </a:r>
              <a:r>
                <a:rPr lang="ko-KR" altLang="en-US" sz="2400" dirty="0"/>
                <a:t>설치</a:t>
              </a:r>
            </a:p>
          </p:txBody>
        </p:sp>
        <p:sp>
          <p:nvSpPr>
            <p:cNvPr id="23" name="모서리가 둥근 직사각형 22"/>
            <p:cNvSpPr/>
            <p:nvPr/>
          </p:nvSpPr>
          <p:spPr>
            <a:xfrm>
              <a:off x="3534750" y="3179132"/>
              <a:ext cx="3220613" cy="500950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400" dirty="0"/>
                <a:t>2. Ubuntu </a:t>
              </a:r>
              <a:r>
                <a:rPr lang="ko-KR" altLang="en-US" sz="2400" dirty="0"/>
                <a:t>설치</a:t>
              </a:r>
            </a:p>
          </p:txBody>
        </p:sp>
        <p:sp>
          <p:nvSpPr>
            <p:cNvPr id="24" name="모서리가 둥근 직사각형 23"/>
            <p:cNvSpPr/>
            <p:nvPr/>
          </p:nvSpPr>
          <p:spPr>
            <a:xfrm>
              <a:off x="3534750" y="4008557"/>
              <a:ext cx="3220613" cy="500950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400" dirty="0"/>
                <a:t>3. Putty </a:t>
              </a:r>
              <a:r>
                <a:rPr lang="ko-KR" altLang="en-US" sz="2400" dirty="0"/>
                <a:t>연결</a:t>
              </a:r>
            </a:p>
          </p:txBody>
        </p:sp>
        <p:sp>
          <p:nvSpPr>
            <p:cNvPr id="25" name="모서리가 둥근 직사각형 24"/>
            <p:cNvSpPr/>
            <p:nvPr/>
          </p:nvSpPr>
          <p:spPr>
            <a:xfrm>
              <a:off x="3534750" y="4837981"/>
              <a:ext cx="3220613" cy="500950"/>
            </a:xfrm>
            <a:prstGeom prst="roundRect">
              <a:avLst/>
            </a:prstGeom>
            <a:solidFill>
              <a:srgbClr val="00B0F0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000" dirty="0"/>
                <a:t>4. Docker </a:t>
              </a:r>
              <a:r>
                <a:rPr lang="ko-KR" altLang="en-US" sz="2000" dirty="0"/>
                <a:t>설치</a:t>
              </a:r>
              <a:r>
                <a:rPr lang="en-US" altLang="ko-KR" sz="2000" dirty="0"/>
                <a:t>/host</a:t>
              </a:r>
              <a:r>
                <a:rPr lang="ko-KR" altLang="en-US" sz="2000" dirty="0"/>
                <a:t>복제</a:t>
              </a:r>
            </a:p>
          </p:txBody>
        </p:sp>
        <p:cxnSp>
          <p:nvCxnSpPr>
            <p:cNvPr id="37" name="직선 연결선 36"/>
            <p:cNvCxnSpPr>
              <a:stCxn id="22" idx="1"/>
            </p:cNvCxnSpPr>
            <p:nvPr/>
          </p:nvCxnSpPr>
          <p:spPr>
            <a:xfrm flipH="1">
              <a:off x="2845837" y="2600182"/>
              <a:ext cx="688913" cy="3059"/>
            </a:xfrm>
            <a:prstGeom prst="line">
              <a:avLst/>
            </a:prstGeom>
            <a:ln w="5715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/>
            <p:cNvCxnSpPr>
              <a:stCxn id="23" idx="1"/>
            </p:cNvCxnSpPr>
            <p:nvPr/>
          </p:nvCxnSpPr>
          <p:spPr>
            <a:xfrm flipH="1">
              <a:off x="2845837" y="3429607"/>
              <a:ext cx="688913" cy="4058"/>
            </a:xfrm>
            <a:prstGeom prst="line">
              <a:avLst/>
            </a:prstGeom>
            <a:ln w="5715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40"/>
            <p:cNvCxnSpPr>
              <a:stCxn id="24" idx="1"/>
            </p:cNvCxnSpPr>
            <p:nvPr/>
          </p:nvCxnSpPr>
          <p:spPr>
            <a:xfrm flipH="1">
              <a:off x="2845837" y="4259032"/>
              <a:ext cx="688913" cy="5058"/>
            </a:xfrm>
            <a:prstGeom prst="line">
              <a:avLst/>
            </a:prstGeom>
            <a:ln w="5715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137433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6344816"/>
            <a:ext cx="12192000" cy="933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0" y="6354147"/>
            <a:ext cx="12192000" cy="503853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0339" y="6488420"/>
            <a:ext cx="3593651" cy="253968"/>
          </a:xfrm>
          <a:prstGeom prst="rect">
            <a:avLst/>
          </a:prstGeom>
        </p:spPr>
      </p:pic>
      <p:cxnSp>
        <p:nvCxnSpPr>
          <p:cNvPr id="12" name="직선 연결선 11"/>
          <p:cNvCxnSpPr/>
          <p:nvPr/>
        </p:nvCxnSpPr>
        <p:spPr>
          <a:xfrm>
            <a:off x="3105" y="544285"/>
            <a:ext cx="12192000" cy="933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3110" y="12446"/>
            <a:ext cx="12192000" cy="503853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46647" y="49770"/>
            <a:ext cx="66154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FFFFFF"/>
                </a:solidFill>
              </a:rPr>
              <a:t>1-4. Docker </a:t>
            </a:r>
            <a:r>
              <a:rPr lang="ko-KR" altLang="en-US" sz="2400" dirty="0">
                <a:solidFill>
                  <a:srgbClr val="FFFFFF"/>
                </a:solidFill>
              </a:rPr>
              <a:t>설치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64293" y="839584"/>
            <a:ext cx="60695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Docker </a:t>
            </a:r>
            <a:r>
              <a:rPr lang="ko-KR" altLang="en-US" sz="2400" dirty="0"/>
              <a:t>설치</a:t>
            </a:r>
            <a:endParaRPr lang="en-US" altLang="ko-KR" sz="2400" dirty="0"/>
          </a:p>
          <a:p>
            <a:r>
              <a:rPr lang="en-US" altLang="ko-KR" sz="2400" dirty="0"/>
              <a:t> - putty</a:t>
            </a:r>
            <a:r>
              <a:rPr lang="ko-KR" altLang="en-US" sz="2400" dirty="0"/>
              <a:t>를 통해 </a:t>
            </a:r>
            <a:r>
              <a:rPr lang="en-US" altLang="ko-KR" sz="2400" dirty="0" err="1"/>
              <a:t>docker</a:t>
            </a:r>
            <a:r>
              <a:rPr lang="en-US" altLang="ko-KR" sz="2400" dirty="0"/>
              <a:t> </a:t>
            </a:r>
            <a:r>
              <a:rPr lang="ko-KR" altLang="en-US" sz="2400" dirty="0"/>
              <a:t>설치</a:t>
            </a:r>
            <a:endParaRPr lang="en-US" altLang="ko-KR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464292" y="2043404"/>
            <a:ext cx="1040587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docker@docker-host-1:~$ </a:t>
            </a:r>
            <a:r>
              <a:rPr lang="en-US" altLang="ko-KR" sz="1600" dirty="0" err="1"/>
              <a:t>sudo</a:t>
            </a:r>
            <a:r>
              <a:rPr lang="en-US" altLang="ko-KR" sz="1600" dirty="0"/>
              <a:t> apt-get -y update</a:t>
            </a:r>
          </a:p>
          <a:p>
            <a:r>
              <a:rPr lang="en-US" altLang="ko-KR" sz="1600" dirty="0"/>
              <a:t>docker@docker-host-1:~$ </a:t>
            </a:r>
            <a:r>
              <a:rPr lang="en-US" altLang="ko-KR" sz="1600" dirty="0" err="1"/>
              <a:t>sudo</a:t>
            </a:r>
            <a:r>
              <a:rPr lang="en-US" altLang="ko-KR" sz="1600" dirty="0"/>
              <a:t> apt-get install -y \</a:t>
            </a:r>
          </a:p>
          <a:p>
            <a:r>
              <a:rPr lang="en-US" altLang="ko-KR" sz="1600" dirty="0"/>
              <a:t>&gt;apt-transport-https \            #https </a:t>
            </a:r>
            <a:r>
              <a:rPr lang="ko-KR" altLang="en-US" sz="1600" dirty="0"/>
              <a:t>롤 통해 데이터 및 패키지에 접근 가능하도록 함</a:t>
            </a:r>
            <a:r>
              <a:rPr lang="en-US" altLang="ko-KR" sz="1600" dirty="0"/>
              <a:t>.</a:t>
            </a:r>
          </a:p>
          <a:p>
            <a:r>
              <a:rPr lang="en-US" altLang="ko-KR" sz="1600" dirty="0"/>
              <a:t>&gt;ca-certificates \                   #</a:t>
            </a:r>
            <a:r>
              <a:rPr lang="ko-KR" altLang="en-US" sz="1600" dirty="0"/>
              <a:t>일종의 디지털 서명</a:t>
            </a:r>
            <a:r>
              <a:rPr lang="en-US" altLang="ko-KR" sz="1600" dirty="0"/>
              <a:t>. SSL </a:t>
            </a:r>
            <a:r>
              <a:rPr lang="ko-KR" altLang="en-US" sz="1600" dirty="0"/>
              <a:t>기반의 연결 확인</a:t>
            </a:r>
          </a:p>
          <a:p>
            <a:r>
              <a:rPr lang="en-US" altLang="ko-KR" sz="1600" dirty="0"/>
              <a:t>&gt;curl \                                # </a:t>
            </a:r>
            <a:r>
              <a:rPr lang="ko-KR" altLang="en-US" sz="1600" dirty="0"/>
              <a:t>웹에서 데이터 다운로드 시 사용</a:t>
            </a:r>
          </a:p>
          <a:p>
            <a:r>
              <a:rPr lang="en-US" altLang="ko-KR" sz="1600" dirty="0"/>
              <a:t>&gt;software-properties-common  #PPA(</a:t>
            </a:r>
            <a:r>
              <a:rPr lang="ko-KR" altLang="en-US" sz="1600" dirty="0"/>
              <a:t>개인 패키지 저장소</a:t>
            </a:r>
            <a:r>
              <a:rPr lang="en-US" altLang="ko-KR" sz="1600" dirty="0"/>
              <a:t>) </a:t>
            </a:r>
            <a:r>
              <a:rPr lang="en-US" altLang="ko-KR" sz="1600" dirty="0" err="1"/>
              <a:t>cnrk</a:t>
            </a:r>
            <a:r>
              <a:rPr lang="en-US" altLang="ko-KR" sz="1600" dirty="0"/>
              <a:t>, </a:t>
            </a:r>
            <a:r>
              <a:rPr lang="en-US" altLang="ko-KR" sz="1600" dirty="0" err="1"/>
              <a:t>wprjdp</a:t>
            </a:r>
            <a:r>
              <a:rPr lang="en-US" altLang="ko-KR" sz="1600" dirty="0"/>
              <a:t> </a:t>
            </a:r>
            <a:r>
              <a:rPr lang="en-US" altLang="ko-KR" sz="1600" dirty="0" err="1"/>
              <a:t>tkdyd</a:t>
            </a:r>
            <a:r>
              <a:rPr lang="en-US" altLang="ko-KR" sz="1600" dirty="0"/>
              <a:t>.</a:t>
            </a:r>
          </a:p>
          <a:p>
            <a:endParaRPr lang="en-US" altLang="ko-KR" sz="1600" dirty="0"/>
          </a:p>
          <a:p>
            <a:r>
              <a:rPr lang="en-US" altLang="ko-KR" sz="1600" dirty="0"/>
              <a:t>docker@docker-host-1:~$ curl -</a:t>
            </a:r>
            <a:r>
              <a:rPr lang="en-US" altLang="ko-KR" sz="1600" dirty="0" err="1"/>
              <a:t>fsSL</a:t>
            </a:r>
            <a:r>
              <a:rPr lang="en-US" altLang="ko-KR" sz="1600" dirty="0"/>
              <a:t> https://download.docker.com/linux/ubuntu/gpg | </a:t>
            </a:r>
            <a:r>
              <a:rPr lang="en-US" altLang="ko-KR" sz="1600" dirty="0" err="1"/>
              <a:t>sudo</a:t>
            </a:r>
            <a:r>
              <a:rPr lang="en-US" altLang="ko-KR" sz="1600" dirty="0"/>
              <a:t> apt-key add -</a:t>
            </a:r>
          </a:p>
          <a:p>
            <a:r>
              <a:rPr lang="en-US" altLang="ko-KR" sz="1600" dirty="0"/>
              <a:t>docker@docker-host-1:~$ apt-key list</a:t>
            </a:r>
          </a:p>
          <a:p>
            <a:r>
              <a:rPr lang="en-US" altLang="ko-KR" sz="1600" dirty="0"/>
              <a:t>docker@docker-host-1:~$ </a:t>
            </a:r>
            <a:r>
              <a:rPr lang="en-US" altLang="ko-KR" sz="1600" dirty="0" err="1"/>
              <a:t>sudo</a:t>
            </a:r>
            <a:r>
              <a:rPr lang="en-US" altLang="ko-KR" sz="1600" dirty="0"/>
              <a:t> apt-key fingerprint 0EBFCD88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268" y="4651111"/>
            <a:ext cx="7640116" cy="866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56608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6344816"/>
            <a:ext cx="12192000" cy="933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0" y="6354147"/>
            <a:ext cx="12192000" cy="503853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0339" y="6488420"/>
            <a:ext cx="3593651" cy="253968"/>
          </a:xfrm>
          <a:prstGeom prst="rect">
            <a:avLst/>
          </a:prstGeom>
        </p:spPr>
      </p:pic>
      <p:cxnSp>
        <p:nvCxnSpPr>
          <p:cNvPr id="12" name="직선 연결선 11"/>
          <p:cNvCxnSpPr/>
          <p:nvPr/>
        </p:nvCxnSpPr>
        <p:spPr>
          <a:xfrm>
            <a:off x="3105" y="544285"/>
            <a:ext cx="12192000" cy="933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3110" y="12446"/>
            <a:ext cx="12192000" cy="503853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46647" y="49770"/>
            <a:ext cx="66154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FFFFFF"/>
                </a:solidFill>
              </a:rPr>
              <a:t>1-4. Docker </a:t>
            </a:r>
            <a:r>
              <a:rPr lang="ko-KR" altLang="en-US" sz="2400" dirty="0">
                <a:solidFill>
                  <a:srgbClr val="FFFFFF"/>
                </a:solidFill>
              </a:rPr>
              <a:t>설치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64293" y="839584"/>
            <a:ext cx="60695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Docker </a:t>
            </a:r>
            <a:r>
              <a:rPr lang="ko-KR" altLang="en-US" sz="2400" dirty="0"/>
              <a:t>설치</a:t>
            </a:r>
            <a:endParaRPr lang="en-US" altLang="ko-KR" sz="2400" dirty="0"/>
          </a:p>
          <a:p>
            <a:r>
              <a:rPr lang="en-US" altLang="ko-KR" sz="2400" dirty="0"/>
              <a:t> - putty</a:t>
            </a:r>
            <a:r>
              <a:rPr lang="ko-KR" altLang="en-US" sz="2400" dirty="0"/>
              <a:t>를 통해 </a:t>
            </a:r>
            <a:r>
              <a:rPr lang="en-US" altLang="ko-KR" sz="2400" dirty="0" err="1"/>
              <a:t>docker</a:t>
            </a:r>
            <a:r>
              <a:rPr lang="en-US" altLang="ko-KR" sz="2400" dirty="0"/>
              <a:t> </a:t>
            </a:r>
            <a:r>
              <a:rPr lang="ko-KR" altLang="en-US" sz="2400" dirty="0"/>
              <a:t>설치</a:t>
            </a:r>
            <a:endParaRPr lang="en-US" altLang="ko-KR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464292" y="2043404"/>
            <a:ext cx="10405871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docker@docker-host-1:~$ </a:t>
            </a:r>
            <a:r>
              <a:rPr lang="en-US" altLang="ko-KR" sz="1600" dirty="0" err="1"/>
              <a:t>sudo</a:t>
            </a:r>
            <a:r>
              <a:rPr lang="en-US" altLang="ko-KR" sz="1600" dirty="0"/>
              <a:t> add-apt-repository \</a:t>
            </a:r>
          </a:p>
          <a:p>
            <a:r>
              <a:rPr lang="en-US" altLang="ko-KR" sz="1600" dirty="0"/>
              <a:t>&gt; "deb [arch=amd64] https://download.docker.com/linux/ubuntu \</a:t>
            </a:r>
          </a:p>
          <a:p>
            <a:r>
              <a:rPr lang="en-US" altLang="ko-KR" sz="1600" dirty="0"/>
              <a:t>&gt; $(</a:t>
            </a:r>
            <a:r>
              <a:rPr lang="en-US" altLang="ko-KR" sz="1600" dirty="0" err="1"/>
              <a:t>lsb_release</a:t>
            </a:r>
            <a:r>
              <a:rPr lang="en-US" altLang="ko-KR" sz="1600" dirty="0"/>
              <a:t> -</a:t>
            </a:r>
            <a:r>
              <a:rPr lang="en-US" altLang="ko-KR" sz="1600" dirty="0" err="1"/>
              <a:t>cs</a:t>
            </a:r>
            <a:r>
              <a:rPr lang="en-US" altLang="ko-KR" sz="1600" dirty="0"/>
              <a:t>) \</a:t>
            </a:r>
          </a:p>
          <a:p>
            <a:r>
              <a:rPr lang="en-US" altLang="ko-KR" sz="1600" dirty="0"/>
              <a:t>&gt; stable"</a:t>
            </a:r>
          </a:p>
          <a:p>
            <a:endParaRPr lang="en-US" altLang="ko-KR" sz="1600" dirty="0"/>
          </a:p>
          <a:p>
            <a:r>
              <a:rPr lang="en-US" altLang="ko-KR" sz="1600" dirty="0"/>
              <a:t>docker@docker-host-1:~$ </a:t>
            </a:r>
            <a:r>
              <a:rPr lang="en-US" altLang="ko-KR" sz="1600" dirty="0" err="1"/>
              <a:t>sudo</a:t>
            </a:r>
            <a:r>
              <a:rPr lang="en-US" altLang="ko-KR" sz="1600" dirty="0"/>
              <a:t> apt-get update</a:t>
            </a:r>
          </a:p>
          <a:p>
            <a:r>
              <a:rPr lang="en-US" altLang="ko-KR" sz="1600" dirty="0"/>
              <a:t>docker@docker-host-1:~$ </a:t>
            </a:r>
            <a:r>
              <a:rPr lang="en-US" altLang="ko-KR" sz="1600" dirty="0" err="1"/>
              <a:t>sudo</a:t>
            </a:r>
            <a:r>
              <a:rPr lang="en-US" altLang="ko-KR" sz="1600" dirty="0"/>
              <a:t> apt-get install </a:t>
            </a:r>
            <a:r>
              <a:rPr lang="en-US" altLang="ko-KR" sz="1600" dirty="0" err="1"/>
              <a:t>docker-ce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en-US" altLang="ko-KR" sz="1600" dirty="0"/>
              <a:t>docker@docker-host-1:~$ </a:t>
            </a:r>
            <a:r>
              <a:rPr lang="en-US" altLang="ko-KR" sz="1600" dirty="0" err="1"/>
              <a:t>sudo</a:t>
            </a:r>
            <a:r>
              <a:rPr lang="en-US" altLang="ko-KR" sz="1600" dirty="0"/>
              <a:t> </a:t>
            </a:r>
            <a:r>
              <a:rPr lang="en-US" altLang="ko-KR" sz="1600" dirty="0" err="1"/>
              <a:t>docker</a:t>
            </a:r>
            <a:r>
              <a:rPr lang="en-US" altLang="ko-KR" sz="1600" dirty="0"/>
              <a:t> version </a:t>
            </a:r>
          </a:p>
          <a:p>
            <a:r>
              <a:rPr lang="en-US" altLang="ko-KR" sz="1600" dirty="0"/>
              <a:t>docker@docker-host-1:~$ </a:t>
            </a:r>
            <a:r>
              <a:rPr lang="en-US" altLang="ko-KR" sz="1600" dirty="0" err="1"/>
              <a:t>sudo</a:t>
            </a:r>
            <a:r>
              <a:rPr lang="en-US" altLang="ko-KR" sz="1600" dirty="0"/>
              <a:t> </a:t>
            </a:r>
            <a:r>
              <a:rPr lang="en-US" altLang="ko-KR" sz="1600" dirty="0" err="1"/>
              <a:t>usermod</a:t>
            </a:r>
            <a:r>
              <a:rPr lang="en-US" altLang="ko-KR" sz="1600" dirty="0"/>
              <a:t> -</a:t>
            </a:r>
            <a:r>
              <a:rPr lang="en-US" altLang="ko-KR" sz="1600" dirty="0" err="1"/>
              <a:t>aG</a:t>
            </a:r>
            <a:r>
              <a:rPr lang="en-US" altLang="ko-KR" sz="1600" dirty="0"/>
              <a:t> </a:t>
            </a:r>
            <a:r>
              <a:rPr lang="en-US" altLang="ko-KR" sz="1600" dirty="0" err="1">
                <a:solidFill>
                  <a:srgbClr val="FF0000"/>
                </a:solidFill>
              </a:rPr>
              <a:t>docker</a:t>
            </a:r>
            <a:r>
              <a:rPr lang="en-US" altLang="ko-KR" sz="1600" dirty="0"/>
              <a:t> </a:t>
            </a:r>
            <a:r>
              <a:rPr lang="en-US" altLang="ko-KR" sz="1600" dirty="0" err="1">
                <a:solidFill>
                  <a:srgbClr val="00B0F0"/>
                </a:solidFill>
              </a:rPr>
              <a:t>docker</a:t>
            </a:r>
            <a:endParaRPr lang="en-US" altLang="ko-KR" sz="1600" dirty="0">
              <a:solidFill>
                <a:srgbClr val="00B0F0"/>
              </a:solidFill>
            </a:endParaRPr>
          </a:p>
          <a:p>
            <a:r>
              <a:rPr lang="en-US" altLang="ko-KR" dirty="0"/>
              <a:t> </a:t>
            </a:r>
            <a:r>
              <a:rPr lang="en-US" altLang="ko-KR" sz="1200" dirty="0"/>
              <a:t>#</a:t>
            </a:r>
            <a:r>
              <a:rPr lang="en-US" altLang="ko-KR" sz="1200" dirty="0" err="1">
                <a:solidFill>
                  <a:srgbClr val="00B0F0"/>
                </a:solidFill>
              </a:rPr>
              <a:t>dockcer</a:t>
            </a:r>
            <a:r>
              <a:rPr lang="en-US" altLang="ko-KR" sz="1200" dirty="0">
                <a:solidFill>
                  <a:srgbClr val="00B0F0"/>
                </a:solidFill>
              </a:rPr>
              <a:t> </a:t>
            </a:r>
            <a:r>
              <a:rPr lang="ko-KR" altLang="en-US" sz="1200" dirty="0"/>
              <a:t>계정의 소속 그룹</a:t>
            </a:r>
            <a:r>
              <a:rPr lang="en-US" altLang="ko-KR" sz="1200" dirty="0"/>
              <a:t>(</a:t>
            </a:r>
            <a:r>
              <a:rPr lang="en-US" altLang="ko-KR" sz="1200" dirty="0" err="1">
                <a:solidFill>
                  <a:srgbClr val="FF0000"/>
                </a:solidFill>
              </a:rPr>
              <a:t>docker</a:t>
            </a:r>
            <a:r>
              <a:rPr lang="en-US" altLang="ko-KR" sz="1200" dirty="0"/>
              <a:t>)</a:t>
            </a:r>
            <a:r>
              <a:rPr lang="ko-KR" altLang="en-US" sz="1200" dirty="0"/>
              <a:t>을 추가합니다</a:t>
            </a:r>
            <a:r>
              <a:rPr lang="en-US" altLang="ko-KR" sz="1200" dirty="0"/>
              <a:t>.</a:t>
            </a:r>
          </a:p>
          <a:p>
            <a:endParaRPr lang="en-US" altLang="ko-KR" sz="1200" dirty="0">
              <a:solidFill>
                <a:srgbClr val="00B0F0"/>
              </a:solidFill>
            </a:endParaRPr>
          </a:p>
          <a:p>
            <a:r>
              <a:rPr lang="en-US" altLang="ko-KR" sz="1600" dirty="0"/>
              <a:t>docker@docker-host-1:~$ </a:t>
            </a:r>
            <a:r>
              <a:rPr lang="en-US" altLang="ko-KR" sz="1600" dirty="0" err="1"/>
              <a:t>sudo</a:t>
            </a:r>
            <a:r>
              <a:rPr lang="en-US" altLang="ko-KR" sz="1600" dirty="0"/>
              <a:t> service </a:t>
            </a:r>
            <a:r>
              <a:rPr lang="en-US" altLang="ko-KR" sz="1600" dirty="0" err="1"/>
              <a:t>docker</a:t>
            </a:r>
            <a:r>
              <a:rPr lang="en-US" altLang="ko-KR" sz="1600" dirty="0"/>
              <a:t> restart</a:t>
            </a:r>
          </a:p>
          <a:p>
            <a:r>
              <a:rPr lang="en-US" altLang="ko-KR" sz="1600" dirty="0"/>
              <a:t>docker@docker-host-1:~$ </a:t>
            </a:r>
            <a:r>
              <a:rPr lang="en-US" altLang="ko-KR" sz="1600" dirty="0" err="1"/>
              <a:t>docker</a:t>
            </a:r>
            <a:r>
              <a:rPr lang="en-US" altLang="ko-KR" sz="1600" dirty="0"/>
              <a:t> version     #</a:t>
            </a:r>
            <a:r>
              <a:rPr lang="en-US" altLang="ko-KR" sz="1600" dirty="0" err="1"/>
              <a:t>sudo</a:t>
            </a:r>
            <a:r>
              <a:rPr lang="en-US" altLang="ko-KR" sz="1600" dirty="0"/>
              <a:t> </a:t>
            </a:r>
            <a:r>
              <a:rPr lang="ko-KR" altLang="en-US" sz="1600" dirty="0"/>
              <a:t>없이 확인 가능</a:t>
            </a:r>
            <a:endParaRPr lang="en-US" altLang="ko-KR" sz="1600" dirty="0"/>
          </a:p>
          <a:p>
            <a:endParaRPr lang="en-US" altLang="ko-KR" sz="1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6034" y="1369796"/>
            <a:ext cx="4893844" cy="4293886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7020403" y="4277499"/>
            <a:ext cx="924659" cy="18563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51716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6344816"/>
            <a:ext cx="12192000" cy="933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0" y="6354147"/>
            <a:ext cx="12192000" cy="503853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0339" y="6488420"/>
            <a:ext cx="3593651" cy="253968"/>
          </a:xfrm>
          <a:prstGeom prst="rect">
            <a:avLst/>
          </a:prstGeom>
        </p:spPr>
      </p:pic>
      <p:cxnSp>
        <p:nvCxnSpPr>
          <p:cNvPr id="12" name="직선 연결선 11"/>
          <p:cNvCxnSpPr/>
          <p:nvPr/>
        </p:nvCxnSpPr>
        <p:spPr>
          <a:xfrm>
            <a:off x="3105" y="544285"/>
            <a:ext cx="12192000" cy="933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3110" y="12446"/>
            <a:ext cx="12192000" cy="503853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46647" y="49770"/>
            <a:ext cx="66154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FFFFFF"/>
                </a:solidFill>
              </a:rPr>
              <a:t>1-4. Docker </a:t>
            </a:r>
            <a:r>
              <a:rPr lang="ko-KR" altLang="en-US" sz="2400" dirty="0">
                <a:solidFill>
                  <a:srgbClr val="FFFFFF"/>
                </a:solidFill>
              </a:rPr>
              <a:t>설치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64293" y="839584"/>
            <a:ext cx="60695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Docker </a:t>
            </a:r>
            <a:r>
              <a:rPr lang="ko-KR" altLang="en-US" sz="2400" dirty="0"/>
              <a:t>설치</a:t>
            </a:r>
            <a:endParaRPr lang="en-US" altLang="ko-KR" sz="2400" dirty="0"/>
          </a:p>
          <a:p>
            <a:r>
              <a:rPr lang="en-US" altLang="ko-KR" sz="2400" dirty="0"/>
              <a:t> - putty</a:t>
            </a:r>
            <a:r>
              <a:rPr lang="ko-KR" altLang="en-US" sz="2400" dirty="0"/>
              <a:t>를 통해 </a:t>
            </a:r>
            <a:r>
              <a:rPr lang="en-US" altLang="ko-KR" sz="2400" dirty="0" err="1"/>
              <a:t>docker</a:t>
            </a:r>
            <a:r>
              <a:rPr lang="en-US" altLang="ko-KR" sz="2400" dirty="0"/>
              <a:t> </a:t>
            </a:r>
            <a:r>
              <a:rPr lang="ko-KR" altLang="en-US" sz="2400" dirty="0"/>
              <a:t>설치</a:t>
            </a:r>
            <a:endParaRPr lang="en-US" altLang="ko-KR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464292" y="2043404"/>
            <a:ext cx="10405871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docker@docker-host-1:~$ </a:t>
            </a:r>
            <a:r>
              <a:rPr lang="en-US" altLang="ko-KR" sz="1600" dirty="0" err="1"/>
              <a:t>ps</a:t>
            </a:r>
            <a:r>
              <a:rPr lang="en-US" altLang="ko-KR" sz="1600" dirty="0"/>
              <a:t> -</a:t>
            </a:r>
            <a:r>
              <a:rPr lang="en-US" altLang="ko-KR" sz="1600" dirty="0" err="1"/>
              <a:t>ef</a:t>
            </a:r>
            <a:r>
              <a:rPr lang="en-US" altLang="ko-KR" sz="1600" dirty="0"/>
              <a:t> | </a:t>
            </a:r>
            <a:r>
              <a:rPr lang="en-US" altLang="ko-KR" sz="1600" dirty="0" err="1"/>
              <a:t>grep</a:t>
            </a:r>
            <a:r>
              <a:rPr lang="en-US" altLang="ko-KR" sz="1600" dirty="0"/>
              <a:t> </a:t>
            </a:r>
            <a:r>
              <a:rPr lang="en-US" altLang="ko-KR" sz="1600" dirty="0" err="1"/>
              <a:t>dockerd</a:t>
            </a:r>
            <a:endParaRPr lang="en-US" altLang="ko-KR" sz="1600" dirty="0"/>
          </a:p>
          <a:p>
            <a:endParaRPr lang="en-US" altLang="ko-KR" sz="1600" dirty="0"/>
          </a:p>
          <a:p>
            <a:endParaRPr lang="en-US" altLang="ko-KR" sz="1600" dirty="0"/>
          </a:p>
          <a:p>
            <a:endParaRPr lang="en-US" altLang="ko-KR" sz="1600" dirty="0"/>
          </a:p>
          <a:p>
            <a:endParaRPr lang="en-US" altLang="ko-KR" sz="1600" dirty="0"/>
          </a:p>
          <a:p>
            <a:r>
              <a:rPr lang="fr-FR" altLang="ko-KR" sz="1600" dirty="0"/>
              <a:t>docker@docker-host-1:~$ ps -ef | grep containerd</a:t>
            </a:r>
          </a:p>
          <a:p>
            <a:endParaRPr lang="en-US" altLang="ko-KR" sz="1600" dirty="0"/>
          </a:p>
          <a:p>
            <a:endParaRPr lang="en-US" altLang="ko-KR" sz="1600" dirty="0"/>
          </a:p>
          <a:p>
            <a:endParaRPr lang="en-US" altLang="ko-KR" sz="1600" dirty="0"/>
          </a:p>
          <a:p>
            <a:endParaRPr lang="en-US" altLang="ko-KR" sz="1600" dirty="0"/>
          </a:p>
          <a:p>
            <a:endParaRPr lang="en-US" altLang="ko-KR" sz="16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081" y="2392835"/>
            <a:ext cx="9945488" cy="72400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081" y="3598067"/>
            <a:ext cx="9935962" cy="819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72968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6344816"/>
            <a:ext cx="12192000" cy="933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0" y="6354147"/>
            <a:ext cx="12192000" cy="503853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0339" y="6488420"/>
            <a:ext cx="3593651" cy="253968"/>
          </a:xfrm>
          <a:prstGeom prst="rect">
            <a:avLst/>
          </a:prstGeom>
        </p:spPr>
      </p:pic>
      <p:cxnSp>
        <p:nvCxnSpPr>
          <p:cNvPr id="12" name="직선 연결선 11"/>
          <p:cNvCxnSpPr/>
          <p:nvPr/>
        </p:nvCxnSpPr>
        <p:spPr>
          <a:xfrm>
            <a:off x="3105" y="544285"/>
            <a:ext cx="12192000" cy="933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3110" y="12446"/>
            <a:ext cx="12192000" cy="503853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46647" y="49770"/>
            <a:ext cx="66154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FFFFFF"/>
                </a:solidFill>
              </a:rPr>
              <a:t>1-4. Docker </a:t>
            </a:r>
            <a:r>
              <a:rPr lang="ko-KR" altLang="en-US" sz="2400" dirty="0">
                <a:solidFill>
                  <a:srgbClr val="FFFFFF"/>
                </a:solidFill>
              </a:rPr>
              <a:t>설치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92545" y="839500"/>
            <a:ext cx="60695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Docker </a:t>
            </a:r>
            <a:r>
              <a:rPr lang="ko-KR" altLang="en-US" sz="2400" dirty="0"/>
              <a:t>설치</a:t>
            </a:r>
            <a:endParaRPr lang="en-US" altLang="ko-KR" sz="2400" dirty="0"/>
          </a:p>
          <a:p>
            <a:r>
              <a:rPr lang="en-US" altLang="ko-KR" sz="2400" dirty="0"/>
              <a:t> - </a:t>
            </a:r>
            <a:r>
              <a:rPr lang="en-US" altLang="ko-KR" sz="2400" dirty="0" err="1"/>
              <a:t>docker</a:t>
            </a:r>
            <a:r>
              <a:rPr lang="en-US" altLang="ko-KR" sz="2400" dirty="0"/>
              <a:t> </a:t>
            </a:r>
            <a:r>
              <a:rPr lang="ko-KR" altLang="en-US" sz="2400" dirty="0"/>
              <a:t>수행 과정</a:t>
            </a:r>
            <a:endParaRPr lang="en-US" altLang="ko-KR" sz="2400" dirty="0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84589343-E6E4-4315-82E2-3642BA572A3F}"/>
              </a:ext>
            </a:extLst>
          </p:cNvPr>
          <p:cNvGrpSpPr/>
          <p:nvPr/>
        </p:nvGrpSpPr>
        <p:grpSpPr>
          <a:xfrm>
            <a:off x="429047" y="1915872"/>
            <a:ext cx="10360322" cy="3938875"/>
            <a:chOff x="429047" y="1915872"/>
            <a:chExt cx="10360322" cy="3938875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0BBA9015-71EF-4B51-A5C9-55070E0EE1AF}"/>
                </a:ext>
              </a:extLst>
            </p:cNvPr>
            <p:cNvGrpSpPr/>
            <p:nvPr/>
          </p:nvGrpSpPr>
          <p:grpSpPr>
            <a:xfrm>
              <a:off x="429047" y="1915872"/>
              <a:ext cx="10360322" cy="3938875"/>
              <a:chOff x="429047" y="1915872"/>
              <a:chExt cx="10360322" cy="3938875"/>
            </a:xfrm>
          </p:grpSpPr>
          <p:grpSp>
            <p:nvGrpSpPr>
              <p:cNvPr id="70" name="그룹 69"/>
              <p:cNvGrpSpPr/>
              <p:nvPr/>
            </p:nvGrpSpPr>
            <p:grpSpPr>
              <a:xfrm>
                <a:off x="429047" y="1915872"/>
                <a:ext cx="10360322" cy="3938875"/>
                <a:chOff x="429047" y="2102488"/>
                <a:chExt cx="10360322" cy="3938875"/>
              </a:xfrm>
            </p:grpSpPr>
            <p:grpSp>
              <p:nvGrpSpPr>
                <p:cNvPr id="5" name="그룹 4"/>
                <p:cNvGrpSpPr/>
                <p:nvPr/>
              </p:nvGrpSpPr>
              <p:grpSpPr>
                <a:xfrm>
                  <a:off x="429047" y="2102488"/>
                  <a:ext cx="1698171" cy="1175657"/>
                  <a:chOff x="429047" y="2200669"/>
                  <a:chExt cx="1698171" cy="1175657"/>
                </a:xfrm>
              </p:grpSpPr>
              <p:sp>
                <p:nvSpPr>
                  <p:cNvPr id="3" name="모서리가 둥근 직사각형 2"/>
                  <p:cNvSpPr/>
                  <p:nvPr/>
                </p:nvSpPr>
                <p:spPr>
                  <a:xfrm>
                    <a:off x="429047" y="2200669"/>
                    <a:ext cx="1698171" cy="1175657"/>
                  </a:xfrm>
                  <a:prstGeom prst="round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" name="모서리가 둥근 직사각형 3"/>
                  <p:cNvSpPr/>
                  <p:nvPr/>
                </p:nvSpPr>
                <p:spPr>
                  <a:xfrm>
                    <a:off x="503624" y="2285997"/>
                    <a:ext cx="1526244" cy="335902"/>
                  </a:xfrm>
                  <a:prstGeom prst="roundRect">
                    <a:avLst/>
                  </a:prstGeom>
                  <a:solidFill>
                    <a:schemeClr val="accent1">
                      <a:lumMod val="5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dirty="0"/>
                      <a:t>Client</a:t>
                    </a:r>
                    <a:endParaRPr lang="ko-KR" altLang="en-US" dirty="0"/>
                  </a:p>
                </p:txBody>
              </p:sp>
            </p:grpSp>
            <p:grpSp>
              <p:nvGrpSpPr>
                <p:cNvPr id="20" name="그룹 19"/>
                <p:cNvGrpSpPr/>
                <p:nvPr/>
              </p:nvGrpSpPr>
              <p:grpSpPr>
                <a:xfrm>
                  <a:off x="9091198" y="2102488"/>
                  <a:ext cx="1698171" cy="1175657"/>
                  <a:chOff x="1726232" y="2200669"/>
                  <a:chExt cx="1698171" cy="1175657"/>
                </a:xfrm>
              </p:grpSpPr>
              <p:sp>
                <p:nvSpPr>
                  <p:cNvPr id="21" name="모서리가 둥근 직사각형 20"/>
                  <p:cNvSpPr/>
                  <p:nvPr/>
                </p:nvSpPr>
                <p:spPr>
                  <a:xfrm>
                    <a:off x="1726232" y="2200669"/>
                    <a:ext cx="1698171" cy="1175657"/>
                  </a:xfrm>
                  <a:prstGeom prst="round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2" name="모서리가 둥근 직사각형 21"/>
                  <p:cNvSpPr/>
                  <p:nvPr/>
                </p:nvSpPr>
                <p:spPr>
                  <a:xfrm>
                    <a:off x="1800809" y="2285997"/>
                    <a:ext cx="1526244" cy="335902"/>
                  </a:xfrm>
                  <a:prstGeom prst="roundRect">
                    <a:avLst/>
                  </a:prstGeom>
                  <a:solidFill>
                    <a:schemeClr val="accent1">
                      <a:lumMod val="5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dirty="0"/>
                      <a:t>Repository</a:t>
                    </a:r>
                    <a:endParaRPr lang="ko-KR" altLang="en-US" dirty="0"/>
                  </a:p>
                </p:txBody>
              </p:sp>
            </p:grpSp>
            <p:grpSp>
              <p:nvGrpSpPr>
                <p:cNvPr id="35" name="그룹 34"/>
                <p:cNvGrpSpPr/>
                <p:nvPr/>
              </p:nvGrpSpPr>
              <p:grpSpPr>
                <a:xfrm>
                  <a:off x="4878180" y="2102488"/>
                  <a:ext cx="3694922" cy="3938875"/>
                  <a:chOff x="4685277" y="2200668"/>
                  <a:chExt cx="3694922" cy="3938875"/>
                </a:xfrm>
              </p:grpSpPr>
              <p:sp>
                <p:nvSpPr>
                  <p:cNvPr id="9" name="직사각형 8"/>
                  <p:cNvSpPr/>
                  <p:nvPr/>
                </p:nvSpPr>
                <p:spPr>
                  <a:xfrm>
                    <a:off x="4685277" y="2200668"/>
                    <a:ext cx="3694922" cy="3938875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6" name="모서리가 둥근 직사각형 25"/>
                  <p:cNvSpPr/>
                  <p:nvPr/>
                </p:nvSpPr>
                <p:spPr>
                  <a:xfrm>
                    <a:off x="4775684" y="2840034"/>
                    <a:ext cx="3519236" cy="438111"/>
                  </a:xfrm>
                  <a:prstGeom prst="roundRect">
                    <a:avLst/>
                  </a:prstGeom>
                  <a:solidFill>
                    <a:schemeClr val="accent1">
                      <a:lumMod val="5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dirty="0"/>
                      <a:t>Docker Daemon</a:t>
                    </a:r>
                    <a:endParaRPr lang="ko-KR" altLang="en-US" dirty="0"/>
                  </a:p>
                </p:txBody>
              </p:sp>
              <p:sp>
                <p:nvSpPr>
                  <p:cNvPr id="6" name="모서리가 둥근 직사각형 5"/>
                  <p:cNvSpPr/>
                  <p:nvPr/>
                </p:nvSpPr>
                <p:spPr>
                  <a:xfrm>
                    <a:off x="4775975" y="4149959"/>
                    <a:ext cx="1660852" cy="307910"/>
                  </a:xfrm>
                  <a:prstGeom prst="roundRect">
                    <a:avLst/>
                  </a:prstGeom>
                  <a:solidFill>
                    <a:schemeClr val="accent1">
                      <a:lumMod val="5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1600" dirty="0" err="1"/>
                      <a:t>containerd</a:t>
                    </a:r>
                    <a:endParaRPr lang="ko-KR" altLang="en-US" sz="1600" dirty="0"/>
                  </a:p>
                </p:txBody>
              </p:sp>
              <p:sp>
                <p:nvSpPr>
                  <p:cNvPr id="27" name="모서리가 둥근 직사각형 26"/>
                  <p:cNvSpPr/>
                  <p:nvPr/>
                </p:nvSpPr>
                <p:spPr>
                  <a:xfrm>
                    <a:off x="4775683" y="2290171"/>
                    <a:ext cx="3519237" cy="438111"/>
                  </a:xfrm>
                  <a:prstGeom prst="roundRect">
                    <a:avLst/>
                  </a:prstGeom>
                  <a:solidFill>
                    <a:schemeClr val="accent1">
                      <a:lumMod val="5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dirty="0"/>
                      <a:t>Docker host</a:t>
                    </a:r>
                    <a:endParaRPr lang="ko-KR" altLang="en-US" dirty="0"/>
                  </a:p>
                </p:txBody>
              </p:sp>
              <p:grpSp>
                <p:nvGrpSpPr>
                  <p:cNvPr id="10" name="그룹 9"/>
                  <p:cNvGrpSpPr/>
                  <p:nvPr/>
                </p:nvGrpSpPr>
                <p:grpSpPr>
                  <a:xfrm>
                    <a:off x="4789790" y="4640400"/>
                    <a:ext cx="1657670" cy="1405835"/>
                    <a:chOff x="1656548" y="4452021"/>
                    <a:chExt cx="1698171" cy="738506"/>
                  </a:xfrm>
                </p:grpSpPr>
                <p:sp>
                  <p:nvSpPr>
                    <p:cNvPr id="29" name="모서리가 둥근 직사각형 28"/>
                    <p:cNvSpPr/>
                    <p:nvPr/>
                  </p:nvSpPr>
                  <p:spPr>
                    <a:xfrm>
                      <a:off x="1656548" y="4452021"/>
                      <a:ext cx="1698171" cy="738506"/>
                    </a:xfrm>
                    <a:prstGeom prst="roundRect">
                      <a:avLst/>
                    </a:prstGeom>
                    <a:solidFill>
                      <a:schemeClr val="accent1">
                        <a:lumMod val="40000"/>
                        <a:lumOff val="60000"/>
                      </a:schemeClr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30" name="모서리가 둥근 직사각형 29"/>
                    <p:cNvSpPr/>
                    <p:nvPr/>
                  </p:nvSpPr>
                  <p:spPr>
                    <a:xfrm>
                      <a:off x="1729990" y="4604938"/>
                      <a:ext cx="1526244" cy="547229"/>
                    </a:xfrm>
                    <a:prstGeom prst="roundRect">
                      <a:avLst/>
                    </a:prstGeom>
                    <a:solidFill>
                      <a:schemeClr val="accent1">
                        <a:lumMod val="75000"/>
                      </a:schemeClr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</p:grpSp>
              <p:grpSp>
                <p:nvGrpSpPr>
                  <p:cNvPr id="32" name="그룹 31"/>
                  <p:cNvGrpSpPr/>
                  <p:nvPr/>
                </p:nvGrpSpPr>
                <p:grpSpPr>
                  <a:xfrm>
                    <a:off x="6637250" y="3806194"/>
                    <a:ext cx="1657670" cy="2238005"/>
                    <a:chOff x="1656548" y="4014870"/>
                    <a:chExt cx="1698171" cy="1175657"/>
                  </a:xfrm>
                </p:grpSpPr>
                <p:sp>
                  <p:nvSpPr>
                    <p:cNvPr id="33" name="모서리가 둥근 직사각형 32"/>
                    <p:cNvSpPr/>
                    <p:nvPr/>
                  </p:nvSpPr>
                  <p:spPr>
                    <a:xfrm>
                      <a:off x="1656548" y="4014870"/>
                      <a:ext cx="1698171" cy="1175657"/>
                    </a:xfrm>
                    <a:prstGeom prst="roundRect">
                      <a:avLst/>
                    </a:prstGeom>
                    <a:solidFill>
                      <a:schemeClr val="accent1">
                        <a:lumMod val="40000"/>
                        <a:lumOff val="60000"/>
                      </a:schemeClr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34" name="모서리가 둥근 직사각형 33"/>
                    <p:cNvSpPr/>
                    <p:nvPr/>
                  </p:nvSpPr>
                  <p:spPr>
                    <a:xfrm>
                      <a:off x="1731125" y="4085492"/>
                      <a:ext cx="1526244" cy="143414"/>
                    </a:xfrm>
                    <a:prstGeom prst="roundRect">
                      <a:avLst/>
                    </a:prstGeom>
                    <a:solidFill>
                      <a:schemeClr val="accent1">
                        <a:lumMod val="75000"/>
                      </a:schemeClr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altLang="ko-KR" dirty="0"/>
                        <a:t>Images</a:t>
                      </a:r>
                      <a:endParaRPr lang="ko-KR" altLang="en-US" dirty="0"/>
                    </a:p>
                  </p:txBody>
                </p:sp>
              </p:grpSp>
            </p:grpSp>
            <p:sp>
              <p:nvSpPr>
                <p:cNvPr id="37" name="직사각형 36"/>
                <p:cNvSpPr/>
                <p:nvPr/>
              </p:nvSpPr>
              <p:spPr>
                <a:xfrm>
                  <a:off x="503624" y="2574116"/>
                  <a:ext cx="1526244" cy="178412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050" dirty="0" err="1">
                      <a:solidFill>
                        <a:schemeClr val="tx1"/>
                      </a:solidFill>
                    </a:rPr>
                    <a:t>docker</a:t>
                  </a:r>
                  <a:r>
                    <a:rPr lang="en-US" altLang="ko-KR" sz="1050" dirty="0">
                      <a:solidFill>
                        <a:schemeClr val="tx1"/>
                      </a:solidFill>
                    </a:rPr>
                    <a:t> build A</a:t>
                  </a:r>
                  <a:endParaRPr lang="ko-KR" alt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" name="직사각형 37"/>
                <p:cNvSpPr/>
                <p:nvPr/>
              </p:nvSpPr>
              <p:spPr>
                <a:xfrm>
                  <a:off x="506735" y="2801162"/>
                  <a:ext cx="1526244" cy="178412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100" dirty="0" err="1">
                      <a:solidFill>
                        <a:schemeClr val="tx1"/>
                      </a:solidFill>
                    </a:rPr>
                    <a:t>docker</a:t>
                  </a:r>
                  <a:r>
                    <a:rPr lang="en-US" altLang="ko-KR" sz="1100" dirty="0">
                      <a:solidFill>
                        <a:schemeClr val="tx1"/>
                      </a:solidFill>
                    </a:rPr>
                    <a:t> pull A</a:t>
                  </a:r>
                  <a:endParaRPr lang="ko-KR" altLang="en-US" sz="1100" dirty="0"/>
                </a:p>
              </p:txBody>
            </p:sp>
            <p:sp>
              <p:nvSpPr>
                <p:cNvPr id="39" name="직사각형 38"/>
                <p:cNvSpPr/>
                <p:nvPr/>
              </p:nvSpPr>
              <p:spPr>
                <a:xfrm>
                  <a:off x="500512" y="3028209"/>
                  <a:ext cx="1526244" cy="178412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100" dirty="0" err="1">
                      <a:solidFill>
                        <a:schemeClr val="tx1"/>
                      </a:solidFill>
                    </a:rPr>
                    <a:t>docker</a:t>
                  </a:r>
                  <a:r>
                    <a:rPr lang="en-US" altLang="ko-KR" sz="1100" dirty="0">
                      <a:solidFill>
                        <a:schemeClr val="tx1"/>
                      </a:solidFill>
                    </a:rPr>
                    <a:t> run A</a:t>
                  </a:r>
                  <a:endParaRPr lang="ko-KR" altLang="en-US" sz="1100" dirty="0"/>
                </a:p>
              </p:txBody>
            </p:sp>
            <p:sp>
              <p:nvSpPr>
                <p:cNvPr id="40" name="타원 39"/>
                <p:cNvSpPr/>
                <p:nvPr/>
              </p:nvSpPr>
              <p:spPr>
                <a:xfrm>
                  <a:off x="9321281" y="2719308"/>
                  <a:ext cx="485192" cy="454093"/>
                </a:xfrm>
                <a:prstGeom prst="ellipse">
                  <a:avLst/>
                </a:prstGeom>
                <a:solidFill>
                  <a:srgbClr val="92D05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A</a:t>
                  </a:r>
                  <a:endParaRPr lang="ko-KR" altLang="en-US" dirty="0"/>
                </a:p>
              </p:txBody>
            </p:sp>
            <p:sp>
              <p:nvSpPr>
                <p:cNvPr id="41" name="타원 40"/>
                <p:cNvSpPr/>
                <p:nvPr/>
              </p:nvSpPr>
              <p:spPr>
                <a:xfrm>
                  <a:off x="10064656" y="2713977"/>
                  <a:ext cx="485192" cy="454093"/>
                </a:xfrm>
                <a:prstGeom prst="ellipse">
                  <a:avLst/>
                </a:prstGeom>
                <a:solidFill>
                  <a:srgbClr val="00B05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B</a:t>
                  </a:r>
                  <a:endParaRPr lang="ko-KR" altLang="en-US" dirty="0"/>
                </a:p>
              </p:txBody>
            </p:sp>
            <p:sp>
              <p:nvSpPr>
                <p:cNvPr id="42" name="타원 41"/>
                <p:cNvSpPr/>
                <p:nvPr/>
              </p:nvSpPr>
              <p:spPr>
                <a:xfrm>
                  <a:off x="7509789" y="5128566"/>
                  <a:ext cx="485192" cy="454093"/>
                </a:xfrm>
                <a:prstGeom prst="ellipse">
                  <a:avLst/>
                </a:prstGeom>
                <a:solidFill>
                  <a:srgbClr val="92D05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A</a:t>
                  </a:r>
                  <a:endParaRPr lang="ko-KR" altLang="en-US" dirty="0"/>
                </a:p>
              </p:txBody>
            </p:sp>
            <p:sp>
              <p:nvSpPr>
                <p:cNvPr id="44" name="타원 43"/>
                <p:cNvSpPr/>
                <p:nvPr/>
              </p:nvSpPr>
              <p:spPr>
                <a:xfrm>
                  <a:off x="5557816" y="5306143"/>
                  <a:ext cx="485192" cy="454093"/>
                </a:xfrm>
                <a:prstGeom prst="ellipse">
                  <a:avLst/>
                </a:prstGeom>
                <a:solidFill>
                  <a:srgbClr val="92D05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A</a:t>
                  </a:r>
                  <a:endParaRPr lang="ko-KR" altLang="en-US" dirty="0"/>
                </a:p>
              </p:txBody>
            </p:sp>
            <p:cxnSp>
              <p:nvCxnSpPr>
                <p:cNvPr id="47" name="직선 화살표 연결선 46"/>
                <p:cNvCxnSpPr>
                  <a:stCxn id="40" idx="2"/>
                  <a:endCxn id="26" idx="3"/>
                </p:cNvCxnSpPr>
                <p:nvPr/>
              </p:nvCxnSpPr>
              <p:spPr>
                <a:xfrm flipH="1">
                  <a:off x="8487823" y="2946355"/>
                  <a:ext cx="833458" cy="14555"/>
                </a:xfrm>
                <a:prstGeom prst="straightConnector1">
                  <a:avLst/>
                </a:prstGeom>
                <a:ln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직선 화살표 연결선 47"/>
                <p:cNvCxnSpPr>
                  <a:endCxn id="34" idx="0"/>
                </p:cNvCxnSpPr>
                <p:nvPr/>
              </p:nvCxnSpPr>
              <p:spPr>
                <a:xfrm>
                  <a:off x="7647872" y="3175421"/>
                  <a:ext cx="1" cy="667031"/>
                </a:xfrm>
                <a:prstGeom prst="straightConnector1">
                  <a:avLst/>
                </a:prstGeom>
                <a:ln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꺾인 연결선 68"/>
                <p:cNvCxnSpPr>
                  <a:stCxn id="3" idx="3"/>
                  <a:endCxn id="26" idx="1"/>
                </p:cNvCxnSpPr>
                <p:nvPr/>
              </p:nvCxnSpPr>
              <p:spPr>
                <a:xfrm>
                  <a:off x="2127218" y="2690317"/>
                  <a:ext cx="2841369" cy="270593"/>
                </a:xfrm>
                <a:prstGeom prst="bentConnector3">
                  <a:avLst/>
                </a:prstGeom>
                <a:ln>
                  <a:solidFill>
                    <a:srgbClr val="FF0000"/>
                  </a:solidFill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직선 화살표 연결선 52"/>
                <p:cNvCxnSpPr>
                  <a:cxnSpLocks/>
                  <a:stCxn id="42" idx="2"/>
                  <a:endCxn id="30" idx="3"/>
                </p:cNvCxnSpPr>
                <p:nvPr/>
              </p:nvCxnSpPr>
              <p:spPr>
                <a:xfrm flipH="1" flipV="1">
                  <a:off x="6544226" y="5354174"/>
                  <a:ext cx="965563" cy="1439"/>
                </a:xfrm>
                <a:prstGeom prst="straightConnector1">
                  <a:avLst/>
                </a:prstGeom>
                <a:ln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D7EFFC8-27CC-47D9-8366-A6D9E2720A88}"/>
                  </a:ext>
                </a:extLst>
              </p:cNvPr>
              <p:cNvSpPr txBox="1"/>
              <p:nvPr/>
            </p:nvSpPr>
            <p:spPr>
              <a:xfrm>
                <a:off x="2393838" y="2588328"/>
                <a:ext cx="928357" cy="246221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dirty="0" err="1"/>
                  <a:t>docker.sock</a:t>
                </a:r>
                <a:endParaRPr lang="ko-KR" altLang="en-US" sz="1000" dirty="0"/>
              </a:p>
            </p:txBody>
          </p:sp>
        </p:grpSp>
        <p:cxnSp>
          <p:nvCxnSpPr>
            <p:cNvPr id="18" name="직선 화살표 연결선 17">
              <a:extLst>
                <a:ext uri="{FF2B5EF4-FFF2-40B4-BE49-F238E27FC236}">
                  <a16:creationId xmlns:a16="http://schemas.microsoft.com/office/drawing/2014/main" id="{44686194-11A3-4E28-AE7A-E232BA0F07CB}"/>
                </a:ext>
              </a:extLst>
            </p:cNvPr>
            <p:cNvCxnSpPr>
              <a:cxnSpLocks/>
              <a:stCxn id="6" idx="2"/>
              <a:endCxn id="30" idx="0"/>
            </p:cNvCxnSpPr>
            <p:nvPr/>
          </p:nvCxnSpPr>
          <p:spPr>
            <a:xfrm>
              <a:off x="5799304" y="4173073"/>
              <a:ext cx="1" cy="473627"/>
            </a:xfrm>
            <a:prstGeom prst="straightConnector1">
              <a:avLst/>
            </a:prstGeom>
            <a:ln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모서리가 둥근 직사각형 33">
              <a:extLst>
                <a:ext uri="{FF2B5EF4-FFF2-40B4-BE49-F238E27FC236}">
                  <a16:creationId xmlns:a16="http://schemas.microsoft.com/office/drawing/2014/main" id="{94E29FB1-EBDF-431E-88E7-CA4C20967A3E}"/>
                </a:ext>
              </a:extLst>
            </p:cNvPr>
            <p:cNvSpPr/>
            <p:nvPr/>
          </p:nvSpPr>
          <p:spPr>
            <a:xfrm>
              <a:off x="5055609" y="4776514"/>
              <a:ext cx="1489843" cy="273006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container</a:t>
              </a:r>
              <a:endParaRPr lang="ko-KR" altLang="en-US" dirty="0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281E2205-D7F3-4731-95C7-1C7B9DE5463D}"/>
                </a:ext>
              </a:extLst>
            </p:cNvPr>
            <p:cNvSpPr txBox="1"/>
            <p:nvPr/>
          </p:nvSpPr>
          <p:spPr>
            <a:xfrm>
              <a:off x="2070059" y="2792998"/>
              <a:ext cx="295568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/>
                <a:t>{REST} POST/</a:t>
              </a:r>
              <a:r>
                <a:rPr lang="en-US" altLang="ko-KR" sz="1000" dirty="0" err="1"/>
                <a:t>vX.X</a:t>
              </a:r>
              <a:r>
                <a:rPr lang="en-US" altLang="ko-KR" sz="1000" dirty="0"/>
                <a:t>/containers/create HTTP/1.1</a:t>
              </a:r>
              <a:endParaRPr lang="ko-KR" altLang="en-US" sz="1000" dirty="0"/>
            </a:p>
          </p:txBody>
        </p:sp>
        <p:cxnSp>
          <p:nvCxnSpPr>
            <p:cNvPr id="52" name="직선 화살표 연결선 51">
              <a:extLst>
                <a:ext uri="{FF2B5EF4-FFF2-40B4-BE49-F238E27FC236}">
                  <a16:creationId xmlns:a16="http://schemas.microsoft.com/office/drawing/2014/main" id="{53072FC7-4D85-4A5A-8D13-CD0FE3DFE468}"/>
                </a:ext>
              </a:extLst>
            </p:cNvPr>
            <p:cNvCxnSpPr>
              <a:cxnSpLocks/>
              <a:endCxn id="6" idx="0"/>
            </p:cNvCxnSpPr>
            <p:nvPr/>
          </p:nvCxnSpPr>
          <p:spPr>
            <a:xfrm>
              <a:off x="5799304" y="2988805"/>
              <a:ext cx="0" cy="876358"/>
            </a:xfrm>
            <a:prstGeom prst="straightConnector1">
              <a:avLst/>
            </a:prstGeom>
            <a:ln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D091E61E-0FCB-4141-A889-FC55171626D6}"/>
                </a:ext>
              </a:extLst>
            </p:cNvPr>
            <p:cNvSpPr txBox="1"/>
            <p:nvPr/>
          </p:nvSpPr>
          <p:spPr>
            <a:xfrm>
              <a:off x="5224882" y="3178148"/>
              <a:ext cx="1096665" cy="24622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000" dirty="0" err="1"/>
                <a:t>containerd.sock</a:t>
              </a:r>
              <a:endParaRPr lang="ko-KR" altLang="en-US" sz="1000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F54596AF-23B6-41F2-AD23-47417C275B64}"/>
                </a:ext>
              </a:extLst>
            </p:cNvPr>
            <p:cNvSpPr txBox="1"/>
            <p:nvPr/>
          </p:nvSpPr>
          <p:spPr>
            <a:xfrm>
              <a:off x="4846998" y="3386746"/>
              <a:ext cx="242841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/>
                <a:t>{GCRP} </a:t>
              </a:r>
              <a:r>
                <a:rPr lang="en-US" altLang="ko-KR" sz="1000" dirty="0" err="1"/>
                <a:t>client.NewContainer</a:t>
              </a:r>
              <a:r>
                <a:rPr lang="en-US" altLang="ko-KR" sz="1000" dirty="0"/>
                <a:t>(…)</a:t>
              </a:r>
              <a:endParaRPr lang="ko-KR" altLang="en-US" sz="1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68790325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6344816"/>
            <a:ext cx="12192000" cy="933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0" y="6354147"/>
            <a:ext cx="12192000" cy="503853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0339" y="6488420"/>
            <a:ext cx="3593651" cy="253968"/>
          </a:xfrm>
          <a:prstGeom prst="rect">
            <a:avLst/>
          </a:prstGeom>
        </p:spPr>
      </p:pic>
      <p:cxnSp>
        <p:nvCxnSpPr>
          <p:cNvPr id="12" name="직선 연결선 11"/>
          <p:cNvCxnSpPr/>
          <p:nvPr/>
        </p:nvCxnSpPr>
        <p:spPr>
          <a:xfrm>
            <a:off x="3105" y="544285"/>
            <a:ext cx="12192000" cy="933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3110" y="12446"/>
            <a:ext cx="12192000" cy="503853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46647" y="49770"/>
            <a:ext cx="66154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FFFFFF"/>
                </a:solidFill>
              </a:rPr>
              <a:t>1-4. Docker </a:t>
            </a:r>
            <a:r>
              <a:rPr lang="ko-KR" altLang="en-US" sz="2400" dirty="0">
                <a:solidFill>
                  <a:srgbClr val="FFFFFF"/>
                </a:solidFill>
              </a:rPr>
              <a:t>설치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64293" y="839584"/>
            <a:ext cx="60695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Docker </a:t>
            </a:r>
            <a:r>
              <a:rPr lang="ko-KR" altLang="en-US" sz="2400" dirty="0"/>
              <a:t>설치</a:t>
            </a:r>
            <a:endParaRPr lang="en-US" altLang="ko-KR" sz="2400" dirty="0"/>
          </a:p>
          <a:p>
            <a:r>
              <a:rPr lang="en-US" altLang="ko-KR" sz="2400" dirty="0"/>
              <a:t> - </a:t>
            </a:r>
            <a:r>
              <a:rPr lang="en-US" altLang="ko-KR" sz="2400" dirty="0" err="1"/>
              <a:t>docker</a:t>
            </a:r>
            <a:r>
              <a:rPr lang="en-US" altLang="ko-KR" sz="2400" dirty="0"/>
              <a:t> </a:t>
            </a:r>
            <a:r>
              <a:rPr lang="ko-KR" altLang="en-US" sz="2400" dirty="0"/>
              <a:t>수행 과정</a:t>
            </a:r>
            <a:endParaRPr lang="en-US" altLang="ko-KR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464293" y="1745160"/>
            <a:ext cx="1040587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1. </a:t>
            </a:r>
            <a:r>
              <a:rPr lang="en-US" altLang="ko-KR" sz="1600" dirty="0" err="1"/>
              <a:t>doccker</a:t>
            </a:r>
            <a:r>
              <a:rPr lang="en-US" altLang="ko-KR" sz="1600" dirty="0"/>
              <a:t> </a:t>
            </a:r>
            <a:r>
              <a:rPr lang="ko-KR" altLang="en-US" sz="1600" dirty="0"/>
              <a:t>명령어</a:t>
            </a:r>
            <a:r>
              <a:rPr lang="en-US" altLang="ko-KR" sz="1600" dirty="0"/>
              <a:t>(Container, image </a:t>
            </a:r>
            <a:r>
              <a:rPr lang="ko-KR" altLang="en-US" sz="1600" dirty="0"/>
              <a:t>관리</a:t>
            </a:r>
            <a:r>
              <a:rPr lang="en-US" altLang="ko-KR" sz="1600" dirty="0"/>
              <a:t>)</a:t>
            </a:r>
            <a:r>
              <a:rPr lang="ko-KR" altLang="en-US" sz="1600" dirty="0"/>
              <a:t>는 </a:t>
            </a:r>
            <a:r>
              <a:rPr lang="en-US" altLang="ko-KR" sz="1600" dirty="0"/>
              <a:t>/</a:t>
            </a:r>
            <a:r>
              <a:rPr lang="en-US" altLang="ko-KR" sz="1600" dirty="0" err="1"/>
              <a:t>usr</a:t>
            </a:r>
            <a:r>
              <a:rPr lang="en-US" altLang="ko-KR" sz="1600" dirty="0"/>
              <a:t>/bin/</a:t>
            </a:r>
            <a:r>
              <a:rPr lang="en-US" altLang="ko-KR" sz="1600" dirty="0" err="1"/>
              <a:t>docker</a:t>
            </a:r>
            <a:r>
              <a:rPr lang="en-US" altLang="ko-KR" sz="1600" dirty="0"/>
              <a:t> </a:t>
            </a:r>
            <a:r>
              <a:rPr lang="ko-KR" altLang="en-US" sz="1600" dirty="0"/>
              <a:t>에서 시행되지만 </a:t>
            </a:r>
            <a:r>
              <a:rPr lang="ko-KR" altLang="en-US" sz="1600" dirty="0" err="1"/>
              <a:t>도커엔진의</a:t>
            </a:r>
            <a:r>
              <a:rPr lang="ko-KR" altLang="en-US" sz="1600" dirty="0"/>
              <a:t> 프로세스는 </a:t>
            </a:r>
            <a:r>
              <a:rPr lang="en-US" altLang="ko-KR" sz="1600" dirty="0"/>
              <a:t>/</a:t>
            </a:r>
            <a:r>
              <a:rPr lang="en-US" altLang="ko-KR" sz="1600" dirty="0" err="1"/>
              <a:t>usr</a:t>
            </a:r>
            <a:r>
              <a:rPr lang="en-US" altLang="ko-KR" sz="1600" dirty="0"/>
              <a:t>/bin/</a:t>
            </a:r>
            <a:r>
              <a:rPr lang="en-US" altLang="ko-KR" sz="1600" dirty="0" err="1"/>
              <a:t>dockerd</a:t>
            </a:r>
            <a:r>
              <a:rPr lang="en-US" altLang="ko-KR" sz="1600" dirty="0"/>
              <a:t> </a:t>
            </a:r>
            <a:r>
              <a:rPr lang="ko-KR" altLang="en-US" sz="1600" dirty="0"/>
              <a:t>파일에서 실행된다</a:t>
            </a:r>
            <a:r>
              <a:rPr lang="en-US" altLang="ko-KR" sz="1600" dirty="0"/>
              <a:t>.</a:t>
            </a:r>
          </a:p>
          <a:p>
            <a:r>
              <a:rPr lang="en-US" altLang="ko-KR" sz="1600" dirty="0"/>
              <a:t>2. </a:t>
            </a:r>
            <a:r>
              <a:rPr lang="ko-KR" altLang="en-US" sz="1600" dirty="0"/>
              <a:t>실제 컨테이너 생성하고 이미지를 관리하는 주체는 </a:t>
            </a:r>
            <a:r>
              <a:rPr lang="en-US" altLang="ko-KR" sz="1600" dirty="0">
                <a:solidFill>
                  <a:srgbClr val="FF0000"/>
                </a:solidFill>
              </a:rPr>
              <a:t>Docker</a:t>
            </a:r>
            <a:r>
              <a:rPr lang="ko-KR" altLang="en-US" sz="1600" dirty="0">
                <a:solidFill>
                  <a:srgbClr val="FF0000"/>
                </a:solidFill>
              </a:rPr>
              <a:t> </a:t>
            </a:r>
            <a:r>
              <a:rPr lang="en-US" altLang="ko-KR" sz="1600" dirty="0">
                <a:solidFill>
                  <a:srgbClr val="FF0000"/>
                </a:solidFill>
              </a:rPr>
              <a:t>server</a:t>
            </a:r>
            <a:r>
              <a:rPr lang="ko-KR" altLang="en-US" sz="1600" dirty="0"/>
              <a:t>이며</a:t>
            </a:r>
            <a:r>
              <a:rPr lang="en-US" altLang="ko-KR" sz="1600" dirty="0"/>
              <a:t>, </a:t>
            </a:r>
            <a:r>
              <a:rPr lang="en-US" altLang="ko-KR" sz="1600" dirty="0" err="1"/>
              <a:t>docker</a:t>
            </a:r>
            <a:r>
              <a:rPr lang="ko-KR" altLang="en-US" sz="1600" dirty="0"/>
              <a:t> 엔진</a:t>
            </a:r>
            <a:r>
              <a:rPr lang="en-US" altLang="ko-KR" sz="1600" dirty="0"/>
              <a:t>(/</a:t>
            </a:r>
            <a:r>
              <a:rPr lang="en-US" altLang="ko-KR" sz="1600" dirty="0" err="1"/>
              <a:t>usr</a:t>
            </a:r>
            <a:r>
              <a:rPr lang="en-US" altLang="ko-KR" sz="1600" dirty="0"/>
              <a:t>/bin/</a:t>
            </a:r>
            <a:r>
              <a:rPr lang="en-US" altLang="ko-KR" sz="1600" dirty="0" err="1">
                <a:solidFill>
                  <a:srgbClr val="FF0000"/>
                </a:solidFill>
              </a:rPr>
              <a:t>dockerd</a:t>
            </a:r>
            <a:r>
              <a:rPr lang="en-US" altLang="ko-KR" sz="1600" dirty="0"/>
              <a:t>) </a:t>
            </a:r>
            <a:r>
              <a:rPr lang="ko-KR" altLang="en-US" sz="1600" dirty="0"/>
              <a:t>프로세스에서 동작</a:t>
            </a:r>
            <a:r>
              <a:rPr lang="en-US" altLang="ko-KR" sz="1600" dirty="0"/>
              <a:t>.</a:t>
            </a:r>
          </a:p>
          <a:p>
            <a:r>
              <a:rPr lang="en-US" altLang="ko-KR" sz="1600" dirty="0"/>
              <a:t>3. Docker</a:t>
            </a:r>
            <a:r>
              <a:rPr lang="ko-KR" altLang="en-US" sz="1600" dirty="0"/>
              <a:t> 엔진은 외부에서 </a:t>
            </a:r>
            <a:r>
              <a:rPr lang="en-US" altLang="ko-KR" sz="1600" dirty="0"/>
              <a:t>API</a:t>
            </a:r>
            <a:r>
              <a:rPr lang="ko-KR" altLang="en-US" sz="1600" dirty="0"/>
              <a:t>입력을 받아 </a:t>
            </a:r>
            <a:r>
              <a:rPr lang="en-US" altLang="ko-KR" sz="1600" dirty="0"/>
              <a:t>Docker</a:t>
            </a:r>
            <a:r>
              <a:rPr lang="ko-KR" altLang="en-US" sz="1600" dirty="0"/>
              <a:t> 엔진의 기능을 수행</a:t>
            </a:r>
            <a:endParaRPr lang="en-US" altLang="ko-KR" sz="1600" dirty="0"/>
          </a:p>
          <a:p>
            <a:r>
              <a:rPr lang="en-US" altLang="ko-KR" sz="1600" dirty="0"/>
              <a:t>4. Docker </a:t>
            </a:r>
            <a:r>
              <a:rPr lang="ko-KR" altLang="en-US" sz="1600" dirty="0"/>
              <a:t>프로세스가 실행되어 서버로서 입력을 받을 준비가 된 상태를 </a:t>
            </a:r>
            <a:r>
              <a:rPr lang="ko-KR" altLang="en-US" sz="1600" dirty="0" err="1"/>
              <a:t>도커데몬이라고</a:t>
            </a:r>
            <a:r>
              <a:rPr lang="ko-KR" altLang="en-US" sz="1600" dirty="0"/>
              <a:t> 한다</a:t>
            </a:r>
            <a:r>
              <a:rPr lang="en-US" altLang="ko-KR" sz="1600" dirty="0"/>
              <a:t>.</a:t>
            </a:r>
          </a:p>
          <a:p>
            <a:r>
              <a:rPr lang="en-US" altLang="ko-KR" sz="1600" dirty="0"/>
              <a:t>5. Docker</a:t>
            </a:r>
            <a:r>
              <a:rPr lang="ko-KR" altLang="en-US" sz="1600" dirty="0"/>
              <a:t> 엔진의 기능을 수행하도록</a:t>
            </a:r>
            <a:r>
              <a:rPr lang="en-US" altLang="ko-KR" sz="1600" dirty="0"/>
              <a:t>, API</a:t>
            </a:r>
            <a:r>
              <a:rPr lang="ko-KR" altLang="en-US" sz="1600" dirty="0"/>
              <a:t>를 사용할 수 있게 </a:t>
            </a:r>
            <a:r>
              <a:rPr lang="ko-KR" altLang="en-US" sz="1600" dirty="0" err="1"/>
              <a:t>제공하는것이</a:t>
            </a:r>
            <a:r>
              <a:rPr lang="ko-KR" altLang="en-US" sz="1600" dirty="0"/>
              <a:t> </a:t>
            </a:r>
            <a:r>
              <a:rPr lang="en-US" altLang="ko-KR" sz="1600" dirty="0">
                <a:solidFill>
                  <a:srgbClr val="FF0000"/>
                </a:solidFill>
              </a:rPr>
              <a:t>Docker client</a:t>
            </a:r>
          </a:p>
          <a:p>
            <a:r>
              <a:rPr lang="en-US" altLang="ko-KR" sz="1600" dirty="0"/>
              <a:t>6. </a:t>
            </a:r>
            <a:r>
              <a:rPr lang="en-US" altLang="ko-KR" sz="1600" dirty="0" err="1"/>
              <a:t>docker</a:t>
            </a:r>
            <a:r>
              <a:rPr lang="en-US" altLang="ko-KR" sz="1600" dirty="0"/>
              <a:t> </a:t>
            </a:r>
            <a:r>
              <a:rPr lang="ko-KR" altLang="en-US" sz="1600" dirty="0"/>
              <a:t>시작하는 명령어를 입력하면 </a:t>
            </a:r>
            <a:r>
              <a:rPr lang="en-US" altLang="ko-KR" sz="1600" dirty="0" err="1"/>
              <a:t>docker</a:t>
            </a:r>
            <a:r>
              <a:rPr lang="en-US" altLang="ko-KR" sz="1600" dirty="0"/>
              <a:t> client</a:t>
            </a:r>
            <a:r>
              <a:rPr lang="ko-KR" altLang="en-US" sz="1600" dirty="0"/>
              <a:t>를 사용하는 것</a:t>
            </a:r>
            <a:r>
              <a:rPr lang="en-US" altLang="ko-KR" sz="1600" dirty="0"/>
              <a:t>.</a:t>
            </a:r>
          </a:p>
          <a:p>
            <a:r>
              <a:rPr lang="en-US" altLang="ko-KR" sz="1600" dirty="0"/>
              <a:t>7. </a:t>
            </a:r>
            <a:r>
              <a:rPr lang="en-US" altLang="ko-KR" sz="1600" dirty="0" err="1"/>
              <a:t>docker</a:t>
            </a:r>
            <a:r>
              <a:rPr lang="en-US" altLang="ko-KR" sz="1600" dirty="0"/>
              <a:t> client</a:t>
            </a:r>
            <a:r>
              <a:rPr lang="ko-KR" altLang="en-US" sz="1600" dirty="0"/>
              <a:t>는 입력된 명령어를 로컬에 존재하는 </a:t>
            </a:r>
            <a:r>
              <a:rPr lang="ko-KR" altLang="en-US" sz="1600" dirty="0" err="1"/>
              <a:t>도커</a:t>
            </a:r>
            <a:r>
              <a:rPr lang="ko-KR" altLang="en-US" sz="1600" dirty="0"/>
              <a:t> </a:t>
            </a:r>
            <a:r>
              <a:rPr lang="ko-KR" altLang="en-US" sz="1600" dirty="0" err="1"/>
              <a:t>데몬에게</a:t>
            </a:r>
            <a:r>
              <a:rPr lang="ko-KR" altLang="en-US" sz="1600" dirty="0"/>
              <a:t> </a:t>
            </a:r>
            <a:r>
              <a:rPr lang="en-US" altLang="ko-KR" sz="1600" dirty="0"/>
              <a:t>API</a:t>
            </a:r>
            <a:r>
              <a:rPr lang="ko-KR" altLang="en-US" sz="1600" dirty="0"/>
              <a:t>로서 전달</a:t>
            </a:r>
            <a:r>
              <a:rPr lang="en-US" altLang="ko-KR" sz="1600" dirty="0"/>
              <a:t>.</a:t>
            </a:r>
          </a:p>
          <a:p>
            <a:r>
              <a:rPr lang="en-US" altLang="ko-KR" sz="1600" dirty="0"/>
              <a:t>8. </a:t>
            </a:r>
            <a:r>
              <a:rPr lang="ko-KR" altLang="en-US" sz="1600" dirty="0"/>
              <a:t>이때 </a:t>
            </a:r>
            <a:r>
              <a:rPr lang="ko-KR" altLang="en-US" sz="1600" dirty="0" err="1"/>
              <a:t>도커</a:t>
            </a:r>
            <a:r>
              <a:rPr lang="ko-KR" altLang="en-US" sz="1600" dirty="0"/>
              <a:t> 클라이언트는 </a:t>
            </a:r>
            <a:r>
              <a:rPr lang="en-US" altLang="ko-KR" sz="1600" dirty="0"/>
              <a:t>/</a:t>
            </a:r>
            <a:r>
              <a:rPr lang="en-US" altLang="ko-KR" sz="1600" dirty="0" err="1"/>
              <a:t>var</a:t>
            </a:r>
            <a:r>
              <a:rPr lang="en-US" altLang="ko-KR" sz="1600" dirty="0"/>
              <a:t>/run/</a:t>
            </a:r>
            <a:r>
              <a:rPr lang="en-US" altLang="ko-KR" sz="1600" dirty="0" err="1"/>
              <a:t>docker.sock</a:t>
            </a:r>
            <a:r>
              <a:rPr lang="ko-KR" altLang="en-US" sz="1600" dirty="0"/>
              <a:t>에 위치한 소켓을 통하여 </a:t>
            </a:r>
            <a:r>
              <a:rPr lang="ko-KR" altLang="en-US" sz="1600" dirty="0" err="1"/>
              <a:t>도커데몬의</a:t>
            </a:r>
            <a:r>
              <a:rPr lang="ko-KR" altLang="en-US" sz="1600" dirty="0"/>
              <a:t> </a:t>
            </a:r>
            <a:r>
              <a:rPr lang="en-US" altLang="ko-KR" sz="1600" dirty="0"/>
              <a:t>API</a:t>
            </a:r>
            <a:r>
              <a:rPr lang="ko-KR" altLang="en-US" sz="1600" dirty="0"/>
              <a:t>를 호출한다</a:t>
            </a:r>
            <a:r>
              <a:rPr lang="en-US" altLang="ko-KR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596519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6344816"/>
            <a:ext cx="12192000" cy="933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0" y="6354147"/>
            <a:ext cx="12192000" cy="503853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0339" y="6488420"/>
            <a:ext cx="3593651" cy="253968"/>
          </a:xfrm>
          <a:prstGeom prst="rect">
            <a:avLst/>
          </a:prstGeom>
        </p:spPr>
      </p:pic>
      <p:cxnSp>
        <p:nvCxnSpPr>
          <p:cNvPr id="12" name="직선 연결선 11"/>
          <p:cNvCxnSpPr/>
          <p:nvPr/>
        </p:nvCxnSpPr>
        <p:spPr>
          <a:xfrm>
            <a:off x="3105" y="544285"/>
            <a:ext cx="12192000" cy="933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3110" y="12446"/>
            <a:ext cx="12192000" cy="503853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46647" y="49770"/>
            <a:ext cx="66154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FFFFFF"/>
                </a:solidFill>
              </a:rPr>
              <a:t>1-4. Docker </a:t>
            </a:r>
            <a:r>
              <a:rPr lang="ko-KR" altLang="en-US" sz="2400" dirty="0">
                <a:solidFill>
                  <a:srgbClr val="FFFFFF"/>
                </a:solidFill>
              </a:rPr>
              <a:t>설치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64293" y="839584"/>
            <a:ext cx="60695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Docker </a:t>
            </a:r>
            <a:r>
              <a:rPr lang="ko-KR" altLang="en-US" sz="2400" dirty="0"/>
              <a:t>설치</a:t>
            </a:r>
            <a:endParaRPr lang="en-US" altLang="ko-KR" sz="2400" dirty="0"/>
          </a:p>
          <a:p>
            <a:r>
              <a:rPr lang="en-US" altLang="ko-KR" sz="2400" dirty="0"/>
              <a:t> - </a:t>
            </a:r>
            <a:r>
              <a:rPr lang="en-US" altLang="ko-KR" sz="2400" dirty="0" err="1"/>
              <a:t>docker</a:t>
            </a:r>
            <a:r>
              <a:rPr lang="en-US" altLang="ko-KR" sz="2400" dirty="0"/>
              <a:t> </a:t>
            </a:r>
            <a:r>
              <a:rPr lang="ko-KR" altLang="en-US" sz="2400" dirty="0"/>
              <a:t>수행 과정</a:t>
            </a:r>
            <a:endParaRPr lang="en-US" altLang="ko-KR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464293" y="1745160"/>
            <a:ext cx="1040587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ex) </a:t>
            </a:r>
            <a:r>
              <a:rPr lang="en-US" altLang="ko-KR" sz="1600" dirty="0">
                <a:solidFill>
                  <a:srgbClr val="FF0000"/>
                </a:solidFill>
              </a:rPr>
              <a:t>~$ </a:t>
            </a:r>
            <a:r>
              <a:rPr lang="en-US" altLang="ko-KR" sz="1600" dirty="0" err="1">
                <a:solidFill>
                  <a:srgbClr val="FF0000"/>
                </a:solidFill>
              </a:rPr>
              <a:t>docker</a:t>
            </a:r>
            <a:r>
              <a:rPr lang="en-US" altLang="ko-KR" sz="1600" dirty="0">
                <a:solidFill>
                  <a:srgbClr val="FF0000"/>
                </a:solidFill>
              </a:rPr>
              <a:t> events </a:t>
            </a:r>
            <a:r>
              <a:rPr lang="ko-KR" altLang="en-US" sz="1600" dirty="0">
                <a:solidFill>
                  <a:srgbClr val="FF0000"/>
                </a:solidFill>
              </a:rPr>
              <a:t>확인 가능</a:t>
            </a:r>
            <a:endParaRPr lang="en-US" altLang="ko-KR" sz="1600" dirty="0">
              <a:solidFill>
                <a:srgbClr val="FF0000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1600" dirty="0"/>
              <a:t>사용자가 </a:t>
            </a:r>
            <a:r>
              <a:rPr lang="en-US" altLang="ko-KR" sz="1600" dirty="0" err="1"/>
              <a:t>docker</a:t>
            </a:r>
            <a:r>
              <a:rPr lang="en-US" altLang="ko-KR" sz="1600" dirty="0"/>
              <a:t> run hello-world </a:t>
            </a:r>
            <a:r>
              <a:rPr lang="ko-KR" altLang="en-US" sz="1600" dirty="0"/>
              <a:t>명령어를 입력</a:t>
            </a:r>
            <a:endParaRPr lang="en-US" altLang="ko-KR" sz="1600" dirty="0"/>
          </a:p>
          <a:p>
            <a:pPr marL="342900" indent="-342900">
              <a:buAutoNum type="arabicPeriod"/>
            </a:pPr>
            <a:r>
              <a:rPr lang="en-US" altLang="ko-KR" sz="1600" dirty="0"/>
              <a:t>/</a:t>
            </a:r>
            <a:r>
              <a:rPr lang="en-US" altLang="ko-KR" sz="1600" dirty="0" err="1"/>
              <a:t>usr</a:t>
            </a:r>
            <a:r>
              <a:rPr lang="en-US" altLang="ko-KR" sz="1600" dirty="0"/>
              <a:t>/bin/</a:t>
            </a:r>
            <a:r>
              <a:rPr lang="en-US" altLang="ko-KR" sz="1600" dirty="0" err="1"/>
              <a:t>docker</a:t>
            </a:r>
            <a:r>
              <a:rPr lang="en-US" altLang="ko-KR" sz="1600" dirty="0"/>
              <a:t> </a:t>
            </a:r>
            <a:r>
              <a:rPr lang="ko-KR" altLang="en-US" sz="1600" dirty="0"/>
              <a:t>는 </a:t>
            </a:r>
            <a:r>
              <a:rPr lang="en-US" altLang="ko-KR" sz="1600" dirty="0"/>
              <a:t>/</a:t>
            </a:r>
            <a:r>
              <a:rPr lang="en-US" altLang="ko-KR" sz="1600" dirty="0" err="1"/>
              <a:t>var</a:t>
            </a:r>
            <a:r>
              <a:rPr lang="en-US" altLang="ko-KR" sz="1600" dirty="0"/>
              <a:t>/run/</a:t>
            </a:r>
            <a:r>
              <a:rPr lang="en-US" altLang="ko-KR" sz="1600" dirty="0" err="1"/>
              <a:t>docker.sock</a:t>
            </a:r>
            <a:r>
              <a:rPr lang="en-US" altLang="ko-KR" sz="1600" dirty="0"/>
              <a:t> </a:t>
            </a:r>
            <a:r>
              <a:rPr lang="ko-KR" altLang="en-US" sz="1600" dirty="0"/>
              <a:t>소켓을 사용해 </a:t>
            </a:r>
            <a:r>
              <a:rPr lang="ko-KR" altLang="en-US" sz="1600" dirty="0" err="1"/>
              <a:t>도커데몬에게</a:t>
            </a:r>
            <a:r>
              <a:rPr lang="ko-KR" altLang="en-US" sz="1600" dirty="0"/>
              <a:t> 명령어를 전달한다</a:t>
            </a:r>
            <a:r>
              <a:rPr lang="en-US" altLang="ko-KR" sz="1600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sz="1600" dirty="0" err="1"/>
              <a:t>도커데몬은</a:t>
            </a:r>
            <a:r>
              <a:rPr lang="ko-KR" altLang="en-US" sz="1600" dirty="0"/>
              <a:t> 명령어를 </a:t>
            </a:r>
            <a:r>
              <a:rPr lang="ko-KR" altLang="en-US" sz="1600" dirty="0" err="1"/>
              <a:t>파싱하고</a:t>
            </a:r>
            <a:r>
              <a:rPr lang="ko-KR" altLang="en-US" sz="1600" dirty="0"/>
              <a:t> 명령어에 해당하는 작업을 수행</a:t>
            </a:r>
            <a:r>
              <a:rPr lang="en-US" altLang="ko-KR" sz="1600" dirty="0"/>
              <a:t>.</a:t>
            </a:r>
          </a:p>
          <a:p>
            <a:pPr marL="342900" indent="-342900">
              <a:buAutoNum type="arabicPeriod"/>
            </a:pPr>
            <a:r>
              <a:rPr lang="en-US" altLang="ko-KR" sz="1600" dirty="0"/>
              <a:t>hello-world </a:t>
            </a:r>
            <a:r>
              <a:rPr lang="ko-KR" altLang="en-US" sz="1600" dirty="0"/>
              <a:t>라는 이미지를 </a:t>
            </a:r>
            <a:r>
              <a:rPr lang="en-US" altLang="ko-KR" sz="1600" dirty="0"/>
              <a:t>hub</a:t>
            </a:r>
            <a:r>
              <a:rPr lang="ko-KR" altLang="en-US" sz="1600" dirty="0"/>
              <a:t>에서 </a:t>
            </a:r>
            <a:r>
              <a:rPr lang="ko-KR" altLang="en-US" sz="1600" dirty="0" err="1"/>
              <a:t>갖고온다</a:t>
            </a:r>
            <a:r>
              <a:rPr lang="en-US" altLang="ko-KR" sz="1600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sz="1600" dirty="0"/>
              <a:t>이미지를 </a:t>
            </a:r>
            <a:r>
              <a:rPr lang="ko-KR" altLang="en-US" sz="1600" dirty="0" err="1"/>
              <a:t>실행가능한</a:t>
            </a:r>
            <a:r>
              <a:rPr lang="ko-KR" altLang="en-US" sz="1600" dirty="0"/>
              <a:t> 인스턴스인 컨테이너로 생성</a:t>
            </a:r>
            <a:r>
              <a:rPr lang="en-US" altLang="ko-KR" sz="1600" dirty="0"/>
              <a:t>.</a:t>
            </a:r>
          </a:p>
          <a:p>
            <a:pPr marL="342900" indent="-342900">
              <a:buAutoNum type="arabicPeriod"/>
            </a:pPr>
            <a:r>
              <a:rPr lang="en-US" altLang="ko-KR" sz="1600" dirty="0"/>
              <a:t>Client</a:t>
            </a:r>
            <a:r>
              <a:rPr lang="ko-KR" altLang="en-US" sz="1600" dirty="0"/>
              <a:t>와 </a:t>
            </a:r>
            <a:r>
              <a:rPr lang="en-US" altLang="ko-KR" sz="1600" dirty="0" err="1"/>
              <a:t>containerd.sock</a:t>
            </a:r>
            <a:r>
              <a:rPr lang="en-US" altLang="ko-KR" sz="1600" dirty="0"/>
              <a:t> </a:t>
            </a:r>
            <a:r>
              <a:rPr lang="ko-KR" altLang="en-US" sz="1600" dirty="0"/>
              <a:t>을 통해 컨테이너 관리 </a:t>
            </a:r>
            <a:r>
              <a:rPr lang="en-US" altLang="ko-KR" sz="1600" dirty="0"/>
              <a:t>(</a:t>
            </a:r>
            <a:r>
              <a:rPr lang="en-US" altLang="ko-KR" sz="1600" dirty="0" err="1"/>
              <a:t>docker</a:t>
            </a:r>
            <a:r>
              <a:rPr lang="en-US" altLang="ko-KR" sz="1600" dirty="0"/>
              <a:t> container </a:t>
            </a:r>
            <a:r>
              <a:rPr lang="en-US" altLang="ko-KR" sz="1600" dirty="0" err="1"/>
              <a:t>ps</a:t>
            </a:r>
            <a:r>
              <a:rPr lang="en-US" altLang="ko-KR" sz="1600" dirty="0"/>
              <a:t> / </a:t>
            </a:r>
            <a:r>
              <a:rPr lang="en-US" altLang="ko-KR" sz="1600" dirty="0" err="1"/>
              <a:t>docker</a:t>
            </a:r>
            <a:r>
              <a:rPr lang="en-US" altLang="ko-KR" sz="1600" dirty="0"/>
              <a:t> container </a:t>
            </a:r>
            <a:r>
              <a:rPr lang="en-US" altLang="ko-KR" sz="1600" dirty="0" err="1"/>
              <a:t>rm</a:t>
            </a:r>
            <a:r>
              <a:rPr lang="en-US" altLang="ko-KR" sz="1600" dirty="0"/>
              <a:t> [</a:t>
            </a:r>
            <a:r>
              <a:rPr lang="ko-KR" altLang="en-US" sz="1600" dirty="0"/>
              <a:t>이름</a:t>
            </a:r>
            <a:r>
              <a:rPr lang="en-US" altLang="ko-KR" sz="1600" dirty="0"/>
              <a:t>])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367" y="3648929"/>
            <a:ext cx="11746752" cy="1116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84457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6344816"/>
            <a:ext cx="12192000" cy="933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0" y="6354147"/>
            <a:ext cx="12192000" cy="503853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0339" y="6488420"/>
            <a:ext cx="3593651" cy="253968"/>
          </a:xfrm>
          <a:prstGeom prst="rect">
            <a:avLst/>
          </a:prstGeom>
        </p:spPr>
      </p:pic>
      <p:cxnSp>
        <p:nvCxnSpPr>
          <p:cNvPr id="12" name="직선 연결선 11"/>
          <p:cNvCxnSpPr/>
          <p:nvPr/>
        </p:nvCxnSpPr>
        <p:spPr>
          <a:xfrm>
            <a:off x="3105" y="544285"/>
            <a:ext cx="12192000" cy="933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3110" y="12446"/>
            <a:ext cx="12192000" cy="503853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46647" y="49770"/>
            <a:ext cx="66154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FFFFFF"/>
                </a:solidFill>
              </a:rPr>
              <a:t>1-4. Docker </a:t>
            </a:r>
            <a:r>
              <a:rPr lang="ko-KR" altLang="en-US" sz="2400" dirty="0">
                <a:solidFill>
                  <a:srgbClr val="FFFFFF"/>
                </a:solidFill>
              </a:rPr>
              <a:t>설치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64293" y="839584"/>
            <a:ext cx="60695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Docker </a:t>
            </a:r>
            <a:r>
              <a:rPr lang="ko-KR" altLang="en-US" sz="2400" dirty="0"/>
              <a:t>설치</a:t>
            </a:r>
            <a:endParaRPr lang="en-US" altLang="ko-KR" sz="2400" dirty="0"/>
          </a:p>
          <a:p>
            <a:r>
              <a:rPr lang="en-US" altLang="ko-KR" sz="2400" dirty="0"/>
              <a:t> - </a:t>
            </a:r>
            <a:r>
              <a:rPr lang="en-US" altLang="ko-KR" sz="2400" dirty="0" err="1"/>
              <a:t>docker</a:t>
            </a:r>
            <a:r>
              <a:rPr lang="en-US" altLang="ko-KR" sz="2400" dirty="0"/>
              <a:t> </a:t>
            </a:r>
            <a:r>
              <a:rPr lang="ko-KR" altLang="en-US" sz="2400" dirty="0"/>
              <a:t>자주 사용하는 명령어</a:t>
            </a:r>
            <a:endParaRPr lang="en-US" altLang="ko-KR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464293" y="1997406"/>
            <a:ext cx="10405871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1600" dirty="0" err="1"/>
              <a:t>docker</a:t>
            </a:r>
            <a:r>
              <a:rPr lang="en-US" altLang="ko-KR" sz="1600" dirty="0"/>
              <a:t> </a:t>
            </a:r>
            <a:r>
              <a:rPr lang="en-US" altLang="ko-KR" sz="1600" dirty="0" err="1"/>
              <a:t>ps</a:t>
            </a:r>
            <a:r>
              <a:rPr lang="en-US" altLang="ko-KR" sz="1600" dirty="0"/>
              <a:t>  #</a:t>
            </a:r>
            <a:r>
              <a:rPr lang="ko-KR" altLang="en-US" sz="1600" dirty="0"/>
              <a:t>현재 실행중인 </a:t>
            </a:r>
            <a:r>
              <a:rPr lang="en-US" altLang="ko-KR" sz="1600" dirty="0"/>
              <a:t>container list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1600" dirty="0"/>
              <a:t>docker </a:t>
            </a:r>
            <a:r>
              <a:rPr lang="en-US" altLang="ko-KR" sz="1600" dirty="0" err="1"/>
              <a:t>ps</a:t>
            </a:r>
            <a:r>
              <a:rPr lang="en-US" altLang="ko-KR" sz="1600" dirty="0"/>
              <a:t> -a #stop </a:t>
            </a:r>
            <a:r>
              <a:rPr lang="ko-KR" altLang="en-US" sz="1600" dirty="0"/>
              <a:t>되어 있는 </a:t>
            </a:r>
            <a:r>
              <a:rPr lang="en-US" altLang="ko-KR" sz="1600" dirty="0" err="1"/>
              <a:t>containe</a:t>
            </a:r>
            <a:r>
              <a:rPr lang="ko-KR" altLang="en-US" sz="1600" dirty="0"/>
              <a:t>가 포함된 </a:t>
            </a:r>
            <a:r>
              <a:rPr lang="en-US" altLang="ko-KR" sz="1600" dirty="0"/>
              <a:t>list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1600" dirty="0" err="1"/>
              <a:t>docker</a:t>
            </a:r>
            <a:r>
              <a:rPr lang="en-US" altLang="ko-KR" sz="1600" dirty="0"/>
              <a:t> images, </a:t>
            </a:r>
            <a:r>
              <a:rPr lang="en-US" altLang="ko-KR" sz="1600" dirty="0" err="1"/>
              <a:t>docker</a:t>
            </a:r>
            <a:r>
              <a:rPr lang="en-US" altLang="ko-KR" sz="1600" dirty="0"/>
              <a:t> image ls  #image list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1600" dirty="0" err="1"/>
              <a:t>docker</a:t>
            </a:r>
            <a:r>
              <a:rPr lang="en-US" altLang="ko-KR" sz="1600" dirty="0"/>
              <a:t> stop [container id] or [container name] #container stop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1600" dirty="0" err="1"/>
              <a:t>docker</a:t>
            </a:r>
            <a:r>
              <a:rPr lang="en-US" altLang="ko-KR" sz="1600" dirty="0"/>
              <a:t> </a:t>
            </a:r>
            <a:r>
              <a:rPr lang="en-US" altLang="ko-KR" sz="1600" dirty="0" err="1"/>
              <a:t>rm</a:t>
            </a:r>
            <a:r>
              <a:rPr lang="en-US" altLang="ko-KR" sz="1600" dirty="0"/>
              <a:t> [container id] or [container name] #container </a:t>
            </a:r>
            <a:r>
              <a:rPr lang="ko-KR" altLang="en-US" sz="1600" dirty="0"/>
              <a:t>삭제</a:t>
            </a:r>
            <a:endParaRPr lang="en-US" altLang="ko-KR" sz="1600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1600" dirty="0" err="1"/>
              <a:t>docker</a:t>
            </a:r>
            <a:r>
              <a:rPr lang="en-US" altLang="ko-KR" sz="1600" dirty="0"/>
              <a:t> image </a:t>
            </a:r>
            <a:r>
              <a:rPr lang="en-US" altLang="ko-KR" sz="1600" dirty="0" err="1"/>
              <a:t>rm</a:t>
            </a:r>
            <a:r>
              <a:rPr lang="en-US" altLang="ko-KR" sz="1600" dirty="0"/>
              <a:t> [image id] #</a:t>
            </a:r>
            <a:r>
              <a:rPr lang="en-US" altLang="ko-KR" sz="1600" dirty="0" err="1"/>
              <a:t>docker</a:t>
            </a:r>
            <a:r>
              <a:rPr lang="en-US" altLang="ko-KR" sz="1600" dirty="0"/>
              <a:t> image </a:t>
            </a:r>
            <a:r>
              <a:rPr lang="ko-KR" altLang="en-US" sz="1600" dirty="0"/>
              <a:t>삭제</a:t>
            </a:r>
            <a:r>
              <a:rPr lang="en-US" altLang="ko-KR" sz="1600" dirty="0"/>
              <a:t>, container</a:t>
            </a:r>
            <a:r>
              <a:rPr lang="ko-KR" altLang="en-US" sz="1600" dirty="0"/>
              <a:t>가 존재하면 삭제 안됨</a:t>
            </a:r>
            <a:endParaRPr lang="en-US" altLang="ko-KR" sz="1600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1600" dirty="0" err="1"/>
              <a:t>docker</a:t>
            </a:r>
            <a:r>
              <a:rPr lang="en-US" altLang="ko-KR" sz="1600" dirty="0"/>
              <a:t> network ls #network list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1600" dirty="0" err="1">
                <a:solidFill>
                  <a:srgbClr val="FF0000"/>
                </a:solidFill>
              </a:rPr>
              <a:t>docker</a:t>
            </a:r>
            <a:r>
              <a:rPr lang="en-US" altLang="ko-KR" sz="1600" dirty="0">
                <a:solidFill>
                  <a:srgbClr val="FF0000"/>
                </a:solidFill>
              </a:rPr>
              <a:t> stop $(</a:t>
            </a:r>
            <a:r>
              <a:rPr lang="en-US" altLang="ko-KR" sz="1600" dirty="0" err="1">
                <a:solidFill>
                  <a:srgbClr val="FF0000"/>
                </a:solidFill>
              </a:rPr>
              <a:t>docker</a:t>
            </a:r>
            <a:r>
              <a:rPr lang="en-US" altLang="ko-KR" sz="1600" dirty="0">
                <a:solidFill>
                  <a:srgbClr val="FF0000"/>
                </a:solidFill>
              </a:rPr>
              <a:t> </a:t>
            </a:r>
            <a:r>
              <a:rPr lang="en-US" altLang="ko-KR" sz="1600" dirty="0" err="1">
                <a:solidFill>
                  <a:srgbClr val="FF0000"/>
                </a:solidFill>
              </a:rPr>
              <a:t>ps</a:t>
            </a:r>
            <a:r>
              <a:rPr lang="en-US" altLang="ko-KR" sz="1600" dirty="0">
                <a:solidFill>
                  <a:srgbClr val="FF0000"/>
                </a:solidFill>
              </a:rPr>
              <a:t> –a –q) #-a</a:t>
            </a:r>
            <a:r>
              <a:rPr lang="ko-KR" altLang="en-US" sz="1600" dirty="0">
                <a:solidFill>
                  <a:srgbClr val="FF0000"/>
                </a:solidFill>
              </a:rPr>
              <a:t> </a:t>
            </a:r>
            <a:r>
              <a:rPr lang="en-US" altLang="ko-KR" sz="1600" dirty="0">
                <a:solidFill>
                  <a:srgbClr val="FF0000"/>
                </a:solidFill>
              </a:rPr>
              <a:t>:</a:t>
            </a:r>
            <a:r>
              <a:rPr lang="ko-KR" altLang="en-US" sz="1600" dirty="0">
                <a:solidFill>
                  <a:srgbClr val="FF0000"/>
                </a:solidFill>
              </a:rPr>
              <a:t>모든 컨테이너</a:t>
            </a:r>
            <a:r>
              <a:rPr lang="en-US" altLang="ko-KR" sz="1600" dirty="0">
                <a:solidFill>
                  <a:srgbClr val="FF0000"/>
                </a:solidFill>
              </a:rPr>
              <a:t>, -q : id</a:t>
            </a:r>
            <a:r>
              <a:rPr lang="ko-KR" altLang="en-US" sz="1600" dirty="0">
                <a:solidFill>
                  <a:srgbClr val="FF0000"/>
                </a:solidFill>
              </a:rPr>
              <a:t>값</a:t>
            </a:r>
            <a:endParaRPr lang="en-US" altLang="ko-KR" sz="1600" dirty="0">
              <a:solidFill>
                <a:srgbClr val="FF0000"/>
              </a:solidFill>
            </a:endParaRPr>
          </a:p>
          <a:p>
            <a:endParaRPr lang="en-US" altLang="ko-KR" sz="1600" dirty="0"/>
          </a:p>
          <a:p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37979597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6344816"/>
            <a:ext cx="12192000" cy="933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0" y="6354147"/>
            <a:ext cx="12192000" cy="503853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0339" y="6488420"/>
            <a:ext cx="3593651" cy="253968"/>
          </a:xfrm>
          <a:prstGeom prst="rect">
            <a:avLst/>
          </a:prstGeom>
        </p:spPr>
      </p:pic>
      <p:cxnSp>
        <p:nvCxnSpPr>
          <p:cNvPr id="12" name="직선 연결선 11"/>
          <p:cNvCxnSpPr/>
          <p:nvPr/>
        </p:nvCxnSpPr>
        <p:spPr>
          <a:xfrm>
            <a:off x="3105" y="544285"/>
            <a:ext cx="12192000" cy="933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3110" y="12446"/>
            <a:ext cx="12192000" cy="503853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46647" y="49770"/>
            <a:ext cx="66154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FFFFFF"/>
                </a:solidFill>
              </a:rPr>
              <a:t>3. Docker Registry</a:t>
            </a:r>
            <a:endParaRPr lang="ko-KR" altLang="en-US" sz="2400" dirty="0">
              <a:solidFill>
                <a:srgbClr val="FFFFFF"/>
              </a:solidFill>
            </a:endParaRPr>
          </a:p>
        </p:txBody>
      </p:sp>
      <p:grpSp>
        <p:nvGrpSpPr>
          <p:cNvPr id="44" name="그룹 43"/>
          <p:cNvGrpSpPr/>
          <p:nvPr/>
        </p:nvGrpSpPr>
        <p:grpSpPr>
          <a:xfrm>
            <a:off x="3060000" y="2075097"/>
            <a:ext cx="5840968" cy="2639921"/>
            <a:chOff x="2845837" y="1147691"/>
            <a:chExt cx="5840968" cy="2639921"/>
          </a:xfrm>
        </p:grpSpPr>
        <p:sp>
          <p:nvSpPr>
            <p:cNvPr id="9" name="모서리가 둥근 직사각형 8"/>
            <p:cNvSpPr/>
            <p:nvPr/>
          </p:nvSpPr>
          <p:spPr>
            <a:xfrm>
              <a:off x="3077551" y="1147691"/>
              <a:ext cx="5609254" cy="858416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600" dirty="0"/>
                <a:t>Docker Registry</a:t>
              </a:r>
              <a:endParaRPr lang="ko-KR" altLang="en-US" sz="3600" dirty="0"/>
            </a:p>
          </p:txBody>
        </p:sp>
        <p:cxnSp>
          <p:nvCxnSpPr>
            <p:cNvPr id="4" name="꺾인 연결선 3"/>
            <p:cNvCxnSpPr>
              <a:cxnSpLocks/>
              <a:stCxn id="9" idx="1"/>
              <a:endCxn id="24" idx="1"/>
            </p:cNvCxnSpPr>
            <p:nvPr/>
          </p:nvCxnSpPr>
          <p:spPr>
            <a:xfrm rot="10800000" flipH="1" flipV="1">
              <a:off x="3077550" y="1576899"/>
              <a:ext cx="457199" cy="1960238"/>
            </a:xfrm>
            <a:prstGeom prst="bentConnector3">
              <a:avLst>
                <a:gd name="adj1" fmla="val -50000"/>
              </a:avLst>
            </a:prstGeom>
            <a:ln w="5715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모서리가 둥근 직사각형 22"/>
            <p:cNvSpPr/>
            <p:nvPr/>
          </p:nvSpPr>
          <p:spPr>
            <a:xfrm>
              <a:off x="3534750" y="2457237"/>
              <a:ext cx="3220613" cy="500950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400" dirty="0"/>
                <a:t>1. Docker hub(public)</a:t>
              </a:r>
              <a:endParaRPr lang="ko-KR" altLang="en-US" sz="2400" dirty="0"/>
            </a:p>
          </p:txBody>
        </p:sp>
        <p:sp>
          <p:nvSpPr>
            <p:cNvPr id="24" name="모서리가 둥근 직사각형 23"/>
            <p:cNvSpPr/>
            <p:nvPr/>
          </p:nvSpPr>
          <p:spPr>
            <a:xfrm>
              <a:off x="3534750" y="3286662"/>
              <a:ext cx="3220613" cy="500950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400" dirty="0"/>
                <a:t>2. Private registry</a:t>
              </a:r>
              <a:endParaRPr lang="ko-KR" altLang="en-US" sz="2400" dirty="0"/>
            </a:p>
          </p:txBody>
        </p:sp>
        <p:cxnSp>
          <p:nvCxnSpPr>
            <p:cNvPr id="38" name="직선 연결선 37"/>
            <p:cNvCxnSpPr>
              <a:stCxn id="23" idx="1"/>
            </p:cNvCxnSpPr>
            <p:nvPr/>
          </p:nvCxnSpPr>
          <p:spPr>
            <a:xfrm flipH="1">
              <a:off x="2845837" y="2707712"/>
              <a:ext cx="688913" cy="4058"/>
            </a:xfrm>
            <a:prstGeom prst="line">
              <a:avLst/>
            </a:prstGeom>
            <a:ln w="5715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40"/>
            <p:cNvCxnSpPr>
              <a:stCxn id="24" idx="1"/>
            </p:cNvCxnSpPr>
            <p:nvPr/>
          </p:nvCxnSpPr>
          <p:spPr>
            <a:xfrm flipH="1">
              <a:off x="2845837" y="3537137"/>
              <a:ext cx="688913" cy="5058"/>
            </a:xfrm>
            <a:prstGeom prst="line">
              <a:avLst/>
            </a:prstGeom>
            <a:ln w="5715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6354296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BC2AF8E1-3362-4DCB-BDB1-254D62062B38}"/>
              </a:ext>
            </a:extLst>
          </p:cNvPr>
          <p:cNvSpPr txBox="1"/>
          <p:nvPr/>
        </p:nvSpPr>
        <p:spPr>
          <a:xfrm>
            <a:off x="445789" y="1714148"/>
            <a:ext cx="1109708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# </a:t>
            </a:r>
            <a:r>
              <a:rPr lang="en-US" altLang="ko-KR" dirty="0" err="1"/>
              <a:t>gcr</a:t>
            </a:r>
            <a:r>
              <a:rPr lang="en-US" altLang="ko-KR" dirty="0"/>
              <a:t> </a:t>
            </a:r>
            <a:r>
              <a:rPr lang="ko-KR" altLang="en-US" dirty="0"/>
              <a:t>가입</a:t>
            </a:r>
            <a:endParaRPr lang="en-US" altLang="ko-KR" dirty="0"/>
          </a:p>
          <a:p>
            <a:r>
              <a:rPr lang="en-US" altLang="ko-KR" u="sng" dirty="0">
                <a:hlinkClick r:id="rId3"/>
              </a:rPr>
              <a:t>https://console.cloud.google.com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#</a:t>
            </a:r>
            <a:r>
              <a:rPr lang="ko-KR" altLang="en-US" dirty="0"/>
              <a:t>새 프로젝트 만들기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cxnSp>
        <p:nvCxnSpPr>
          <p:cNvPr id="7" name="직선 연결선 6"/>
          <p:cNvCxnSpPr/>
          <p:nvPr/>
        </p:nvCxnSpPr>
        <p:spPr>
          <a:xfrm>
            <a:off x="0" y="6344816"/>
            <a:ext cx="12192000" cy="933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0" y="6354147"/>
            <a:ext cx="12192000" cy="503853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0339" y="6488420"/>
            <a:ext cx="3593651" cy="253968"/>
          </a:xfrm>
          <a:prstGeom prst="rect">
            <a:avLst/>
          </a:prstGeom>
        </p:spPr>
      </p:pic>
      <p:cxnSp>
        <p:nvCxnSpPr>
          <p:cNvPr id="12" name="직선 연결선 11"/>
          <p:cNvCxnSpPr/>
          <p:nvPr/>
        </p:nvCxnSpPr>
        <p:spPr>
          <a:xfrm>
            <a:off x="3105" y="544285"/>
            <a:ext cx="12192000" cy="933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3110" y="12446"/>
            <a:ext cx="12192000" cy="503853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C052FFD-E645-46BB-A187-EB6A1D288F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4159" y="2985615"/>
            <a:ext cx="3153920" cy="3032801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7BAF7367-74CB-483A-9C06-4E3E1841F3FF}"/>
              </a:ext>
            </a:extLst>
          </p:cNvPr>
          <p:cNvSpPr/>
          <p:nvPr/>
        </p:nvSpPr>
        <p:spPr>
          <a:xfrm>
            <a:off x="2151119" y="3065518"/>
            <a:ext cx="1389523" cy="20931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CB35C5C-B2D3-44C1-B9D4-1BBAB039D9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04200" y="3006808"/>
            <a:ext cx="4014767" cy="3011607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11E1128F-4E52-4537-9AA1-6211DF35782C}"/>
              </a:ext>
            </a:extLst>
          </p:cNvPr>
          <p:cNvSpPr/>
          <p:nvPr/>
        </p:nvSpPr>
        <p:spPr>
          <a:xfrm>
            <a:off x="7378996" y="3065518"/>
            <a:ext cx="693849" cy="23686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594E9EA-C94E-440A-B7BB-75C1C1C3F3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46049" y="3065518"/>
            <a:ext cx="3200162" cy="3032801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E4C35555-D6C5-465E-A043-F4F02A8F1B4A}"/>
              </a:ext>
            </a:extLst>
          </p:cNvPr>
          <p:cNvSpPr/>
          <p:nvPr/>
        </p:nvSpPr>
        <p:spPr>
          <a:xfrm>
            <a:off x="8684455" y="4533914"/>
            <a:ext cx="693849" cy="23686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07B8E5D-2379-4637-B7B2-EF1405EE1492}"/>
              </a:ext>
            </a:extLst>
          </p:cNvPr>
          <p:cNvSpPr/>
          <p:nvPr/>
        </p:nvSpPr>
        <p:spPr>
          <a:xfrm>
            <a:off x="2125502" y="3263378"/>
            <a:ext cx="446568" cy="346401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0469F9F-5427-4163-B1A9-0645D506839B}"/>
              </a:ext>
            </a:extLst>
          </p:cNvPr>
          <p:cNvSpPr/>
          <p:nvPr/>
        </p:nvSpPr>
        <p:spPr>
          <a:xfrm>
            <a:off x="7360867" y="2682223"/>
            <a:ext cx="446568" cy="346401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827F7DC-0BCE-41B5-9681-47248EBCAE79}"/>
              </a:ext>
            </a:extLst>
          </p:cNvPr>
          <p:cNvSpPr/>
          <p:nvPr/>
        </p:nvSpPr>
        <p:spPr>
          <a:xfrm>
            <a:off x="8663189" y="4171024"/>
            <a:ext cx="446568" cy="346401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9739992-6800-4E55-AB62-96A95098F460}"/>
              </a:ext>
            </a:extLst>
          </p:cNvPr>
          <p:cNvSpPr txBox="1"/>
          <p:nvPr/>
        </p:nvSpPr>
        <p:spPr>
          <a:xfrm>
            <a:off x="46647" y="49770"/>
            <a:ext cx="66154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FFFFFF"/>
                </a:solidFill>
              </a:rPr>
              <a:t>1-4. Docker </a:t>
            </a:r>
            <a:r>
              <a:rPr lang="ko-KR" altLang="en-US" sz="2400" dirty="0">
                <a:solidFill>
                  <a:srgbClr val="FFFFFF"/>
                </a:solidFill>
              </a:rPr>
              <a:t>설치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B0CC51E-DA8D-47B7-A52D-F1E445581D97}"/>
              </a:ext>
            </a:extLst>
          </p:cNvPr>
          <p:cNvSpPr txBox="1"/>
          <p:nvPr/>
        </p:nvSpPr>
        <p:spPr>
          <a:xfrm>
            <a:off x="464293" y="839584"/>
            <a:ext cx="60695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Docker </a:t>
            </a:r>
            <a:r>
              <a:rPr lang="ko-KR" altLang="en-US" sz="2400" dirty="0"/>
              <a:t>설치</a:t>
            </a:r>
            <a:endParaRPr lang="en-US" altLang="ko-KR" sz="2400" dirty="0"/>
          </a:p>
          <a:p>
            <a:r>
              <a:rPr lang="en-US" altLang="ko-KR" sz="2400" dirty="0"/>
              <a:t> - </a:t>
            </a:r>
            <a:r>
              <a:rPr lang="ko-KR" altLang="en-US" sz="2400" dirty="0" err="1"/>
              <a:t>실습시</a:t>
            </a:r>
            <a:r>
              <a:rPr lang="ko-KR" altLang="en-US" sz="2400" dirty="0"/>
              <a:t> 필요한 파일 </a:t>
            </a:r>
            <a:r>
              <a:rPr lang="en-US" altLang="ko-KR" sz="2400" dirty="0"/>
              <a:t>(</a:t>
            </a:r>
            <a:r>
              <a:rPr lang="en-US" altLang="ko-KR" sz="2400" dirty="0" err="1"/>
              <a:t>gcr</a:t>
            </a:r>
            <a:r>
              <a:rPr lang="en-US" altLang="ko-KR" sz="2400" dirty="0"/>
              <a:t> </a:t>
            </a:r>
            <a:r>
              <a:rPr lang="ko-KR" altLang="en-US" sz="2400" dirty="0"/>
              <a:t>가입</a:t>
            </a:r>
            <a:r>
              <a:rPr lang="en-US" altLang="ko-KR" sz="2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68633436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BC2AF8E1-3362-4DCB-BDB1-254D62062B38}"/>
              </a:ext>
            </a:extLst>
          </p:cNvPr>
          <p:cNvSpPr txBox="1"/>
          <p:nvPr/>
        </p:nvSpPr>
        <p:spPr>
          <a:xfrm>
            <a:off x="445789" y="1714148"/>
            <a:ext cx="453024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#</a:t>
            </a:r>
            <a:r>
              <a:rPr lang="ko-KR" altLang="en-US" dirty="0"/>
              <a:t>프로젝트 </a:t>
            </a:r>
            <a:r>
              <a:rPr lang="en-US" altLang="ko-KR" dirty="0"/>
              <a:t>ID </a:t>
            </a:r>
            <a:r>
              <a:rPr lang="ko-KR" altLang="en-US" dirty="0"/>
              <a:t>복사</a:t>
            </a:r>
            <a:endParaRPr lang="en-US" altLang="ko-KR" dirty="0"/>
          </a:p>
          <a:p>
            <a:r>
              <a:rPr lang="en-US" altLang="ko-KR" sz="1200" dirty="0" err="1">
                <a:solidFill>
                  <a:srgbClr val="FF0000"/>
                </a:solidFill>
              </a:rPr>
              <a:t>dokcer</a:t>
            </a:r>
            <a:r>
              <a:rPr lang="en-US" altLang="ko-KR" sz="1200" dirty="0">
                <a:solidFill>
                  <a:srgbClr val="FF0000"/>
                </a:solidFill>
              </a:rPr>
              <a:t> </a:t>
            </a:r>
            <a:r>
              <a:rPr lang="en-US" altLang="ko-KR" sz="1200" dirty="0" err="1">
                <a:solidFill>
                  <a:srgbClr val="FF0000"/>
                </a:solidFill>
              </a:rPr>
              <a:t>psuh</a:t>
            </a:r>
            <a:r>
              <a:rPr lang="ko-KR" altLang="en-US" sz="1200" dirty="0">
                <a:solidFill>
                  <a:srgbClr val="FF0000"/>
                </a:solidFill>
              </a:rPr>
              <a:t> 할 경우 필요</a:t>
            </a:r>
            <a:endParaRPr lang="en-US" altLang="ko-KR" sz="1200" dirty="0">
              <a:solidFill>
                <a:srgbClr val="FF0000"/>
              </a:solidFill>
            </a:endParaRP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cxnSp>
        <p:nvCxnSpPr>
          <p:cNvPr id="7" name="직선 연결선 6"/>
          <p:cNvCxnSpPr/>
          <p:nvPr/>
        </p:nvCxnSpPr>
        <p:spPr>
          <a:xfrm>
            <a:off x="0" y="6344816"/>
            <a:ext cx="12192000" cy="933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0" y="6354147"/>
            <a:ext cx="12192000" cy="503853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0339" y="6488420"/>
            <a:ext cx="3593651" cy="253968"/>
          </a:xfrm>
          <a:prstGeom prst="rect">
            <a:avLst/>
          </a:prstGeom>
        </p:spPr>
      </p:pic>
      <p:cxnSp>
        <p:nvCxnSpPr>
          <p:cNvPr id="12" name="직선 연결선 11"/>
          <p:cNvCxnSpPr/>
          <p:nvPr/>
        </p:nvCxnSpPr>
        <p:spPr>
          <a:xfrm>
            <a:off x="3105" y="544285"/>
            <a:ext cx="12192000" cy="933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3110" y="12446"/>
            <a:ext cx="12192000" cy="503853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98B1540-9793-4879-A2EC-BBAC5DE311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293" y="2205324"/>
            <a:ext cx="3260684" cy="2222297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E4C35555-D6C5-465E-A043-F4F02A8F1B4A}"/>
              </a:ext>
            </a:extLst>
          </p:cNvPr>
          <p:cNvSpPr/>
          <p:nvPr/>
        </p:nvSpPr>
        <p:spPr>
          <a:xfrm>
            <a:off x="694006" y="2845208"/>
            <a:ext cx="1435395" cy="37455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87CBC53-C16F-467C-9255-AFBD9309DD03}"/>
              </a:ext>
            </a:extLst>
          </p:cNvPr>
          <p:cNvSpPr txBox="1"/>
          <p:nvPr/>
        </p:nvSpPr>
        <p:spPr>
          <a:xfrm>
            <a:off x="4764505" y="1670581"/>
            <a:ext cx="7209321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#ubuntu</a:t>
            </a:r>
            <a:r>
              <a:rPr lang="ko-KR" altLang="en-US" dirty="0"/>
              <a:t>에 </a:t>
            </a:r>
            <a:r>
              <a:rPr lang="en-US" altLang="ko-KR" dirty="0"/>
              <a:t>google cloud </a:t>
            </a:r>
            <a:r>
              <a:rPr lang="en-US" altLang="ko-KR" dirty="0" err="1"/>
              <a:t>sdk</a:t>
            </a:r>
            <a:r>
              <a:rPr lang="en-US" altLang="ko-KR" dirty="0"/>
              <a:t> </a:t>
            </a:r>
            <a:r>
              <a:rPr lang="ko-KR" altLang="en-US" dirty="0"/>
              <a:t>설치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$ </a:t>
            </a:r>
            <a:r>
              <a:rPr lang="en-US" altLang="ko-KR" dirty="0" err="1"/>
              <a:t>sudo</a:t>
            </a:r>
            <a:r>
              <a:rPr lang="ko-KR" altLang="en-US" dirty="0"/>
              <a:t> </a:t>
            </a:r>
            <a:r>
              <a:rPr lang="en-US" altLang="ko-KR" dirty="0" err="1"/>
              <a:t>su</a:t>
            </a:r>
            <a:r>
              <a:rPr lang="ko-KR" altLang="en-US" dirty="0"/>
              <a:t> </a:t>
            </a:r>
            <a:r>
              <a:rPr lang="en-US" altLang="ko-KR" dirty="0"/>
              <a:t>–</a:t>
            </a:r>
          </a:p>
          <a:p>
            <a:r>
              <a:rPr lang="en-US" altLang="ko-KR" dirty="0"/>
              <a:t>$ vi .</a:t>
            </a:r>
            <a:r>
              <a:rPr lang="en-US" altLang="ko-KR" dirty="0" err="1"/>
              <a:t>bashrc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#</a:t>
            </a:r>
            <a:r>
              <a:rPr lang="ko-KR" altLang="en-US" dirty="0"/>
              <a:t>추가</a:t>
            </a:r>
            <a:endParaRPr lang="en-US" altLang="ko-KR" dirty="0"/>
          </a:p>
          <a:p>
            <a:r>
              <a:rPr lang="en-US" altLang="ko-KR" sz="1600" dirty="0"/>
              <a:t>export CLOUD_SDK_REPO="cloud-</a:t>
            </a:r>
            <a:r>
              <a:rPr lang="en-US" altLang="ko-KR" sz="1600" dirty="0" err="1"/>
              <a:t>sdk</a:t>
            </a:r>
            <a:r>
              <a:rPr lang="en-US" altLang="ko-KR" sz="1600" dirty="0"/>
              <a:t>-$(</a:t>
            </a:r>
            <a:r>
              <a:rPr lang="en-US" altLang="ko-KR" sz="1600" dirty="0" err="1"/>
              <a:t>lsb_release</a:t>
            </a:r>
            <a:r>
              <a:rPr lang="en-US" altLang="ko-KR" sz="1600" dirty="0"/>
              <a:t> -c -s)" #</a:t>
            </a:r>
            <a:r>
              <a:rPr lang="ko-KR" altLang="en-US" sz="1600" dirty="0" err="1"/>
              <a:t>맨끝</a:t>
            </a:r>
            <a:endParaRPr lang="en-US" altLang="ko-KR" sz="1600" dirty="0"/>
          </a:p>
          <a:p>
            <a:r>
              <a:rPr lang="en-US" altLang="ko-KR" sz="1600" dirty="0"/>
              <a:t>$ . .</a:t>
            </a:r>
            <a:r>
              <a:rPr lang="en-US" altLang="ko-KR" sz="1600" dirty="0" err="1"/>
              <a:t>bashrc</a:t>
            </a:r>
            <a:endParaRPr lang="en-US" altLang="ko-KR" sz="1600" dirty="0"/>
          </a:p>
          <a:p>
            <a:r>
              <a:rPr lang="en-US" altLang="ko-KR" sz="1600" dirty="0"/>
              <a:t>$ source .</a:t>
            </a:r>
            <a:r>
              <a:rPr lang="en-US" altLang="ko-KR" sz="1600" dirty="0" err="1"/>
              <a:t>bashrc</a:t>
            </a:r>
            <a:endParaRPr lang="en-US" altLang="ko-KR" sz="1600" dirty="0"/>
          </a:p>
          <a:p>
            <a:r>
              <a:rPr lang="en-US" altLang="ko-KR" sz="1600" dirty="0"/>
              <a:t>$ echo $CLOUD_SDK_REPO</a:t>
            </a:r>
          </a:p>
          <a:p>
            <a:r>
              <a:rPr lang="en-US" altLang="ko-KR" sz="1600" dirty="0"/>
              <a:t>$ echo "deb </a:t>
            </a:r>
            <a:r>
              <a:rPr lang="en-US" altLang="ko-KR" sz="1600" dirty="0">
                <a:hlinkClick r:id="rId5"/>
              </a:rPr>
              <a:t>http://packages.cloud.google.com/apt</a:t>
            </a:r>
            <a:r>
              <a:rPr lang="en-US" altLang="ko-KR" sz="1600" dirty="0"/>
              <a:t> $CLOUD_SDK_REPO main" | </a:t>
            </a:r>
            <a:r>
              <a:rPr lang="en-US" altLang="ko-KR" sz="1600" dirty="0" err="1"/>
              <a:t>sudo</a:t>
            </a:r>
            <a:r>
              <a:rPr lang="en-US" altLang="ko-KR" sz="1600" dirty="0"/>
              <a:t> tee -a /</a:t>
            </a:r>
            <a:r>
              <a:rPr lang="en-US" altLang="ko-KR" sz="1600" dirty="0" err="1"/>
              <a:t>etc</a:t>
            </a:r>
            <a:r>
              <a:rPr lang="en-US" altLang="ko-KR" sz="1600" dirty="0"/>
              <a:t>/apt/</a:t>
            </a:r>
            <a:r>
              <a:rPr lang="en-US" altLang="ko-KR" sz="1600" dirty="0" err="1"/>
              <a:t>sources.list.d</a:t>
            </a:r>
            <a:r>
              <a:rPr lang="en-US" altLang="ko-KR" sz="1600" dirty="0"/>
              <a:t>/google-cloud-</a:t>
            </a:r>
            <a:r>
              <a:rPr lang="en-US" altLang="ko-KR" sz="1600" dirty="0" err="1"/>
              <a:t>sdk.list</a:t>
            </a:r>
            <a:endParaRPr lang="en-US" altLang="ko-KR" sz="1600" dirty="0"/>
          </a:p>
          <a:p>
            <a:r>
              <a:rPr lang="en-US" altLang="ko-KR" sz="1600" dirty="0"/>
              <a:t>$ curl https://packages.cloud.google.com/apt/doc/apt-key.gpg | </a:t>
            </a:r>
            <a:r>
              <a:rPr lang="en-US" altLang="ko-KR" sz="1600" dirty="0" err="1"/>
              <a:t>sudo</a:t>
            </a:r>
            <a:r>
              <a:rPr lang="en-US" altLang="ko-KR" sz="1600" dirty="0"/>
              <a:t> apt-key add -</a:t>
            </a:r>
          </a:p>
          <a:p>
            <a:r>
              <a:rPr lang="en-US" altLang="ko-KR" sz="1600" dirty="0"/>
              <a:t>$ </a:t>
            </a:r>
            <a:r>
              <a:rPr lang="en-US" altLang="ko-KR" sz="1600" dirty="0" err="1"/>
              <a:t>sudo</a:t>
            </a:r>
            <a:r>
              <a:rPr lang="en-US" altLang="ko-KR" sz="1600" dirty="0"/>
              <a:t> apt-get update &amp;&amp; </a:t>
            </a:r>
            <a:r>
              <a:rPr lang="en-US" altLang="ko-KR" sz="1600" dirty="0" err="1"/>
              <a:t>sudo</a:t>
            </a:r>
            <a:r>
              <a:rPr lang="en-US" altLang="ko-KR" sz="1600" dirty="0"/>
              <a:t> apt-get install google-cloud-</a:t>
            </a:r>
            <a:r>
              <a:rPr lang="en-US" altLang="ko-KR" sz="1600" dirty="0" err="1"/>
              <a:t>sdk</a:t>
            </a:r>
            <a:endParaRPr lang="en-US" altLang="ko-KR" sz="1600" dirty="0"/>
          </a:p>
          <a:p>
            <a:r>
              <a:rPr lang="en-US" altLang="ko-KR" sz="1600" dirty="0"/>
              <a:t>$ </a:t>
            </a:r>
            <a:r>
              <a:rPr lang="en-US" altLang="ko-KR" sz="1600" dirty="0" err="1"/>
              <a:t>glcoud</a:t>
            </a:r>
            <a:r>
              <a:rPr lang="en-US" altLang="ko-KR" sz="1600" dirty="0"/>
              <a:t> alpha survey #</a:t>
            </a:r>
            <a:r>
              <a:rPr lang="ko-KR" altLang="en-US" sz="1600" dirty="0"/>
              <a:t>설치 확인</a:t>
            </a:r>
            <a:endParaRPr lang="en-US" altLang="ko-KR" sz="1600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430596C-3C39-499A-9B49-A82BE841BA91}"/>
              </a:ext>
            </a:extLst>
          </p:cNvPr>
          <p:cNvSpPr txBox="1"/>
          <p:nvPr/>
        </p:nvSpPr>
        <p:spPr>
          <a:xfrm>
            <a:off x="46647" y="49770"/>
            <a:ext cx="66154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FFFFFF"/>
                </a:solidFill>
              </a:rPr>
              <a:t>1-4. Docker </a:t>
            </a:r>
            <a:r>
              <a:rPr lang="ko-KR" altLang="en-US" sz="2400" dirty="0">
                <a:solidFill>
                  <a:srgbClr val="FFFFFF"/>
                </a:solidFill>
              </a:rPr>
              <a:t>설치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1D40526-C6C6-4B45-B6F3-6F90278BAC04}"/>
              </a:ext>
            </a:extLst>
          </p:cNvPr>
          <p:cNvSpPr txBox="1"/>
          <p:nvPr/>
        </p:nvSpPr>
        <p:spPr>
          <a:xfrm>
            <a:off x="464293" y="839584"/>
            <a:ext cx="60695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Docker </a:t>
            </a:r>
            <a:r>
              <a:rPr lang="ko-KR" altLang="en-US" sz="2400" dirty="0"/>
              <a:t>설치</a:t>
            </a:r>
            <a:endParaRPr lang="en-US" altLang="ko-KR" sz="2400" dirty="0"/>
          </a:p>
          <a:p>
            <a:r>
              <a:rPr lang="en-US" altLang="ko-KR" sz="2400" dirty="0"/>
              <a:t> - </a:t>
            </a:r>
            <a:r>
              <a:rPr lang="ko-KR" altLang="en-US" sz="2400" dirty="0" err="1"/>
              <a:t>실습시</a:t>
            </a:r>
            <a:r>
              <a:rPr lang="ko-KR" altLang="en-US" sz="2400" dirty="0"/>
              <a:t> 필요한 파일 </a:t>
            </a:r>
            <a:r>
              <a:rPr lang="en-US" altLang="ko-KR" sz="2400" dirty="0"/>
              <a:t>(</a:t>
            </a:r>
            <a:r>
              <a:rPr lang="en-US" altLang="ko-KR" sz="2400" dirty="0" err="1"/>
              <a:t>gcr</a:t>
            </a:r>
            <a:r>
              <a:rPr lang="en-US" altLang="ko-KR" sz="2400" dirty="0"/>
              <a:t> </a:t>
            </a:r>
            <a:r>
              <a:rPr lang="ko-KR" altLang="en-US" sz="2400" dirty="0"/>
              <a:t>설치</a:t>
            </a:r>
            <a:r>
              <a:rPr lang="en-US" altLang="ko-KR" sz="2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01135509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BC2AF8E1-3362-4DCB-BDB1-254D62062B38}"/>
              </a:ext>
            </a:extLst>
          </p:cNvPr>
          <p:cNvSpPr txBox="1"/>
          <p:nvPr/>
        </p:nvSpPr>
        <p:spPr>
          <a:xfrm>
            <a:off x="445789" y="1714148"/>
            <a:ext cx="693714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# </a:t>
            </a:r>
            <a:r>
              <a:rPr lang="ko-KR" altLang="en-US" dirty="0"/>
              <a:t>제품 및 리소스 </a:t>
            </a:r>
            <a:r>
              <a:rPr lang="ko-KR" altLang="en-US" dirty="0" err="1"/>
              <a:t>검색창</a:t>
            </a:r>
            <a:r>
              <a:rPr lang="ko-KR" altLang="en-US" dirty="0"/>
              <a:t> </a:t>
            </a:r>
            <a:r>
              <a:rPr lang="en-US" altLang="ko-KR" dirty="0"/>
              <a:t>: Google Container Registry API 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cxnSp>
        <p:nvCxnSpPr>
          <p:cNvPr id="7" name="직선 연결선 6"/>
          <p:cNvCxnSpPr/>
          <p:nvPr/>
        </p:nvCxnSpPr>
        <p:spPr>
          <a:xfrm>
            <a:off x="0" y="6344816"/>
            <a:ext cx="12192000" cy="933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0" y="6354147"/>
            <a:ext cx="12192000" cy="503853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0339" y="6488420"/>
            <a:ext cx="3593651" cy="253968"/>
          </a:xfrm>
          <a:prstGeom prst="rect">
            <a:avLst/>
          </a:prstGeom>
        </p:spPr>
      </p:pic>
      <p:cxnSp>
        <p:nvCxnSpPr>
          <p:cNvPr id="12" name="직선 연결선 11"/>
          <p:cNvCxnSpPr/>
          <p:nvPr/>
        </p:nvCxnSpPr>
        <p:spPr>
          <a:xfrm>
            <a:off x="3105" y="544285"/>
            <a:ext cx="12192000" cy="933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3110" y="12446"/>
            <a:ext cx="12192000" cy="503853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430596C-3C39-499A-9B49-A82BE841BA91}"/>
              </a:ext>
            </a:extLst>
          </p:cNvPr>
          <p:cNvSpPr txBox="1"/>
          <p:nvPr/>
        </p:nvSpPr>
        <p:spPr>
          <a:xfrm>
            <a:off x="46647" y="49770"/>
            <a:ext cx="66154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FFFFFF"/>
                </a:solidFill>
              </a:rPr>
              <a:t>1-4. Docker </a:t>
            </a:r>
            <a:r>
              <a:rPr lang="ko-KR" altLang="en-US" sz="2400" dirty="0">
                <a:solidFill>
                  <a:srgbClr val="FFFFFF"/>
                </a:solidFill>
              </a:rPr>
              <a:t>설치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1D40526-C6C6-4B45-B6F3-6F90278BAC04}"/>
              </a:ext>
            </a:extLst>
          </p:cNvPr>
          <p:cNvSpPr txBox="1"/>
          <p:nvPr/>
        </p:nvSpPr>
        <p:spPr>
          <a:xfrm>
            <a:off x="464293" y="839584"/>
            <a:ext cx="112819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Docker </a:t>
            </a:r>
            <a:r>
              <a:rPr lang="ko-KR" altLang="en-US" sz="2400" dirty="0"/>
              <a:t>설치</a:t>
            </a:r>
            <a:endParaRPr lang="en-US" altLang="ko-KR" sz="2400" dirty="0"/>
          </a:p>
          <a:p>
            <a:r>
              <a:rPr lang="en-US" altLang="ko-KR" sz="2400" dirty="0"/>
              <a:t> - </a:t>
            </a:r>
            <a:r>
              <a:rPr lang="ko-KR" altLang="en-US" sz="2400" dirty="0" err="1"/>
              <a:t>실습시</a:t>
            </a:r>
            <a:r>
              <a:rPr lang="ko-KR" altLang="en-US" sz="2400" dirty="0"/>
              <a:t> 필요한 파일 </a:t>
            </a:r>
            <a:r>
              <a:rPr lang="en-US" altLang="ko-KR" sz="2400" dirty="0"/>
              <a:t>(Google</a:t>
            </a:r>
            <a:r>
              <a:rPr lang="ko-KR" altLang="en-US" sz="2400" dirty="0"/>
              <a:t> </a:t>
            </a:r>
            <a:r>
              <a:rPr lang="en-US" altLang="ko-KR" sz="2400" dirty="0"/>
              <a:t>Container</a:t>
            </a:r>
            <a:r>
              <a:rPr lang="ko-KR" altLang="en-US" sz="2400" dirty="0"/>
              <a:t> </a:t>
            </a:r>
            <a:r>
              <a:rPr lang="en-US" altLang="ko-KR" sz="2400" dirty="0"/>
              <a:t>Registry</a:t>
            </a:r>
            <a:r>
              <a:rPr lang="ko-KR" altLang="en-US" sz="2400" dirty="0"/>
              <a:t> </a:t>
            </a:r>
            <a:r>
              <a:rPr lang="en-US" altLang="ko-KR" sz="2400" dirty="0"/>
              <a:t>API)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7D480C0-0FDF-4C16-8FC6-C5A414828C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293" y="2080787"/>
            <a:ext cx="10790855" cy="47248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CE419B3-BBC7-469D-9895-DA709956D1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377" y="2762541"/>
            <a:ext cx="4625741" cy="1104996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3700C24D-BBBD-45FD-9A59-E20F53575D57}"/>
              </a:ext>
            </a:extLst>
          </p:cNvPr>
          <p:cNvSpPr/>
          <p:nvPr/>
        </p:nvSpPr>
        <p:spPr>
          <a:xfrm>
            <a:off x="593251" y="3517663"/>
            <a:ext cx="4023904" cy="28303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5EC6D8B-D445-409B-B7D0-64D484D92C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9760" y="4412494"/>
            <a:ext cx="4152818" cy="1941653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77818629-C9E8-4D80-8C21-BDFEAA1A8763}"/>
              </a:ext>
            </a:extLst>
          </p:cNvPr>
          <p:cNvSpPr/>
          <p:nvPr/>
        </p:nvSpPr>
        <p:spPr>
          <a:xfrm>
            <a:off x="1962577" y="5947196"/>
            <a:ext cx="609601" cy="18834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FB258C3-F4A4-4185-BD0D-51F1373E4F39}"/>
              </a:ext>
            </a:extLst>
          </p:cNvPr>
          <p:cNvSpPr/>
          <p:nvPr/>
        </p:nvSpPr>
        <p:spPr>
          <a:xfrm>
            <a:off x="566052" y="3162438"/>
            <a:ext cx="446568" cy="346401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6865E6C-BEE4-4D1E-90C5-DBC1BBD9BF63}"/>
              </a:ext>
            </a:extLst>
          </p:cNvPr>
          <p:cNvSpPr/>
          <p:nvPr/>
        </p:nvSpPr>
        <p:spPr>
          <a:xfrm>
            <a:off x="1953782" y="5563928"/>
            <a:ext cx="446568" cy="346401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1C57059-3E4F-4063-AE74-74D80F11519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42828" y="2928146"/>
            <a:ext cx="3591395" cy="3049017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9FAE10D0-D6BF-4171-85AF-79CB5B9726AA}"/>
              </a:ext>
            </a:extLst>
          </p:cNvPr>
          <p:cNvSpPr/>
          <p:nvPr/>
        </p:nvSpPr>
        <p:spPr>
          <a:xfrm>
            <a:off x="6783417" y="5588277"/>
            <a:ext cx="2710216" cy="29770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8491181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ECC254E8-48B8-40EC-B10E-C69042C337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847" y="4252157"/>
            <a:ext cx="3871295" cy="199661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88B353E-F3F2-497F-9CB7-415FC2C084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847" y="2590702"/>
            <a:ext cx="4610500" cy="156223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C2AF8E1-3362-4DCB-BDB1-254D62062B38}"/>
              </a:ext>
            </a:extLst>
          </p:cNvPr>
          <p:cNvSpPr txBox="1"/>
          <p:nvPr/>
        </p:nvSpPr>
        <p:spPr>
          <a:xfrm>
            <a:off x="445789" y="1714148"/>
            <a:ext cx="693714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# </a:t>
            </a:r>
            <a:r>
              <a:rPr lang="ko-KR" altLang="en-US" dirty="0"/>
              <a:t>제품 및 리소스 </a:t>
            </a:r>
            <a:r>
              <a:rPr lang="ko-KR" altLang="en-US" dirty="0" err="1"/>
              <a:t>검색창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en-US" altLang="ko-KR" dirty="0" err="1"/>
              <a:t>kubernetes</a:t>
            </a:r>
            <a:r>
              <a:rPr lang="en-US" altLang="ko-KR" dirty="0"/>
              <a:t> engine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cxnSp>
        <p:nvCxnSpPr>
          <p:cNvPr id="7" name="직선 연결선 6"/>
          <p:cNvCxnSpPr/>
          <p:nvPr/>
        </p:nvCxnSpPr>
        <p:spPr>
          <a:xfrm>
            <a:off x="0" y="6344816"/>
            <a:ext cx="12192000" cy="933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0" y="6354147"/>
            <a:ext cx="12192000" cy="503853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0339" y="6488420"/>
            <a:ext cx="3593651" cy="253968"/>
          </a:xfrm>
          <a:prstGeom prst="rect">
            <a:avLst/>
          </a:prstGeom>
        </p:spPr>
      </p:pic>
      <p:cxnSp>
        <p:nvCxnSpPr>
          <p:cNvPr id="12" name="직선 연결선 11"/>
          <p:cNvCxnSpPr/>
          <p:nvPr/>
        </p:nvCxnSpPr>
        <p:spPr>
          <a:xfrm>
            <a:off x="3105" y="544285"/>
            <a:ext cx="12192000" cy="933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3110" y="12446"/>
            <a:ext cx="12192000" cy="503853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430596C-3C39-499A-9B49-A82BE841BA91}"/>
              </a:ext>
            </a:extLst>
          </p:cNvPr>
          <p:cNvSpPr txBox="1"/>
          <p:nvPr/>
        </p:nvSpPr>
        <p:spPr>
          <a:xfrm>
            <a:off x="46647" y="49770"/>
            <a:ext cx="66154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FFFFFF"/>
                </a:solidFill>
              </a:rPr>
              <a:t>1-4. Docker </a:t>
            </a:r>
            <a:r>
              <a:rPr lang="ko-KR" altLang="en-US" sz="2400" dirty="0">
                <a:solidFill>
                  <a:srgbClr val="FFFFFF"/>
                </a:solidFill>
              </a:rPr>
              <a:t>설치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1D40526-C6C6-4B45-B6F3-6F90278BAC04}"/>
              </a:ext>
            </a:extLst>
          </p:cNvPr>
          <p:cNvSpPr txBox="1"/>
          <p:nvPr/>
        </p:nvSpPr>
        <p:spPr>
          <a:xfrm>
            <a:off x="464293" y="839584"/>
            <a:ext cx="112819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Docker </a:t>
            </a:r>
            <a:r>
              <a:rPr lang="ko-KR" altLang="en-US" sz="2400" dirty="0"/>
              <a:t>설치</a:t>
            </a:r>
            <a:endParaRPr lang="en-US" altLang="ko-KR" sz="2400" dirty="0"/>
          </a:p>
          <a:p>
            <a:r>
              <a:rPr lang="en-US" altLang="ko-KR" sz="2400" dirty="0"/>
              <a:t> - </a:t>
            </a:r>
            <a:r>
              <a:rPr lang="ko-KR" altLang="en-US" sz="2400" dirty="0" err="1"/>
              <a:t>실습시</a:t>
            </a:r>
            <a:r>
              <a:rPr lang="ko-KR" altLang="en-US" sz="2400" dirty="0"/>
              <a:t> 필요한 파일 </a:t>
            </a:r>
            <a:r>
              <a:rPr lang="en-US" altLang="ko-KR" sz="2400" dirty="0"/>
              <a:t>(Kubernetes Engine)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7D480C0-0FDF-4C16-8FC6-C5A414828C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4293" y="2080787"/>
            <a:ext cx="10790855" cy="472481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3700C24D-BBBD-45FD-9A59-E20F53575D57}"/>
              </a:ext>
            </a:extLst>
          </p:cNvPr>
          <p:cNvSpPr/>
          <p:nvPr/>
        </p:nvSpPr>
        <p:spPr>
          <a:xfrm>
            <a:off x="335438" y="3284789"/>
            <a:ext cx="4023904" cy="28303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7818629-C9E8-4D80-8C21-BDFEAA1A8763}"/>
              </a:ext>
            </a:extLst>
          </p:cNvPr>
          <p:cNvSpPr/>
          <p:nvPr/>
        </p:nvSpPr>
        <p:spPr>
          <a:xfrm>
            <a:off x="454705" y="5826421"/>
            <a:ext cx="981769" cy="2279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FB258C3-F4A4-4185-BD0D-51F1373E4F39}"/>
              </a:ext>
            </a:extLst>
          </p:cNvPr>
          <p:cNvSpPr/>
          <p:nvPr/>
        </p:nvSpPr>
        <p:spPr>
          <a:xfrm>
            <a:off x="319528" y="2929564"/>
            <a:ext cx="446568" cy="346401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6865E6C-BEE4-4D1E-90C5-DBC1BBD9BF63}"/>
              </a:ext>
            </a:extLst>
          </p:cNvPr>
          <p:cNvSpPr/>
          <p:nvPr/>
        </p:nvSpPr>
        <p:spPr>
          <a:xfrm>
            <a:off x="429302" y="5506522"/>
            <a:ext cx="446568" cy="346401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C319E93B-04B7-42DA-9F29-605892332F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92033" y="2897472"/>
            <a:ext cx="3527007" cy="2429835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9FAE10D0-D6BF-4171-85AF-79CB5B9726AA}"/>
              </a:ext>
            </a:extLst>
          </p:cNvPr>
          <p:cNvSpPr/>
          <p:nvPr/>
        </p:nvSpPr>
        <p:spPr>
          <a:xfrm>
            <a:off x="5809028" y="4481689"/>
            <a:ext cx="3510011" cy="34722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525B56B-CD71-4719-AABB-5D4DA801E0F2}"/>
              </a:ext>
            </a:extLst>
          </p:cNvPr>
          <p:cNvSpPr txBox="1"/>
          <p:nvPr/>
        </p:nvSpPr>
        <p:spPr>
          <a:xfrm>
            <a:off x="9595556" y="4484309"/>
            <a:ext cx="23235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asia-northeast3-a</a:t>
            </a:r>
            <a:endParaRPr lang="ko-KR" altLang="en-US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8BBBF5F3-A8AD-4D76-8AF1-B507BD68210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25911" y="5576418"/>
            <a:ext cx="2766300" cy="441998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1B3498D5-6113-4402-97C9-A673CD4A6610}"/>
              </a:ext>
            </a:extLst>
          </p:cNvPr>
          <p:cNvSpPr/>
          <p:nvPr/>
        </p:nvSpPr>
        <p:spPr>
          <a:xfrm>
            <a:off x="5788714" y="5653707"/>
            <a:ext cx="645954" cy="29336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7CC9064-A90A-4749-B292-A4FDA32FF61F}"/>
              </a:ext>
            </a:extLst>
          </p:cNvPr>
          <p:cNvSpPr/>
          <p:nvPr/>
        </p:nvSpPr>
        <p:spPr>
          <a:xfrm>
            <a:off x="5763310" y="5320254"/>
            <a:ext cx="446568" cy="346401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3722803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BC2AF8E1-3362-4DCB-BDB1-254D62062B38}"/>
              </a:ext>
            </a:extLst>
          </p:cNvPr>
          <p:cNvSpPr txBox="1"/>
          <p:nvPr/>
        </p:nvSpPr>
        <p:spPr>
          <a:xfrm>
            <a:off x="445789" y="1714148"/>
            <a:ext cx="693714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# </a:t>
            </a:r>
            <a:r>
              <a:rPr lang="ko-KR" altLang="en-US" dirty="0"/>
              <a:t>제품 및 리소스 </a:t>
            </a:r>
            <a:r>
              <a:rPr lang="ko-KR" altLang="en-US" dirty="0" err="1"/>
              <a:t>검색창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en-US" altLang="ko-KR" dirty="0" err="1"/>
              <a:t>kubernetes</a:t>
            </a:r>
            <a:r>
              <a:rPr lang="en-US" altLang="ko-KR" dirty="0"/>
              <a:t> engine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cxnSp>
        <p:nvCxnSpPr>
          <p:cNvPr id="7" name="직선 연결선 6"/>
          <p:cNvCxnSpPr/>
          <p:nvPr/>
        </p:nvCxnSpPr>
        <p:spPr>
          <a:xfrm>
            <a:off x="0" y="6344816"/>
            <a:ext cx="12192000" cy="933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0" y="6354147"/>
            <a:ext cx="12192000" cy="503853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0339" y="6488420"/>
            <a:ext cx="3593651" cy="253968"/>
          </a:xfrm>
          <a:prstGeom prst="rect">
            <a:avLst/>
          </a:prstGeom>
        </p:spPr>
      </p:pic>
      <p:cxnSp>
        <p:nvCxnSpPr>
          <p:cNvPr id="12" name="직선 연결선 11"/>
          <p:cNvCxnSpPr/>
          <p:nvPr/>
        </p:nvCxnSpPr>
        <p:spPr>
          <a:xfrm>
            <a:off x="3105" y="544285"/>
            <a:ext cx="12192000" cy="933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3110" y="12446"/>
            <a:ext cx="12192000" cy="503853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430596C-3C39-499A-9B49-A82BE841BA91}"/>
              </a:ext>
            </a:extLst>
          </p:cNvPr>
          <p:cNvSpPr txBox="1"/>
          <p:nvPr/>
        </p:nvSpPr>
        <p:spPr>
          <a:xfrm>
            <a:off x="46647" y="49770"/>
            <a:ext cx="66154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FFFFFF"/>
                </a:solidFill>
              </a:rPr>
              <a:t>1-4. Docker </a:t>
            </a:r>
            <a:r>
              <a:rPr lang="ko-KR" altLang="en-US" sz="2400" dirty="0">
                <a:solidFill>
                  <a:srgbClr val="FFFFFF"/>
                </a:solidFill>
              </a:rPr>
              <a:t>설치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1D40526-C6C6-4B45-B6F3-6F90278BAC04}"/>
              </a:ext>
            </a:extLst>
          </p:cNvPr>
          <p:cNvSpPr txBox="1"/>
          <p:nvPr/>
        </p:nvSpPr>
        <p:spPr>
          <a:xfrm>
            <a:off x="464293" y="839584"/>
            <a:ext cx="112819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Docker </a:t>
            </a:r>
            <a:r>
              <a:rPr lang="ko-KR" altLang="en-US" sz="2400" dirty="0"/>
              <a:t>설치</a:t>
            </a:r>
            <a:endParaRPr lang="en-US" altLang="ko-KR" sz="2400" dirty="0"/>
          </a:p>
          <a:p>
            <a:r>
              <a:rPr lang="en-US" altLang="ko-KR" sz="2400" dirty="0"/>
              <a:t> - </a:t>
            </a:r>
            <a:r>
              <a:rPr lang="ko-KR" altLang="en-US" sz="2400" dirty="0" err="1"/>
              <a:t>실습시</a:t>
            </a:r>
            <a:r>
              <a:rPr lang="ko-KR" altLang="en-US" sz="2400" dirty="0"/>
              <a:t> 필요한 파일 </a:t>
            </a:r>
            <a:r>
              <a:rPr lang="en-US" altLang="ko-KR" sz="2400" dirty="0"/>
              <a:t>(Kubernetes Engine)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401A592-F65D-48A2-8E9D-C356F3E814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3268" y="2794424"/>
            <a:ext cx="6622354" cy="2126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68477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6344816"/>
            <a:ext cx="12192000" cy="933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0" y="6354147"/>
            <a:ext cx="12192000" cy="503853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0339" y="6488420"/>
            <a:ext cx="3593651" cy="253968"/>
          </a:xfrm>
          <a:prstGeom prst="rect">
            <a:avLst/>
          </a:prstGeom>
        </p:spPr>
      </p:pic>
      <p:cxnSp>
        <p:nvCxnSpPr>
          <p:cNvPr id="12" name="직선 연결선 11"/>
          <p:cNvCxnSpPr/>
          <p:nvPr/>
        </p:nvCxnSpPr>
        <p:spPr>
          <a:xfrm>
            <a:off x="3105" y="544285"/>
            <a:ext cx="12192000" cy="933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3110" y="12446"/>
            <a:ext cx="12192000" cy="503853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46647" y="49770"/>
            <a:ext cx="66154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FFFFFF"/>
                </a:solidFill>
              </a:rPr>
              <a:t>1-4. host </a:t>
            </a:r>
            <a:r>
              <a:rPr lang="ko-KR" altLang="en-US" sz="2400" dirty="0">
                <a:solidFill>
                  <a:srgbClr val="FFFFFF"/>
                </a:solidFill>
              </a:rPr>
              <a:t>복제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64293" y="839584"/>
            <a:ext cx="110970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Host </a:t>
            </a:r>
            <a:r>
              <a:rPr lang="ko-KR" altLang="en-US" sz="2400" dirty="0"/>
              <a:t>복제 </a:t>
            </a:r>
            <a:r>
              <a:rPr lang="en-US" altLang="ko-KR" sz="2400" dirty="0"/>
              <a:t>(</a:t>
            </a:r>
            <a:r>
              <a:rPr lang="ko-KR" altLang="en-US" sz="2400" dirty="0"/>
              <a:t>총 </a:t>
            </a:r>
            <a:r>
              <a:rPr lang="en-US" altLang="ko-KR" sz="2400" dirty="0"/>
              <a:t>3</a:t>
            </a:r>
            <a:r>
              <a:rPr lang="ko-KR" altLang="en-US" sz="2400" dirty="0"/>
              <a:t>개</a:t>
            </a:r>
            <a:r>
              <a:rPr lang="en-US" altLang="ko-KR" sz="2400" dirty="0"/>
              <a:t>)</a:t>
            </a:r>
          </a:p>
          <a:p>
            <a:r>
              <a:rPr lang="en-US" altLang="ko-KR" sz="2400" dirty="0"/>
              <a:t> - network swarm </a:t>
            </a:r>
            <a:r>
              <a:rPr lang="ko-KR" altLang="en-US" sz="2400" dirty="0"/>
              <a:t>실습을 위한 복제</a:t>
            </a:r>
            <a:r>
              <a:rPr lang="en-US" altLang="ko-KR" sz="2400" dirty="0"/>
              <a:t>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64293" y="1942705"/>
            <a:ext cx="113251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dirty="0"/>
              <a:t>docker@docker-host-1:~$ </a:t>
            </a:r>
            <a:r>
              <a:rPr lang="en-US" altLang="ko-KR" dirty="0" err="1"/>
              <a:t>docker</a:t>
            </a:r>
            <a:r>
              <a:rPr lang="en-US" altLang="ko-KR" dirty="0"/>
              <a:t> stop $(</a:t>
            </a:r>
            <a:r>
              <a:rPr lang="en-US" altLang="ko-KR" dirty="0" err="1"/>
              <a:t>docker</a:t>
            </a:r>
            <a:r>
              <a:rPr lang="en-US" altLang="ko-KR" dirty="0"/>
              <a:t> </a:t>
            </a:r>
            <a:r>
              <a:rPr lang="en-US" altLang="ko-KR" dirty="0" err="1"/>
              <a:t>ps</a:t>
            </a:r>
            <a:r>
              <a:rPr lang="en-US" altLang="ko-KR" dirty="0"/>
              <a:t> -a -q)</a:t>
            </a:r>
          </a:p>
          <a:p>
            <a:pPr lvl="0"/>
            <a:r>
              <a:rPr lang="en-US" altLang="ko-KR" dirty="0"/>
              <a:t>docker@docker-host-1:~$ </a:t>
            </a:r>
            <a:r>
              <a:rPr lang="en-US" altLang="ko-KR" dirty="0" err="1"/>
              <a:t>sudo</a:t>
            </a:r>
            <a:r>
              <a:rPr lang="en-US" altLang="ko-KR" dirty="0"/>
              <a:t> shutdown -h now                   #</a:t>
            </a:r>
            <a:r>
              <a:rPr lang="ko-KR" altLang="en-US" dirty="0"/>
              <a:t>우분투 종료</a:t>
            </a:r>
            <a:endParaRPr lang="en-US" altLang="ko-KR" dirty="0"/>
          </a:p>
        </p:txBody>
      </p:sp>
      <p:grpSp>
        <p:nvGrpSpPr>
          <p:cNvPr id="14" name="그룹 13"/>
          <p:cNvGrpSpPr/>
          <p:nvPr/>
        </p:nvGrpSpPr>
        <p:grpSpPr>
          <a:xfrm>
            <a:off x="569394" y="2624517"/>
            <a:ext cx="10676673" cy="3575516"/>
            <a:chOff x="149244" y="1726112"/>
            <a:chExt cx="11700619" cy="4345935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9244" y="1726112"/>
              <a:ext cx="7485971" cy="4345935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972647" y="1956549"/>
              <a:ext cx="3877216" cy="3486637"/>
            </a:xfrm>
            <a:prstGeom prst="rect">
              <a:avLst/>
            </a:prstGeom>
          </p:spPr>
        </p:pic>
        <p:sp>
          <p:nvSpPr>
            <p:cNvPr id="17" name="직사각형 16"/>
            <p:cNvSpPr/>
            <p:nvPr/>
          </p:nvSpPr>
          <p:spPr>
            <a:xfrm>
              <a:off x="9280938" y="3437757"/>
              <a:ext cx="2364492" cy="219711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96679904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6344816"/>
            <a:ext cx="12192000" cy="933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0" y="6354147"/>
            <a:ext cx="12192000" cy="503853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0339" y="6488420"/>
            <a:ext cx="3593651" cy="253968"/>
          </a:xfrm>
          <a:prstGeom prst="rect">
            <a:avLst/>
          </a:prstGeom>
        </p:spPr>
      </p:pic>
      <p:cxnSp>
        <p:nvCxnSpPr>
          <p:cNvPr id="12" name="직선 연결선 11"/>
          <p:cNvCxnSpPr/>
          <p:nvPr/>
        </p:nvCxnSpPr>
        <p:spPr>
          <a:xfrm>
            <a:off x="3105" y="544285"/>
            <a:ext cx="12192000" cy="933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3110" y="12446"/>
            <a:ext cx="12192000" cy="503853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464293" y="839584"/>
            <a:ext cx="110970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Host </a:t>
            </a:r>
            <a:r>
              <a:rPr lang="ko-KR" altLang="en-US" sz="2400" dirty="0"/>
              <a:t>복제 </a:t>
            </a:r>
            <a:r>
              <a:rPr lang="en-US" altLang="ko-KR" sz="2400" dirty="0"/>
              <a:t>(</a:t>
            </a:r>
            <a:r>
              <a:rPr lang="ko-KR" altLang="en-US" sz="2400" dirty="0"/>
              <a:t>총 </a:t>
            </a:r>
            <a:r>
              <a:rPr lang="en-US" altLang="ko-KR" sz="2400" dirty="0"/>
              <a:t>3</a:t>
            </a:r>
            <a:r>
              <a:rPr lang="ko-KR" altLang="en-US" sz="2400" dirty="0"/>
              <a:t>개</a:t>
            </a:r>
            <a:r>
              <a:rPr lang="en-US" altLang="ko-KR" sz="2400" dirty="0"/>
              <a:t>)</a:t>
            </a:r>
          </a:p>
          <a:p>
            <a:r>
              <a:rPr lang="en-US" altLang="ko-KR" sz="2400" dirty="0"/>
              <a:t> - network swarm </a:t>
            </a:r>
            <a:r>
              <a:rPr lang="ko-KR" altLang="en-US" sz="2400" dirty="0"/>
              <a:t>실습을 위한 복제</a:t>
            </a:r>
            <a:r>
              <a:rPr lang="en-US" altLang="ko-KR" sz="2400" dirty="0"/>
              <a:t> 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651" y="1956549"/>
            <a:ext cx="3896269" cy="3543795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546941" y="4583385"/>
            <a:ext cx="1103053" cy="21971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B36D8CC-75FF-48A5-AE86-3D12C5F5A88E}"/>
              </a:ext>
            </a:extLst>
          </p:cNvPr>
          <p:cNvSpPr txBox="1"/>
          <p:nvPr/>
        </p:nvSpPr>
        <p:spPr>
          <a:xfrm>
            <a:off x="46647" y="49770"/>
            <a:ext cx="66154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FFFFFF"/>
                </a:solidFill>
              </a:rPr>
              <a:t>1-4. host </a:t>
            </a:r>
            <a:r>
              <a:rPr lang="ko-KR" altLang="en-US" sz="2400" dirty="0">
                <a:solidFill>
                  <a:srgbClr val="FFFFFF"/>
                </a:solidFill>
              </a:rPr>
              <a:t>복제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2C4BB96-1865-4335-BF07-BD941B2AE9B5}"/>
              </a:ext>
            </a:extLst>
          </p:cNvPr>
          <p:cNvSpPr txBox="1"/>
          <p:nvPr/>
        </p:nvSpPr>
        <p:spPr>
          <a:xfrm>
            <a:off x="5736207" y="2091201"/>
            <a:ext cx="593650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FF0000"/>
                </a:solidFill>
              </a:rPr>
              <a:t>docker-host-2 </a:t>
            </a:r>
            <a:r>
              <a:rPr lang="ko-KR" altLang="en-US" sz="1600" dirty="0">
                <a:solidFill>
                  <a:srgbClr val="FF0000"/>
                </a:solidFill>
              </a:rPr>
              <a:t>복제 후 </a:t>
            </a:r>
            <a:r>
              <a:rPr lang="en-US" altLang="ko-KR" sz="1600" dirty="0">
                <a:solidFill>
                  <a:srgbClr val="FF0000"/>
                </a:solidFill>
              </a:rPr>
              <a:t>docker-host-1</a:t>
            </a:r>
            <a:r>
              <a:rPr lang="ko-KR" altLang="en-US" sz="1600" dirty="0">
                <a:solidFill>
                  <a:srgbClr val="FF0000"/>
                </a:solidFill>
              </a:rPr>
              <a:t>에 설치해주세요</a:t>
            </a:r>
            <a:r>
              <a:rPr lang="en-US" altLang="ko-KR" sz="1600" dirty="0">
                <a:solidFill>
                  <a:srgbClr val="FF0000"/>
                </a:solidFill>
              </a:rPr>
              <a:t>!</a:t>
            </a:r>
          </a:p>
          <a:p>
            <a:r>
              <a:rPr lang="en-US" altLang="ko-KR" sz="1600" dirty="0">
                <a:solidFill>
                  <a:srgbClr val="FF0000"/>
                </a:solidFill>
              </a:rPr>
              <a:t>docker-host-3 </a:t>
            </a:r>
            <a:r>
              <a:rPr lang="ko-KR" altLang="en-US" sz="1600" dirty="0">
                <a:solidFill>
                  <a:srgbClr val="FF0000"/>
                </a:solidFill>
              </a:rPr>
              <a:t>은 </a:t>
            </a:r>
            <a:r>
              <a:rPr lang="en-US" altLang="ko-KR" sz="1600" dirty="0">
                <a:solidFill>
                  <a:srgbClr val="FF0000"/>
                </a:solidFill>
              </a:rPr>
              <a:t>docker-host-2</a:t>
            </a:r>
            <a:r>
              <a:rPr lang="ko-KR" altLang="en-US" sz="1600" dirty="0">
                <a:solidFill>
                  <a:srgbClr val="FF0000"/>
                </a:solidFill>
              </a:rPr>
              <a:t>로 복제하면서 아래를 다운로드 해 주세요</a:t>
            </a:r>
            <a:endParaRPr lang="en-US" altLang="ko-KR" sz="1600" dirty="0">
              <a:solidFill>
                <a:srgbClr val="FF0000"/>
              </a:solidFill>
            </a:endParaRPr>
          </a:p>
          <a:p>
            <a:endParaRPr lang="en-US" altLang="ko-KR" sz="1600" dirty="0"/>
          </a:p>
          <a:p>
            <a:r>
              <a:rPr lang="en-US" altLang="ko-KR" sz="1600" dirty="0"/>
              <a:t>docker@docker-host-1:~$ docker pull ubuntu:16.04</a:t>
            </a:r>
          </a:p>
          <a:p>
            <a:r>
              <a:rPr lang="en-US" altLang="ko-KR" sz="1600" dirty="0"/>
              <a:t>docker@docker-host-1:~$ </a:t>
            </a:r>
            <a:r>
              <a:rPr lang="en-US" altLang="ko-KR" sz="1600" dirty="0" err="1"/>
              <a:t>docker</a:t>
            </a:r>
            <a:r>
              <a:rPr lang="en-US" altLang="ko-KR" sz="1600" dirty="0"/>
              <a:t> pull </a:t>
            </a:r>
            <a:r>
              <a:rPr lang="en-US" altLang="ko-KR" sz="1600" dirty="0" err="1"/>
              <a:t>wordpress:latest</a:t>
            </a:r>
            <a:endParaRPr lang="en-US" altLang="ko-KR" sz="1600" dirty="0"/>
          </a:p>
          <a:p>
            <a:r>
              <a:rPr lang="en-US" altLang="ko-KR" sz="1600" dirty="0"/>
              <a:t>docker@docker-host-1:~$ docker pull mongo:4</a:t>
            </a:r>
          </a:p>
          <a:p>
            <a:r>
              <a:rPr lang="en-US" altLang="ko-KR" sz="1600" dirty="0"/>
              <a:t>docker@docker-host-1:~$ </a:t>
            </a:r>
            <a:r>
              <a:rPr lang="en-US" altLang="ko-KR" sz="1600" dirty="0" err="1"/>
              <a:t>docker</a:t>
            </a:r>
            <a:r>
              <a:rPr lang="en-US" altLang="ko-KR" sz="1600" dirty="0"/>
              <a:t> pull mysql:5.7</a:t>
            </a:r>
          </a:p>
          <a:p>
            <a:endParaRPr lang="en-US" altLang="ko-KR" sz="1600" dirty="0"/>
          </a:p>
          <a:p>
            <a:r>
              <a:rPr lang="en-US" altLang="ko-KR" sz="1600" dirty="0"/>
              <a:t>docker@docker-host-1:~$ </a:t>
            </a:r>
            <a:r>
              <a:rPr lang="en-US" altLang="ko-KR" sz="1600" dirty="0" err="1"/>
              <a:t>sudo</a:t>
            </a:r>
            <a:r>
              <a:rPr lang="en-US" altLang="ko-KR" sz="1600" dirty="0"/>
              <a:t> apt-get install tree</a:t>
            </a:r>
          </a:p>
          <a:p>
            <a:r>
              <a:rPr lang="en-US" altLang="ko-KR" sz="1600" dirty="0"/>
              <a:t>docker@docker-host-1:~$ </a:t>
            </a:r>
            <a:r>
              <a:rPr lang="en-US" altLang="ko-KR" sz="1600" dirty="0" err="1"/>
              <a:t>sudo</a:t>
            </a:r>
            <a:r>
              <a:rPr lang="en-US" altLang="ko-KR" sz="1600" dirty="0"/>
              <a:t> apt-get -y install bridge-utils</a:t>
            </a:r>
          </a:p>
          <a:p>
            <a:endParaRPr lang="en-US" altLang="ko-KR" sz="1600" dirty="0"/>
          </a:p>
          <a:p>
            <a:r>
              <a:rPr lang="en-US" altLang="ko-KR" sz="2000" dirty="0">
                <a:hlinkClick r:id="rId5"/>
              </a:rPr>
              <a:t>https://hub.docker.com/</a:t>
            </a:r>
            <a:r>
              <a:rPr lang="en-US" altLang="ko-KR" sz="2000" dirty="0"/>
              <a:t>  &gt;&gt; </a:t>
            </a:r>
            <a:r>
              <a:rPr lang="ko-KR" altLang="en-US" sz="2000" dirty="0"/>
              <a:t>가입</a:t>
            </a:r>
            <a:endParaRPr lang="en-US" altLang="ko-KR" sz="2000" dirty="0"/>
          </a:p>
          <a:p>
            <a:r>
              <a:rPr lang="en-US" altLang="ko-KR" sz="2000" dirty="0">
                <a:hlinkClick r:id="rId6"/>
              </a:rPr>
              <a:t>https://console.cloud.google.com/</a:t>
            </a:r>
            <a:r>
              <a:rPr lang="en-US" altLang="ko-KR" sz="2000" dirty="0"/>
              <a:t> &gt;&gt; </a:t>
            </a:r>
            <a:r>
              <a:rPr lang="ko-KR" altLang="en-US" sz="2000" dirty="0"/>
              <a:t>가입</a:t>
            </a:r>
            <a:endParaRPr lang="en-US" altLang="ko-KR" sz="2000" dirty="0"/>
          </a:p>
          <a:p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381896055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6344816"/>
            <a:ext cx="12192000" cy="933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0" y="6354147"/>
            <a:ext cx="12192000" cy="503853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0339" y="6488420"/>
            <a:ext cx="3593651" cy="253968"/>
          </a:xfrm>
          <a:prstGeom prst="rect">
            <a:avLst/>
          </a:prstGeom>
        </p:spPr>
      </p:pic>
      <p:cxnSp>
        <p:nvCxnSpPr>
          <p:cNvPr id="12" name="직선 연결선 11"/>
          <p:cNvCxnSpPr/>
          <p:nvPr/>
        </p:nvCxnSpPr>
        <p:spPr>
          <a:xfrm>
            <a:off x="3105" y="544285"/>
            <a:ext cx="12192000" cy="933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3110" y="12446"/>
            <a:ext cx="12192000" cy="503853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464293" y="839584"/>
            <a:ext cx="110970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Host </a:t>
            </a:r>
            <a:r>
              <a:rPr lang="ko-KR" altLang="en-US" sz="2400" dirty="0"/>
              <a:t>복제 </a:t>
            </a:r>
            <a:r>
              <a:rPr lang="en-US" altLang="ko-KR" sz="2400" dirty="0"/>
              <a:t>(</a:t>
            </a:r>
            <a:r>
              <a:rPr lang="ko-KR" altLang="en-US" sz="2400" dirty="0"/>
              <a:t>총 </a:t>
            </a:r>
            <a:r>
              <a:rPr lang="en-US" altLang="ko-KR" sz="2400" dirty="0"/>
              <a:t>3</a:t>
            </a:r>
            <a:r>
              <a:rPr lang="ko-KR" altLang="en-US" sz="2400" dirty="0"/>
              <a:t>개</a:t>
            </a:r>
            <a:r>
              <a:rPr lang="en-US" altLang="ko-KR" sz="2400" dirty="0"/>
              <a:t>)</a:t>
            </a:r>
          </a:p>
          <a:p>
            <a:r>
              <a:rPr lang="en-US" altLang="ko-KR" sz="2400" dirty="0"/>
              <a:t> - network swarm </a:t>
            </a:r>
            <a:r>
              <a:rPr lang="ko-KR" altLang="en-US" sz="2400" dirty="0"/>
              <a:t>실습을 위한 복제</a:t>
            </a:r>
            <a:r>
              <a:rPr lang="en-US" altLang="ko-KR" sz="2400" dirty="0"/>
              <a:t> 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75034" y="1826316"/>
            <a:ext cx="684954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dirty="0">
                <a:solidFill>
                  <a:srgbClr val="FF0000"/>
                </a:solidFill>
              </a:rPr>
              <a:t>같은 방법으로 </a:t>
            </a:r>
            <a:r>
              <a:rPr lang="en-US" altLang="ko-KR" dirty="0">
                <a:solidFill>
                  <a:srgbClr val="FF0000"/>
                </a:solidFill>
              </a:rPr>
              <a:t>docker-host-3 </a:t>
            </a:r>
            <a:r>
              <a:rPr lang="ko-KR" altLang="en-US" dirty="0">
                <a:solidFill>
                  <a:srgbClr val="FF0000"/>
                </a:solidFill>
              </a:rPr>
              <a:t>생성</a:t>
            </a:r>
            <a:endParaRPr lang="en-US" altLang="ko-KR" dirty="0">
              <a:solidFill>
                <a:srgbClr val="FF0000"/>
              </a:solidFill>
            </a:endParaRPr>
          </a:p>
          <a:p>
            <a:pPr lvl="0"/>
            <a:endParaRPr lang="en-US" altLang="ko-KR" dirty="0"/>
          </a:p>
          <a:p>
            <a:pPr lvl="0"/>
            <a:r>
              <a:rPr lang="ko-KR" altLang="en-US" dirty="0"/>
              <a:t>각 호스트에서 명령어 실행</a:t>
            </a:r>
            <a:endParaRPr lang="en-US" altLang="ko-KR" dirty="0"/>
          </a:p>
          <a:p>
            <a:pPr lvl="0"/>
            <a:r>
              <a:rPr lang="en-US" altLang="ko-KR" dirty="0"/>
              <a:t>2</a:t>
            </a:r>
            <a:r>
              <a:rPr lang="ko-KR" altLang="en-US" dirty="0"/>
              <a:t>번 </a:t>
            </a:r>
            <a:r>
              <a:rPr lang="en-US" altLang="ko-KR" dirty="0"/>
              <a:t>docker-host-2</a:t>
            </a:r>
          </a:p>
          <a:p>
            <a:pPr lvl="0"/>
            <a:r>
              <a:rPr lang="en-US" altLang="ko-KR" dirty="0" err="1"/>
              <a:t>hostnamectl</a:t>
            </a:r>
            <a:r>
              <a:rPr lang="en-US" altLang="ko-KR" dirty="0"/>
              <a:t> set-hostname docker-host-2</a:t>
            </a:r>
          </a:p>
          <a:p>
            <a:pPr lvl="0"/>
            <a:r>
              <a:rPr lang="en-US" altLang="ko-KR" dirty="0" err="1"/>
              <a:t>sudo</a:t>
            </a:r>
            <a:r>
              <a:rPr lang="en-US" altLang="ko-KR" dirty="0"/>
              <a:t> vi /</a:t>
            </a:r>
            <a:r>
              <a:rPr lang="en-US" altLang="ko-KR" dirty="0" err="1"/>
              <a:t>etc</a:t>
            </a:r>
            <a:r>
              <a:rPr lang="en-US" altLang="ko-KR" dirty="0"/>
              <a:t>/hostname</a:t>
            </a:r>
          </a:p>
          <a:p>
            <a:pPr lvl="0"/>
            <a:r>
              <a:rPr lang="en-US" altLang="ko-KR" dirty="0" err="1"/>
              <a:t>sudo</a:t>
            </a:r>
            <a:r>
              <a:rPr lang="en-US" altLang="ko-KR" dirty="0"/>
              <a:t> vi /</a:t>
            </a:r>
            <a:r>
              <a:rPr lang="en-US" altLang="ko-KR" dirty="0" err="1"/>
              <a:t>etc</a:t>
            </a:r>
            <a:r>
              <a:rPr lang="en-US" altLang="ko-KR" dirty="0"/>
              <a:t>/hosts #host </a:t>
            </a:r>
            <a:r>
              <a:rPr lang="ko-KR" altLang="en-US" dirty="0"/>
              <a:t>이름이 다르면 </a:t>
            </a:r>
            <a:r>
              <a:rPr lang="en-US" altLang="ko-KR" dirty="0"/>
              <a:t>docker-host-2</a:t>
            </a:r>
          </a:p>
          <a:p>
            <a:pPr lvl="0"/>
            <a:r>
              <a:rPr lang="en-US" altLang="ko-KR" dirty="0" err="1"/>
              <a:t>sudo</a:t>
            </a:r>
            <a:r>
              <a:rPr lang="en-US" altLang="ko-KR" dirty="0"/>
              <a:t> reboot</a:t>
            </a:r>
          </a:p>
          <a:p>
            <a:pPr lvl="0"/>
            <a:endParaRPr lang="en-US" altLang="ko-KR" dirty="0"/>
          </a:p>
          <a:p>
            <a:pPr lvl="0"/>
            <a:r>
              <a:rPr lang="en-US" altLang="ko-KR" dirty="0"/>
              <a:t>3</a:t>
            </a:r>
            <a:r>
              <a:rPr lang="ko-KR" altLang="en-US" dirty="0"/>
              <a:t>번 </a:t>
            </a:r>
            <a:r>
              <a:rPr lang="en-US" altLang="ko-KR" dirty="0"/>
              <a:t>docker-host-3</a:t>
            </a:r>
          </a:p>
          <a:p>
            <a:pPr lvl="0"/>
            <a:r>
              <a:rPr lang="en-US" altLang="ko-KR" dirty="0" err="1"/>
              <a:t>hostnamectl</a:t>
            </a:r>
            <a:r>
              <a:rPr lang="en-US" altLang="ko-KR" dirty="0"/>
              <a:t> set-hostname docker-host-3</a:t>
            </a:r>
          </a:p>
          <a:p>
            <a:pPr lvl="0"/>
            <a:r>
              <a:rPr lang="en-US" altLang="ko-KR" dirty="0" err="1"/>
              <a:t>sudo</a:t>
            </a:r>
            <a:r>
              <a:rPr lang="en-US" altLang="ko-KR" dirty="0"/>
              <a:t> vi /</a:t>
            </a:r>
            <a:r>
              <a:rPr lang="en-US" altLang="ko-KR" dirty="0" err="1"/>
              <a:t>etc</a:t>
            </a:r>
            <a:r>
              <a:rPr lang="en-US" altLang="ko-KR" dirty="0"/>
              <a:t>/hostname</a:t>
            </a:r>
          </a:p>
          <a:p>
            <a:pPr lvl="0"/>
            <a:r>
              <a:rPr lang="en-US" altLang="ko-KR" dirty="0" err="1"/>
              <a:t>sudo</a:t>
            </a:r>
            <a:r>
              <a:rPr lang="en-US" altLang="ko-KR" dirty="0"/>
              <a:t> vi /</a:t>
            </a:r>
            <a:r>
              <a:rPr lang="en-US" altLang="ko-KR" dirty="0" err="1"/>
              <a:t>etc</a:t>
            </a:r>
            <a:r>
              <a:rPr lang="en-US" altLang="ko-KR" dirty="0"/>
              <a:t>/hosts   #host </a:t>
            </a:r>
            <a:r>
              <a:rPr lang="ko-KR" altLang="en-US" dirty="0"/>
              <a:t>이름이 다르면 </a:t>
            </a:r>
            <a:r>
              <a:rPr lang="en-US" altLang="ko-KR" dirty="0"/>
              <a:t>docker-host-3</a:t>
            </a:r>
          </a:p>
          <a:p>
            <a:pPr lvl="0"/>
            <a:r>
              <a:rPr lang="en-US" altLang="ko-KR" dirty="0" err="1"/>
              <a:t>sudo</a:t>
            </a:r>
            <a:r>
              <a:rPr lang="en-US" altLang="ko-KR" dirty="0"/>
              <a:t> reboot</a:t>
            </a:r>
          </a:p>
          <a:p>
            <a:pPr lvl="0"/>
            <a:endParaRPr lang="en-US" altLang="ko-KR" dirty="0"/>
          </a:p>
          <a:p>
            <a:pPr lvl="0"/>
            <a:r>
              <a:rPr lang="ko-KR" altLang="en-US" dirty="0">
                <a:solidFill>
                  <a:srgbClr val="FF0000"/>
                </a:solidFill>
              </a:rPr>
              <a:t>각 </a:t>
            </a:r>
            <a:r>
              <a:rPr lang="en-US" altLang="ko-KR" dirty="0">
                <a:solidFill>
                  <a:srgbClr val="FF0000"/>
                </a:solidFill>
              </a:rPr>
              <a:t>host </a:t>
            </a:r>
            <a:r>
              <a:rPr lang="ko-KR" altLang="en-US" dirty="0">
                <a:solidFill>
                  <a:srgbClr val="FF0000"/>
                </a:solidFill>
              </a:rPr>
              <a:t>별로 </a:t>
            </a:r>
            <a:r>
              <a:rPr lang="en-US" altLang="ko-KR" dirty="0">
                <a:solidFill>
                  <a:srgbClr val="FF0000"/>
                </a:solidFill>
              </a:rPr>
              <a:t>putty </a:t>
            </a:r>
            <a:r>
              <a:rPr lang="ko-KR" altLang="en-US" dirty="0">
                <a:solidFill>
                  <a:srgbClr val="FF0000"/>
                </a:solidFill>
              </a:rPr>
              <a:t>연결</a:t>
            </a:r>
            <a:r>
              <a:rPr lang="en-US" altLang="ko-KR" dirty="0">
                <a:solidFill>
                  <a:srgbClr val="FF0000"/>
                </a:solidFill>
              </a:rPr>
              <a:t>(</a:t>
            </a:r>
            <a:r>
              <a:rPr lang="ko-KR" altLang="en-US" dirty="0">
                <a:solidFill>
                  <a:srgbClr val="FF0000"/>
                </a:solidFill>
              </a:rPr>
              <a:t>총</a:t>
            </a:r>
            <a:r>
              <a:rPr lang="en-US" altLang="ko-KR" dirty="0">
                <a:solidFill>
                  <a:srgbClr val="FF0000"/>
                </a:solidFill>
              </a:rPr>
              <a:t>3</a:t>
            </a:r>
            <a:r>
              <a:rPr lang="ko-KR" altLang="en-US" dirty="0">
                <a:solidFill>
                  <a:srgbClr val="FF0000"/>
                </a:solidFill>
              </a:rPr>
              <a:t>개</a:t>
            </a:r>
            <a:r>
              <a:rPr lang="en-US" altLang="ko-KR" dirty="0">
                <a:solidFill>
                  <a:srgbClr val="FF0000"/>
                </a:solidFill>
              </a:rPr>
              <a:t>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B36D8CC-75FF-48A5-AE86-3D12C5F5A88E}"/>
              </a:ext>
            </a:extLst>
          </p:cNvPr>
          <p:cNvSpPr txBox="1"/>
          <p:nvPr/>
        </p:nvSpPr>
        <p:spPr>
          <a:xfrm>
            <a:off x="46647" y="49770"/>
            <a:ext cx="66154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FFFFFF"/>
                </a:solidFill>
              </a:rPr>
              <a:t>1-4. host </a:t>
            </a:r>
            <a:r>
              <a:rPr lang="ko-KR" altLang="en-US" sz="2400" dirty="0">
                <a:solidFill>
                  <a:srgbClr val="FFFFFF"/>
                </a:solidFill>
              </a:rPr>
              <a:t>복제</a:t>
            </a:r>
          </a:p>
        </p:txBody>
      </p:sp>
    </p:spTree>
    <p:extLst>
      <p:ext uri="{BB962C8B-B14F-4D97-AF65-F5344CB8AC3E}">
        <p14:creationId xmlns:p14="http://schemas.microsoft.com/office/powerpoint/2010/main" val="54217356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6344816"/>
            <a:ext cx="12192000" cy="933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0" y="6354147"/>
            <a:ext cx="12192000" cy="503853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0339" y="6488420"/>
            <a:ext cx="3593651" cy="253968"/>
          </a:xfrm>
          <a:prstGeom prst="rect">
            <a:avLst/>
          </a:prstGeom>
        </p:spPr>
      </p:pic>
      <p:cxnSp>
        <p:nvCxnSpPr>
          <p:cNvPr id="12" name="직선 연결선 11"/>
          <p:cNvCxnSpPr/>
          <p:nvPr/>
        </p:nvCxnSpPr>
        <p:spPr>
          <a:xfrm>
            <a:off x="3105" y="544285"/>
            <a:ext cx="12192000" cy="933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3110" y="12446"/>
            <a:ext cx="12192000" cy="503853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464293" y="839584"/>
            <a:ext cx="110970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Host </a:t>
            </a:r>
            <a:r>
              <a:rPr lang="ko-KR" altLang="en-US" sz="2400" dirty="0"/>
              <a:t>복제 </a:t>
            </a:r>
            <a:r>
              <a:rPr lang="en-US" altLang="ko-KR" sz="2400" dirty="0"/>
              <a:t>(</a:t>
            </a:r>
            <a:r>
              <a:rPr lang="ko-KR" altLang="en-US" sz="2400" dirty="0"/>
              <a:t>총 </a:t>
            </a:r>
            <a:r>
              <a:rPr lang="en-US" altLang="ko-KR" sz="2400" dirty="0"/>
              <a:t>3</a:t>
            </a:r>
            <a:r>
              <a:rPr lang="ko-KR" altLang="en-US" sz="2400" dirty="0"/>
              <a:t>개</a:t>
            </a:r>
            <a:r>
              <a:rPr lang="en-US" altLang="ko-KR" sz="2400" dirty="0"/>
              <a:t>)</a:t>
            </a:r>
          </a:p>
          <a:p>
            <a:r>
              <a:rPr lang="en-US" altLang="ko-KR" sz="2400" dirty="0"/>
              <a:t> - network swarm </a:t>
            </a:r>
            <a:r>
              <a:rPr lang="ko-KR" altLang="en-US" sz="2400" dirty="0"/>
              <a:t>실습을 위한 복제</a:t>
            </a:r>
            <a:r>
              <a:rPr lang="en-US" altLang="ko-KR" sz="2400" dirty="0"/>
              <a:t> 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6989" y="2325099"/>
            <a:ext cx="5544324" cy="175284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6989" y="4705453"/>
            <a:ext cx="5544324" cy="809738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821643" y="1956549"/>
            <a:ext cx="3203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dirty="0" err="1"/>
              <a:t>sudo</a:t>
            </a:r>
            <a:r>
              <a:rPr lang="en-US" altLang="ko-KR" dirty="0"/>
              <a:t> vi /</a:t>
            </a:r>
            <a:r>
              <a:rPr lang="en-US" altLang="ko-KR" dirty="0" err="1"/>
              <a:t>etc</a:t>
            </a:r>
            <a:r>
              <a:rPr lang="en-US" altLang="ko-KR" dirty="0"/>
              <a:t>/hosts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00623" y="4355536"/>
            <a:ext cx="3203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dirty="0" err="1"/>
              <a:t>sudo</a:t>
            </a:r>
            <a:r>
              <a:rPr lang="en-US" altLang="ko-KR" dirty="0"/>
              <a:t> vi /</a:t>
            </a:r>
            <a:r>
              <a:rPr lang="en-US" altLang="ko-KR" dirty="0" err="1"/>
              <a:t>etc</a:t>
            </a:r>
            <a:r>
              <a:rPr lang="en-US" altLang="ko-KR" dirty="0"/>
              <a:t>/hostname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3F3F5EA-0853-4C05-BFCC-D3F3D67F15FE}"/>
              </a:ext>
            </a:extLst>
          </p:cNvPr>
          <p:cNvSpPr txBox="1"/>
          <p:nvPr/>
        </p:nvSpPr>
        <p:spPr>
          <a:xfrm>
            <a:off x="46647" y="49770"/>
            <a:ext cx="66154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FFFFFF"/>
                </a:solidFill>
              </a:rPr>
              <a:t>1-4. host </a:t>
            </a:r>
            <a:r>
              <a:rPr lang="ko-KR" altLang="en-US" sz="2400" dirty="0">
                <a:solidFill>
                  <a:srgbClr val="FFFFFF"/>
                </a:solidFill>
              </a:rPr>
              <a:t>복제</a:t>
            </a:r>
          </a:p>
        </p:txBody>
      </p:sp>
    </p:spTree>
    <p:extLst>
      <p:ext uri="{BB962C8B-B14F-4D97-AF65-F5344CB8AC3E}">
        <p14:creationId xmlns:p14="http://schemas.microsoft.com/office/powerpoint/2010/main" val="184377493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6344816"/>
            <a:ext cx="12192000" cy="933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0" y="6354147"/>
            <a:ext cx="12192000" cy="503853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0339" y="6488420"/>
            <a:ext cx="3593651" cy="253968"/>
          </a:xfrm>
          <a:prstGeom prst="rect">
            <a:avLst/>
          </a:prstGeom>
        </p:spPr>
      </p:pic>
      <p:cxnSp>
        <p:nvCxnSpPr>
          <p:cNvPr id="12" name="직선 연결선 11"/>
          <p:cNvCxnSpPr/>
          <p:nvPr/>
        </p:nvCxnSpPr>
        <p:spPr>
          <a:xfrm>
            <a:off x="3105" y="544285"/>
            <a:ext cx="12192000" cy="933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3110" y="12446"/>
            <a:ext cx="12192000" cy="503853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46647" y="49770"/>
            <a:ext cx="66154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FFFFFF"/>
                </a:solidFill>
              </a:rPr>
              <a:t>2. Docker </a:t>
            </a:r>
            <a:r>
              <a:rPr lang="ko-KR" altLang="en-US" sz="2400" dirty="0">
                <a:solidFill>
                  <a:srgbClr val="FFFFFF"/>
                </a:solidFill>
              </a:rPr>
              <a:t>모니터링</a:t>
            </a:r>
            <a:r>
              <a:rPr lang="en-US" altLang="ko-KR" sz="2400" dirty="0">
                <a:solidFill>
                  <a:srgbClr val="FFFFFF"/>
                </a:solidFill>
              </a:rPr>
              <a:t>/</a:t>
            </a:r>
            <a:r>
              <a:rPr lang="ko-KR" altLang="en-US" sz="2400" dirty="0">
                <a:solidFill>
                  <a:srgbClr val="FFFFFF"/>
                </a:solidFill>
              </a:rPr>
              <a:t>게시판</a:t>
            </a:r>
          </a:p>
        </p:txBody>
      </p:sp>
      <p:grpSp>
        <p:nvGrpSpPr>
          <p:cNvPr id="44" name="그룹 43"/>
          <p:cNvGrpSpPr/>
          <p:nvPr/>
        </p:nvGrpSpPr>
        <p:grpSpPr>
          <a:xfrm>
            <a:off x="3060000" y="1311415"/>
            <a:ext cx="5840968" cy="4191240"/>
            <a:chOff x="2845837" y="1147691"/>
            <a:chExt cx="5840968" cy="4191240"/>
          </a:xfrm>
        </p:grpSpPr>
        <p:sp>
          <p:nvSpPr>
            <p:cNvPr id="9" name="모서리가 둥근 직사각형 8"/>
            <p:cNvSpPr/>
            <p:nvPr/>
          </p:nvSpPr>
          <p:spPr>
            <a:xfrm>
              <a:off x="3077551" y="1147691"/>
              <a:ext cx="5609254" cy="858416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600" dirty="0"/>
                <a:t>Docker </a:t>
              </a:r>
              <a:r>
                <a:rPr lang="ko-KR" altLang="en-US" sz="3600" dirty="0"/>
                <a:t>모니터링</a:t>
              </a:r>
              <a:r>
                <a:rPr lang="en-US" altLang="ko-KR" sz="3600" dirty="0"/>
                <a:t>/</a:t>
              </a:r>
              <a:r>
                <a:rPr lang="ko-KR" altLang="en-US" sz="3600" dirty="0"/>
                <a:t>게시판</a:t>
              </a:r>
            </a:p>
          </p:txBody>
        </p:sp>
        <p:cxnSp>
          <p:nvCxnSpPr>
            <p:cNvPr id="4" name="꺾인 연결선 3"/>
            <p:cNvCxnSpPr>
              <a:stCxn id="9" idx="1"/>
              <a:endCxn id="25" idx="1"/>
            </p:cNvCxnSpPr>
            <p:nvPr/>
          </p:nvCxnSpPr>
          <p:spPr>
            <a:xfrm rot="10800000" flipH="1" flipV="1">
              <a:off x="3077550" y="1576898"/>
              <a:ext cx="457199" cy="3511557"/>
            </a:xfrm>
            <a:prstGeom prst="bentConnector3">
              <a:avLst>
                <a:gd name="adj1" fmla="val -50000"/>
              </a:avLst>
            </a:prstGeom>
            <a:ln w="5715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모서리가 둥근 직사각형 21"/>
            <p:cNvSpPr/>
            <p:nvPr/>
          </p:nvSpPr>
          <p:spPr>
            <a:xfrm>
              <a:off x="3534750" y="2349707"/>
              <a:ext cx="3220613" cy="500950"/>
            </a:xfrm>
            <a:prstGeom prst="roundRect">
              <a:avLst/>
            </a:prstGeom>
            <a:solidFill>
              <a:srgbClr val="00B0F0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400" dirty="0"/>
                <a:t>1. Google </a:t>
              </a:r>
              <a:r>
                <a:rPr lang="en-US" altLang="ko-KR" sz="2400" dirty="0" err="1"/>
                <a:t>cadvisor</a:t>
              </a:r>
              <a:endParaRPr lang="ko-KR" altLang="en-US" sz="2400" dirty="0"/>
            </a:p>
          </p:txBody>
        </p:sp>
        <p:sp>
          <p:nvSpPr>
            <p:cNvPr id="23" name="모서리가 둥근 직사각형 22"/>
            <p:cNvSpPr/>
            <p:nvPr/>
          </p:nvSpPr>
          <p:spPr>
            <a:xfrm>
              <a:off x="3534750" y="3179132"/>
              <a:ext cx="3220613" cy="500950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400" dirty="0"/>
                <a:t>2. </a:t>
              </a:r>
              <a:r>
                <a:rPr lang="ko-KR" altLang="en-US" sz="2400" dirty="0"/>
                <a:t>게시판</a:t>
              </a:r>
              <a:r>
                <a:rPr lang="en-US" altLang="ko-KR" sz="2400" dirty="0"/>
                <a:t>(3</a:t>
              </a:r>
              <a:r>
                <a:rPr lang="ko-KR" altLang="en-US" sz="2400" dirty="0"/>
                <a:t>일차 참고</a:t>
              </a:r>
              <a:r>
                <a:rPr lang="en-US" altLang="ko-KR" sz="2400" dirty="0"/>
                <a:t>)</a:t>
              </a:r>
              <a:endParaRPr lang="ko-KR" altLang="en-US" sz="2400" dirty="0"/>
            </a:p>
          </p:txBody>
        </p:sp>
        <p:sp>
          <p:nvSpPr>
            <p:cNvPr id="24" name="모서리가 둥근 직사각형 23"/>
            <p:cNvSpPr/>
            <p:nvPr/>
          </p:nvSpPr>
          <p:spPr>
            <a:xfrm>
              <a:off x="3534750" y="4008557"/>
              <a:ext cx="3220613" cy="500950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400" dirty="0"/>
                <a:t>3. </a:t>
              </a:r>
              <a:r>
                <a:rPr lang="en-US" altLang="ko-KR" sz="2400" dirty="0" err="1"/>
                <a:t>wordpress</a:t>
              </a:r>
              <a:r>
                <a:rPr lang="en-US" altLang="ko-KR" sz="2400" dirty="0"/>
                <a:t>(</a:t>
              </a:r>
              <a:r>
                <a:rPr lang="en-US" altLang="ko-KR" sz="2400" dirty="0" err="1"/>
                <a:t>yml</a:t>
              </a:r>
              <a:r>
                <a:rPr lang="en-US" altLang="ko-KR" sz="2400" dirty="0"/>
                <a:t>)</a:t>
              </a:r>
              <a:endParaRPr lang="ko-KR" altLang="en-US" sz="2400" dirty="0"/>
            </a:p>
          </p:txBody>
        </p:sp>
        <p:sp>
          <p:nvSpPr>
            <p:cNvPr id="25" name="모서리가 둥근 직사각형 24"/>
            <p:cNvSpPr/>
            <p:nvPr/>
          </p:nvSpPr>
          <p:spPr>
            <a:xfrm>
              <a:off x="3534750" y="4837981"/>
              <a:ext cx="3220613" cy="500950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400" dirty="0"/>
                <a:t>4. </a:t>
              </a:r>
              <a:r>
                <a:rPr lang="en-US" altLang="ko-KR" sz="2400" dirty="0" err="1"/>
                <a:t>DockerFile</a:t>
              </a:r>
              <a:endParaRPr lang="ko-KR" altLang="en-US" sz="2400" dirty="0"/>
            </a:p>
          </p:txBody>
        </p:sp>
        <p:cxnSp>
          <p:nvCxnSpPr>
            <p:cNvPr id="37" name="직선 연결선 36"/>
            <p:cNvCxnSpPr>
              <a:stCxn id="22" idx="1"/>
            </p:cNvCxnSpPr>
            <p:nvPr/>
          </p:nvCxnSpPr>
          <p:spPr>
            <a:xfrm flipH="1">
              <a:off x="2845837" y="2600182"/>
              <a:ext cx="688913" cy="3059"/>
            </a:xfrm>
            <a:prstGeom prst="line">
              <a:avLst/>
            </a:prstGeom>
            <a:ln w="5715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/>
            <p:cNvCxnSpPr>
              <a:stCxn id="23" idx="1"/>
            </p:cNvCxnSpPr>
            <p:nvPr/>
          </p:nvCxnSpPr>
          <p:spPr>
            <a:xfrm flipH="1">
              <a:off x="2845837" y="3429607"/>
              <a:ext cx="688913" cy="4058"/>
            </a:xfrm>
            <a:prstGeom prst="line">
              <a:avLst/>
            </a:prstGeom>
            <a:ln w="5715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40"/>
            <p:cNvCxnSpPr>
              <a:stCxn id="24" idx="1"/>
            </p:cNvCxnSpPr>
            <p:nvPr/>
          </p:nvCxnSpPr>
          <p:spPr>
            <a:xfrm flipH="1">
              <a:off x="2845837" y="4259032"/>
              <a:ext cx="688913" cy="5058"/>
            </a:xfrm>
            <a:prstGeom prst="line">
              <a:avLst/>
            </a:prstGeom>
            <a:ln w="5715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873498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6344816"/>
            <a:ext cx="12192000" cy="933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0" y="6354147"/>
            <a:ext cx="12192000" cy="503853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0339" y="6488420"/>
            <a:ext cx="3593651" cy="253968"/>
          </a:xfrm>
          <a:prstGeom prst="rect">
            <a:avLst/>
          </a:prstGeom>
        </p:spPr>
      </p:pic>
      <p:cxnSp>
        <p:nvCxnSpPr>
          <p:cNvPr id="12" name="직선 연결선 11"/>
          <p:cNvCxnSpPr/>
          <p:nvPr/>
        </p:nvCxnSpPr>
        <p:spPr>
          <a:xfrm>
            <a:off x="3105" y="544285"/>
            <a:ext cx="12192000" cy="933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3110" y="12446"/>
            <a:ext cx="12192000" cy="503853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46647" y="49770"/>
            <a:ext cx="66154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FFFFFF"/>
                </a:solidFill>
              </a:rPr>
              <a:t>4. Docker swarm/</a:t>
            </a:r>
            <a:r>
              <a:rPr lang="en-US" altLang="ko-KR" sz="2400" dirty="0" err="1">
                <a:solidFill>
                  <a:srgbClr val="FFFFFF"/>
                </a:solidFill>
              </a:rPr>
              <a:t>dind</a:t>
            </a:r>
            <a:endParaRPr lang="ko-KR" altLang="en-US" sz="2400" dirty="0">
              <a:solidFill>
                <a:srgbClr val="FFFFFF"/>
              </a:solidFill>
            </a:endParaRPr>
          </a:p>
        </p:txBody>
      </p:sp>
      <p:grpSp>
        <p:nvGrpSpPr>
          <p:cNvPr id="44" name="그룹 43"/>
          <p:cNvGrpSpPr/>
          <p:nvPr/>
        </p:nvGrpSpPr>
        <p:grpSpPr>
          <a:xfrm>
            <a:off x="3060000" y="1699200"/>
            <a:ext cx="5840968" cy="3361816"/>
            <a:chOff x="2845837" y="1147691"/>
            <a:chExt cx="5840968" cy="3361816"/>
          </a:xfrm>
        </p:grpSpPr>
        <p:sp>
          <p:nvSpPr>
            <p:cNvPr id="9" name="모서리가 둥근 직사각형 8"/>
            <p:cNvSpPr/>
            <p:nvPr/>
          </p:nvSpPr>
          <p:spPr>
            <a:xfrm>
              <a:off x="3077551" y="1147691"/>
              <a:ext cx="5609254" cy="858416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600" dirty="0"/>
                <a:t>Docker swarm/</a:t>
              </a:r>
              <a:r>
                <a:rPr lang="en-US" altLang="ko-KR" sz="3600" dirty="0" err="1"/>
                <a:t>dind</a:t>
              </a:r>
              <a:endParaRPr lang="ko-KR" altLang="en-US" sz="3600" dirty="0"/>
            </a:p>
          </p:txBody>
        </p:sp>
        <p:sp>
          <p:nvSpPr>
            <p:cNvPr id="22" name="모서리가 둥근 직사각형 21"/>
            <p:cNvSpPr/>
            <p:nvPr/>
          </p:nvSpPr>
          <p:spPr>
            <a:xfrm>
              <a:off x="3534750" y="2349707"/>
              <a:ext cx="3220613" cy="500950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400" dirty="0"/>
                <a:t>1. network </a:t>
              </a:r>
              <a:r>
                <a:rPr lang="ko-KR" altLang="en-US" sz="2400" dirty="0"/>
                <a:t>확인</a:t>
              </a:r>
            </a:p>
          </p:txBody>
        </p:sp>
        <p:sp>
          <p:nvSpPr>
            <p:cNvPr id="23" name="모서리가 둥근 직사각형 22"/>
            <p:cNvSpPr/>
            <p:nvPr/>
          </p:nvSpPr>
          <p:spPr>
            <a:xfrm>
              <a:off x="3534750" y="3179132"/>
              <a:ext cx="3220613" cy="500950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400" dirty="0"/>
                <a:t>2. swarm-cluster</a:t>
              </a:r>
              <a:endParaRPr lang="ko-KR" altLang="en-US" sz="2400" dirty="0"/>
            </a:p>
          </p:txBody>
        </p:sp>
        <p:sp>
          <p:nvSpPr>
            <p:cNvPr id="24" name="모서리가 둥근 직사각형 23"/>
            <p:cNvSpPr/>
            <p:nvPr/>
          </p:nvSpPr>
          <p:spPr>
            <a:xfrm>
              <a:off x="3534750" y="4008557"/>
              <a:ext cx="3220613" cy="500950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000" dirty="0"/>
                <a:t>3. Docker in Docker(</a:t>
              </a:r>
              <a:r>
                <a:rPr lang="en-US" altLang="ko-KR" sz="2000" dirty="0" err="1"/>
                <a:t>dind</a:t>
              </a:r>
              <a:r>
                <a:rPr lang="en-US" altLang="ko-KR" sz="2000" dirty="0"/>
                <a:t>)</a:t>
              </a:r>
              <a:endParaRPr lang="ko-KR" altLang="en-US" sz="2000" dirty="0"/>
            </a:p>
          </p:txBody>
        </p:sp>
        <p:cxnSp>
          <p:nvCxnSpPr>
            <p:cNvPr id="37" name="직선 연결선 36"/>
            <p:cNvCxnSpPr>
              <a:stCxn id="22" idx="1"/>
            </p:cNvCxnSpPr>
            <p:nvPr/>
          </p:nvCxnSpPr>
          <p:spPr>
            <a:xfrm flipH="1">
              <a:off x="2845837" y="2600182"/>
              <a:ext cx="688913" cy="3059"/>
            </a:xfrm>
            <a:prstGeom prst="line">
              <a:avLst/>
            </a:prstGeom>
            <a:ln w="5715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/>
            <p:cNvCxnSpPr>
              <a:stCxn id="23" idx="1"/>
            </p:cNvCxnSpPr>
            <p:nvPr/>
          </p:nvCxnSpPr>
          <p:spPr>
            <a:xfrm flipH="1">
              <a:off x="2845837" y="3429607"/>
              <a:ext cx="688913" cy="4058"/>
            </a:xfrm>
            <a:prstGeom prst="line">
              <a:avLst/>
            </a:prstGeom>
            <a:ln w="5715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40"/>
            <p:cNvCxnSpPr>
              <a:stCxn id="24" idx="1"/>
            </p:cNvCxnSpPr>
            <p:nvPr/>
          </p:nvCxnSpPr>
          <p:spPr>
            <a:xfrm flipH="1">
              <a:off x="2845837" y="4259032"/>
              <a:ext cx="688913" cy="5058"/>
            </a:xfrm>
            <a:prstGeom prst="line">
              <a:avLst/>
            </a:prstGeom>
            <a:ln w="5715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" name="꺾인 연결선 4"/>
          <p:cNvCxnSpPr>
            <a:stCxn id="9" idx="1"/>
            <a:endCxn id="24" idx="1"/>
          </p:cNvCxnSpPr>
          <p:nvPr/>
        </p:nvCxnSpPr>
        <p:spPr>
          <a:xfrm rot="10800000" flipH="1" flipV="1">
            <a:off x="3291713" y="2128407"/>
            <a:ext cx="457199" cy="2682133"/>
          </a:xfrm>
          <a:prstGeom prst="bentConnector3">
            <a:avLst>
              <a:gd name="adj1" fmla="val -50000"/>
            </a:avLst>
          </a:prstGeom>
          <a:ln w="5715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305811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6344816"/>
            <a:ext cx="12192000" cy="933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0" y="6354147"/>
            <a:ext cx="12192000" cy="503853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0339" y="6488420"/>
            <a:ext cx="3593651" cy="253968"/>
          </a:xfrm>
          <a:prstGeom prst="rect">
            <a:avLst/>
          </a:prstGeom>
        </p:spPr>
      </p:pic>
      <p:cxnSp>
        <p:nvCxnSpPr>
          <p:cNvPr id="12" name="직선 연결선 11"/>
          <p:cNvCxnSpPr/>
          <p:nvPr/>
        </p:nvCxnSpPr>
        <p:spPr>
          <a:xfrm>
            <a:off x="3105" y="544285"/>
            <a:ext cx="12192000" cy="933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3110" y="12446"/>
            <a:ext cx="12192000" cy="503853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46647" y="49770"/>
            <a:ext cx="66154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FFFFFF"/>
                </a:solidFill>
              </a:rPr>
              <a:t>2-1. Google </a:t>
            </a:r>
            <a:r>
              <a:rPr lang="en-US" altLang="ko-KR" sz="2400" dirty="0" err="1">
                <a:solidFill>
                  <a:srgbClr val="FFFFFF"/>
                </a:solidFill>
              </a:rPr>
              <a:t>cAdvisor</a:t>
            </a:r>
            <a:endParaRPr lang="ko-KR" altLang="en-US" sz="2400" dirty="0">
              <a:solidFill>
                <a:srgbClr val="FFFFFF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64293" y="839584"/>
            <a:ext cx="81198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Google </a:t>
            </a:r>
            <a:r>
              <a:rPr lang="en-US" altLang="ko-KR" sz="2400" dirty="0" err="1"/>
              <a:t>cAdvisor</a:t>
            </a:r>
            <a:endParaRPr lang="en-US" altLang="ko-KR" sz="2400" dirty="0"/>
          </a:p>
          <a:p>
            <a:r>
              <a:rPr lang="en-US" altLang="ko-KR" sz="2400" dirty="0"/>
              <a:t> - Container Advisor : </a:t>
            </a:r>
            <a:r>
              <a:rPr lang="ko-KR" altLang="en-US" sz="2400" dirty="0"/>
              <a:t>모니터링 툴</a:t>
            </a:r>
            <a:endParaRPr lang="en-US" altLang="ko-KR" sz="2400" dirty="0"/>
          </a:p>
          <a:p>
            <a:r>
              <a:rPr lang="en-US" altLang="ko-KR" sz="2400" dirty="0"/>
              <a:t> </a:t>
            </a:r>
            <a:r>
              <a:rPr lang="en-US" altLang="ko-KR" dirty="0"/>
              <a:t>- </a:t>
            </a:r>
            <a:r>
              <a:rPr lang="ko-KR" altLang="en-US" sz="2400" dirty="0" err="1"/>
              <a:t>도커</a:t>
            </a:r>
            <a:r>
              <a:rPr lang="ko-KR" altLang="en-US" sz="2400" dirty="0"/>
              <a:t> 엔진</a:t>
            </a:r>
            <a:r>
              <a:rPr lang="en-US" altLang="ko-KR" sz="2400" dirty="0"/>
              <a:t>, </a:t>
            </a:r>
            <a:r>
              <a:rPr lang="ko-KR" altLang="en-US" sz="2400" dirty="0"/>
              <a:t>이미지</a:t>
            </a:r>
            <a:r>
              <a:rPr lang="en-US" altLang="ko-KR" sz="2400" dirty="0"/>
              <a:t>, </a:t>
            </a:r>
            <a:r>
              <a:rPr lang="ko-KR" altLang="en-US" sz="2400" dirty="0"/>
              <a:t>컨테이너 등에 대한 데이터 수집</a:t>
            </a:r>
            <a:endParaRPr lang="en-US" altLang="ko-KR" sz="2400" dirty="0"/>
          </a:p>
        </p:txBody>
      </p:sp>
      <p:sp>
        <p:nvSpPr>
          <p:cNvPr id="19" name="TextBox 18"/>
          <p:cNvSpPr txBox="1"/>
          <p:nvPr/>
        </p:nvSpPr>
        <p:spPr>
          <a:xfrm>
            <a:off x="464292" y="2080728"/>
            <a:ext cx="1040587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>
                <a:solidFill>
                  <a:srgbClr val="FF0000"/>
                </a:solidFill>
              </a:rPr>
              <a:t>docker</a:t>
            </a:r>
            <a:r>
              <a:rPr lang="en-US" altLang="ko-KR" sz="1600" dirty="0">
                <a:solidFill>
                  <a:srgbClr val="FF0000"/>
                </a:solidFill>
              </a:rPr>
              <a:t> container run [</a:t>
            </a:r>
            <a:r>
              <a:rPr lang="ko-KR" altLang="en-US" sz="1600" dirty="0">
                <a:solidFill>
                  <a:srgbClr val="FF0000"/>
                </a:solidFill>
              </a:rPr>
              <a:t>옵션</a:t>
            </a:r>
            <a:r>
              <a:rPr lang="en-US" altLang="ko-KR" sz="1600" dirty="0">
                <a:solidFill>
                  <a:srgbClr val="FF0000"/>
                </a:solidFill>
              </a:rPr>
              <a:t>] </a:t>
            </a:r>
            <a:r>
              <a:rPr lang="ko-KR" altLang="en-US" sz="1600" dirty="0" err="1">
                <a:solidFill>
                  <a:srgbClr val="FF0000"/>
                </a:solidFill>
              </a:rPr>
              <a:t>이미지명</a:t>
            </a:r>
            <a:r>
              <a:rPr lang="en-US" altLang="ko-KR" sz="1600" dirty="0">
                <a:solidFill>
                  <a:srgbClr val="FF0000"/>
                </a:solidFill>
              </a:rPr>
              <a:t>[:</a:t>
            </a:r>
            <a:r>
              <a:rPr lang="ko-KR" altLang="en-US" sz="1600" dirty="0" err="1">
                <a:solidFill>
                  <a:srgbClr val="FF0000"/>
                </a:solidFill>
              </a:rPr>
              <a:t>태그명</a:t>
            </a:r>
            <a:r>
              <a:rPr lang="en-US" altLang="ko-KR" sz="1600" dirty="0">
                <a:solidFill>
                  <a:srgbClr val="FF0000"/>
                </a:solidFill>
              </a:rPr>
              <a:t>]                  #container </a:t>
            </a:r>
            <a:r>
              <a:rPr lang="ko-KR" altLang="en-US" sz="1600" dirty="0">
                <a:solidFill>
                  <a:srgbClr val="FF0000"/>
                </a:solidFill>
              </a:rPr>
              <a:t>생략 가능</a:t>
            </a:r>
            <a:endParaRPr lang="en-US" altLang="ko-KR" sz="1600" dirty="0">
              <a:solidFill>
                <a:srgbClr val="FF0000"/>
              </a:solidFill>
            </a:endParaRPr>
          </a:p>
          <a:p>
            <a:endParaRPr lang="en-US" altLang="ko-KR" sz="1600" dirty="0"/>
          </a:p>
          <a:p>
            <a:r>
              <a:rPr lang="en-US" altLang="ko-KR" sz="1600" dirty="0"/>
              <a:t>docker@docker-host-1:~$ </a:t>
            </a:r>
            <a:r>
              <a:rPr lang="en-US" altLang="ko-KR" sz="1600" dirty="0" err="1"/>
              <a:t>docker</a:t>
            </a:r>
            <a:r>
              <a:rPr lang="en-US" altLang="ko-KR" sz="1600" dirty="0"/>
              <a:t> run \                         #run &gt; </a:t>
            </a:r>
            <a:r>
              <a:rPr lang="en-US" altLang="ko-KR" sz="1600" dirty="0" err="1"/>
              <a:t>docker</a:t>
            </a:r>
            <a:r>
              <a:rPr lang="en-US" altLang="ko-KR" sz="1600" dirty="0"/>
              <a:t> images pull/ </a:t>
            </a:r>
            <a:r>
              <a:rPr lang="en-US" altLang="ko-KR" sz="1600" dirty="0" err="1"/>
              <a:t>docker</a:t>
            </a:r>
            <a:r>
              <a:rPr lang="en-US" altLang="ko-KR" sz="1600" dirty="0"/>
              <a:t> container 							</a:t>
            </a:r>
            <a:r>
              <a:rPr lang="en-US" altLang="ko-KR" sz="1600" dirty="0" err="1"/>
              <a:t>create+start+attach</a:t>
            </a:r>
            <a:endParaRPr lang="en-US" altLang="ko-KR" sz="1600" dirty="0"/>
          </a:p>
          <a:p>
            <a:r>
              <a:rPr lang="en-US" altLang="ko-KR" sz="1600" dirty="0"/>
              <a:t>&gt; --volume=/:/</a:t>
            </a:r>
            <a:r>
              <a:rPr lang="en-US" altLang="ko-KR" sz="1600" dirty="0" err="1"/>
              <a:t>rootfs:ro</a:t>
            </a:r>
            <a:r>
              <a:rPr lang="en-US" altLang="ko-KR" sz="1600" dirty="0"/>
              <a:t> \                  		# --volume[</a:t>
            </a:r>
            <a:r>
              <a:rPr lang="ko-KR" altLang="en-US" sz="1600" dirty="0"/>
              <a:t>호스트 </a:t>
            </a:r>
            <a:r>
              <a:rPr lang="en-US" altLang="ko-KR" sz="1600" dirty="0" err="1"/>
              <a:t>dir</a:t>
            </a:r>
            <a:r>
              <a:rPr lang="en-US" altLang="ko-KR" sz="1600" dirty="0"/>
              <a:t>]:[</a:t>
            </a:r>
            <a:r>
              <a:rPr lang="ko-KR" altLang="en-US" sz="1600" dirty="0"/>
              <a:t>컨테이너 </a:t>
            </a:r>
            <a:r>
              <a:rPr lang="en-US" altLang="ko-KR" sz="1600" dirty="0" err="1"/>
              <a:t>dir</a:t>
            </a:r>
            <a:r>
              <a:rPr lang="en-US" altLang="ko-KR" sz="1600" dirty="0"/>
              <a:t>] </a:t>
            </a:r>
            <a:r>
              <a:rPr lang="ko-KR" altLang="en-US" sz="1600" dirty="0"/>
              <a:t>호스트와 </a:t>
            </a:r>
            <a:endParaRPr lang="en-US" altLang="ko-KR" sz="1600" dirty="0"/>
          </a:p>
          <a:p>
            <a:r>
              <a:rPr lang="en-US" altLang="ko-KR" sz="1600" dirty="0"/>
              <a:t>&gt; --volume=/</a:t>
            </a:r>
            <a:r>
              <a:rPr lang="en-US" altLang="ko-KR" sz="1600" dirty="0" err="1"/>
              <a:t>var</a:t>
            </a:r>
            <a:r>
              <a:rPr lang="en-US" altLang="ko-KR" sz="1600" dirty="0"/>
              <a:t>/run:/</a:t>
            </a:r>
            <a:r>
              <a:rPr lang="en-US" altLang="ko-KR" sz="1600" dirty="0" err="1"/>
              <a:t>var</a:t>
            </a:r>
            <a:r>
              <a:rPr lang="en-US" altLang="ko-KR" sz="1600" dirty="0"/>
              <a:t>/</a:t>
            </a:r>
            <a:r>
              <a:rPr lang="en-US" altLang="ko-KR" sz="1600" dirty="0" err="1"/>
              <a:t>run:rw</a:t>
            </a:r>
            <a:r>
              <a:rPr lang="en-US" altLang="ko-KR" sz="1600" dirty="0"/>
              <a:t> \			#</a:t>
            </a:r>
            <a:r>
              <a:rPr lang="ko-KR" altLang="en-US" sz="1600" dirty="0"/>
              <a:t>컨테이너 </a:t>
            </a:r>
            <a:r>
              <a:rPr lang="en-US" altLang="ko-KR" sz="1600" dirty="0"/>
              <a:t>directory </a:t>
            </a:r>
            <a:r>
              <a:rPr lang="ko-KR" altLang="en-US" sz="1600" dirty="0"/>
              <a:t>공유  </a:t>
            </a:r>
            <a:r>
              <a:rPr lang="en-US" altLang="ko-KR" sz="1600" dirty="0"/>
              <a:t>:: alias -v</a:t>
            </a:r>
          </a:p>
          <a:p>
            <a:r>
              <a:rPr lang="en-US" altLang="ko-KR" sz="1600" dirty="0"/>
              <a:t>&gt; --volume=/sys:/</a:t>
            </a:r>
            <a:r>
              <a:rPr lang="en-US" altLang="ko-KR" sz="1600" dirty="0" err="1"/>
              <a:t>sys:ro</a:t>
            </a:r>
            <a:r>
              <a:rPr lang="en-US" altLang="ko-KR" sz="1600" dirty="0"/>
              <a:t> \</a:t>
            </a:r>
          </a:p>
          <a:p>
            <a:r>
              <a:rPr lang="en-US" altLang="ko-KR" sz="1600" dirty="0"/>
              <a:t>&gt; --publish=8282:8080 \				#--publish, -p[</a:t>
            </a:r>
            <a:r>
              <a:rPr lang="ko-KR" altLang="en-US" sz="1600" dirty="0"/>
              <a:t>호스트의 포트</a:t>
            </a:r>
            <a:r>
              <a:rPr lang="en-US" altLang="ko-KR" sz="1600" dirty="0"/>
              <a:t>]:[</a:t>
            </a:r>
            <a:r>
              <a:rPr lang="ko-KR" altLang="en-US" sz="1600" dirty="0"/>
              <a:t>컨테이너의 포트</a:t>
            </a:r>
            <a:r>
              <a:rPr lang="en-US" altLang="ko-KR" sz="1600" dirty="0"/>
              <a:t>] 							</a:t>
            </a:r>
            <a:r>
              <a:rPr lang="ko-KR" altLang="en-US" sz="1600" dirty="0" err="1"/>
              <a:t>포트포워딩</a:t>
            </a:r>
            <a:endParaRPr lang="en-US" altLang="ko-KR" sz="1600" dirty="0"/>
          </a:p>
          <a:p>
            <a:r>
              <a:rPr lang="en-US" altLang="ko-KR" sz="1600" dirty="0"/>
              <a:t>&gt; --detach=true \					#detach, -d </a:t>
            </a:r>
            <a:r>
              <a:rPr lang="ko-KR" altLang="en-US" sz="1600" dirty="0"/>
              <a:t>백그라운드 실행</a:t>
            </a:r>
            <a:endParaRPr lang="en-US" altLang="ko-KR" sz="1600" dirty="0"/>
          </a:p>
          <a:p>
            <a:r>
              <a:rPr lang="en-US" altLang="ko-KR" sz="1600" dirty="0"/>
              <a:t>&gt; --name=</a:t>
            </a:r>
            <a:r>
              <a:rPr lang="en-US" altLang="ko-KR" sz="1600" dirty="0" err="1"/>
              <a:t>cadvisor</a:t>
            </a:r>
            <a:r>
              <a:rPr lang="en-US" altLang="ko-KR" sz="1600" dirty="0"/>
              <a:t> \				#--name  </a:t>
            </a:r>
            <a:r>
              <a:rPr lang="ko-KR" altLang="en-US" sz="1600" dirty="0"/>
              <a:t>컨테이너 이름 설정</a:t>
            </a:r>
            <a:endParaRPr lang="en-US" altLang="ko-KR" sz="1600" dirty="0"/>
          </a:p>
          <a:p>
            <a:r>
              <a:rPr lang="en-US" altLang="ko-KR" sz="1600" dirty="0"/>
              <a:t>&gt; google/</a:t>
            </a:r>
            <a:r>
              <a:rPr lang="en-US" altLang="ko-KR" sz="1600" dirty="0" err="1"/>
              <a:t>cadvisor:latest</a:t>
            </a:r>
            <a:r>
              <a:rPr lang="en-US" altLang="ko-KR" sz="1600" dirty="0"/>
              <a:t>				#[</a:t>
            </a:r>
            <a:r>
              <a:rPr lang="ko-KR" altLang="en-US" sz="1600" dirty="0" err="1"/>
              <a:t>이미지명</a:t>
            </a:r>
            <a:r>
              <a:rPr lang="en-US" altLang="ko-KR" sz="1600" dirty="0"/>
              <a:t>]</a:t>
            </a:r>
          </a:p>
          <a:p>
            <a:endParaRPr lang="en-US" altLang="ko-KR" sz="1600" dirty="0"/>
          </a:p>
          <a:p>
            <a:endParaRPr lang="en-US" altLang="ko-KR" sz="1600" dirty="0"/>
          </a:p>
          <a:p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362244013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6344816"/>
            <a:ext cx="12192000" cy="933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0" y="6354147"/>
            <a:ext cx="12192000" cy="503853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0339" y="6488420"/>
            <a:ext cx="3593651" cy="253968"/>
          </a:xfrm>
          <a:prstGeom prst="rect">
            <a:avLst/>
          </a:prstGeom>
        </p:spPr>
      </p:pic>
      <p:cxnSp>
        <p:nvCxnSpPr>
          <p:cNvPr id="12" name="직선 연결선 11"/>
          <p:cNvCxnSpPr/>
          <p:nvPr/>
        </p:nvCxnSpPr>
        <p:spPr>
          <a:xfrm>
            <a:off x="3105" y="544285"/>
            <a:ext cx="12192000" cy="933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3110" y="12446"/>
            <a:ext cx="12192000" cy="503853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46647" y="49770"/>
            <a:ext cx="66154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FFFFFF"/>
                </a:solidFill>
              </a:rPr>
              <a:t>2-1. Google </a:t>
            </a:r>
            <a:r>
              <a:rPr lang="en-US" altLang="ko-KR" sz="2400" dirty="0" err="1">
                <a:solidFill>
                  <a:srgbClr val="FFFFFF"/>
                </a:solidFill>
              </a:rPr>
              <a:t>cAdvisor</a:t>
            </a:r>
            <a:endParaRPr lang="ko-KR" altLang="en-US" sz="2400" dirty="0">
              <a:solidFill>
                <a:srgbClr val="FFFFFF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64293" y="839584"/>
            <a:ext cx="81198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Google </a:t>
            </a:r>
            <a:r>
              <a:rPr lang="en-US" altLang="ko-KR" sz="2400" dirty="0" err="1"/>
              <a:t>cAdvisor</a:t>
            </a:r>
            <a:endParaRPr lang="en-US" altLang="ko-KR" sz="24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351" y="1310580"/>
            <a:ext cx="5487093" cy="442774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310580"/>
            <a:ext cx="4074679" cy="267223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44229" y="2752070"/>
            <a:ext cx="3779466" cy="2989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10336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6344816"/>
            <a:ext cx="12192000" cy="933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0" y="6354147"/>
            <a:ext cx="12192000" cy="503853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0339" y="6488420"/>
            <a:ext cx="3593651" cy="253968"/>
          </a:xfrm>
          <a:prstGeom prst="rect">
            <a:avLst/>
          </a:prstGeom>
        </p:spPr>
      </p:pic>
      <p:cxnSp>
        <p:nvCxnSpPr>
          <p:cNvPr id="12" name="직선 연결선 11"/>
          <p:cNvCxnSpPr/>
          <p:nvPr/>
        </p:nvCxnSpPr>
        <p:spPr>
          <a:xfrm>
            <a:off x="3105" y="544285"/>
            <a:ext cx="12192000" cy="933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3110" y="12446"/>
            <a:ext cx="12192000" cy="503853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46647" y="49770"/>
            <a:ext cx="66154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FFFFFF"/>
                </a:solidFill>
              </a:rPr>
              <a:t>2. Docker </a:t>
            </a:r>
            <a:r>
              <a:rPr lang="ko-KR" altLang="en-US" sz="2400" dirty="0">
                <a:solidFill>
                  <a:srgbClr val="FFFFFF"/>
                </a:solidFill>
              </a:rPr>
              <a:t>모니터링</a:t>
            </a:r>
            <a:r>
              <a:rPr lang="en-US" altLang="ko-KR" sz="2400" dirty="0">
                <a:solidFill>
                  <a:srgbClr val="FFFFFF"/>
                </a:solidFill>
              </a:rPr>
              <a:t>/</a:t>
            </a:r>
            <a:r>
              <a:rPr lang="ko-KR" altLang="en-US" sz="2400" dirty="0">
                <a:solidFill>
                  <a:srgbClr val="FFFFFF"/>
                </a:solidFill>
              </a:rPr>
              <a:t>게시판</a:t>
            </a:r>
          </a:p>
        </p:txBody>
      </p:sp>
      <p:grpSp>
        <p:nvGrpSpPr>
          <p:cNvPr id="44" name="그룹 43"/>
          <p:cNvGrpSpPr/>
          <p:nvPr/>
        </p:nvGrpSpPr>
        <p:grpSpPr>
          <a:xfrm>
            <a:off x="3060000" y="1311415"/>
            <a:ext cx="5840968" cy="4191240"/>
            <a:chOff x="2845837" y="1147691"/>
            <a:chExt cx="5840968" cy="4191240"/>
          </a:xfrm>
        </p:grpSpPr>
        <p:sp>
          <p:nvSpPr>
            <p:cNvPr id="9" name="모서리가 둥근 직사각형 8"/>
            <p:cNvSpPr/>
            <p:nvPr/>
          </p:nvSpPr>
          <p:spPr>
            <a:xfrm>
              <a:off x="3077551" y="1147691"/>
              <a:ext cx="5609254" cy="858416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600" dirty="0"/>
                <a:t>Docker </a:t>
              </a:r>
              <a:r>
                <a:rPr lang="ko-KR" altLang="en-US" sz="3600" dirty="0"/>
                <a:t>모니터링</a:t>
              </a:r>
              <a:r>
                <a:rPr lang="en-US" altLang="ko-KR" sz="3600" dirty="0"/>
                <a:t>/</a:t>
              </a:r>
              <a:r>
                <a:rPr lang="ko-KR" altLang="en-US" sz="3600" dirty="0"/>
                <a:t>게시판</a:t>
              </a:r>
            </a:p>
          </p:txBody>
        </p:sp>
        <p:cxnSp>
          <p:nvCxnSpPr>
            <p:cNvPr id="4" name="꺾인 연결선 3"/>
            <p:cNvCxnSpPr>
              <a:stCxn id="9" idx="1"/>
              <a:endCxn id="25" idx="1"/>
            </p:cNvCxnSpPr>
            <p:nvPr/>
          </p:nvCxnSpPr>
          <p:spPr>
            <a:xfrm rot="10800000" flipH="1" flipV="1">
              <a:off x="3077550" y="1576898"/>
              <a:ext cx="457199" cy="3511557"/>
            </a:xfrm>
            <a:prstGeom prst="bentConnector3">
              <a:avLst>
                <a:gd name="adj1" fmla="val -50000"/>
              </a:avLst>
            </a:prstGeom>
            <a:ln w="5715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모서리가 둥근 직사각형 21"/>
            <p:cNvSpPr/>
            <p:nvPr/>
          </p:nvSpPr>
          <p:spPr>
            <a:xfrm>
              <a:off x="3534750" y="2349707"/>
              <a:ext cx="3220613" cy="500950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400" dirty="0"/>
                <a:t>1. Google </a:t>
              </a:r>
              <a:r>
                <a:rPr lang="en-US" altLang="ko-KR" sz="2400" dirty="0" err="1"/>
                <a:t>cadvisor</a:t>
              </a:r>
              <a:endParaRPr lang="ko-KR" altLang="en-US" sz="2400" dirty="0"/>
            </a:p>
          </p:txBody>
        </p:sp>
        <p:sp>
          <p:nvSpPr>
            <p:cNvPr id="23" name="모서리가 둥근 직사각형 22"/>
            <p:cNvSpPr/>
            <p:nvPr/>
          </p:nvSpPr>
          <p:spPr>
            <a:xfrm>
              <a:off x="3534750" y="3179132"/>
              <a:ext cx="3220613" cy="500950"/>
            </a:xfrm>
            <a:prstGeom prst="roundRect">
              <a:avLst/>
            </a:prstGeom>
            <a:solidFill>
              <a:srgbClr val="00B0F0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400" dirty="0"/>
                <a:t>2. </a:t>
              </a:r>
              <a:r>
                <a:rPr lang="ko-KR" altLang="en-US" sz="2400" dirty="0"/>
                <a:t>게시판</a:t>
              </a:r>
            </a:p>
          </p:txBody>
        </p:sp>
        <p:sp>
          <p:nvSpPr>
            <p:cNvPr id="24" name="모서리가 둥근 직사각형 23"/>
            <p:cNvSpPr/>
            <p:nvPr/>
          </p:nvSpPr>
          <p:spPr>
            <a:xfrm>
              <a:off x="3534750" y="4008557"/>
              <a:ext cx="3220613" cy="500950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400" dirty="0"/>
                <a:t>3. </a:t>
              </a:r>
              <a:r>
                <a:rPr lang="en-US" altLang="ko-KR" sz="2400" dirty="0" err="1"/>
                <a:t>wordpress</a:t>
              </a:r>
              <a:r>
                <a:rPr lang="en-US" altLang="ko-KR" sz="2400" dirty="0"/>
                <a:t>(</a:t>
              </a:r>
              <a:r>
                <a:rPr lang="en-US" altLang="ko-KR" sz="2400" dirty="0" err="1"/>
                <a:t>yml</a:t>
              </a:r>
              <a:r>
                <a:rPr lang="en-US" altLang="ko-KR" sz="2400" dirty="0"/>
                <a:t>)</a:t>
              </a:r>
              <a:endParaRPr lang="ko-KR" altLang="en-US" sz="2400" dirty="0"/>
            </a:p>
          </p:txBody>
        </p:sp>
        <p:sp>
          <p:nvSpPr>
            <p:cNvPr id="25" name="모서리가 둥근 직사각형 24"/>
            <p:cNvSpPr/>
            <p:nvPr/>
          </p:nvSpPr>
          <p:spPr>
            <a:xfrm>
              <a:off x="3534750" y="4837981"/>
              <a:ext cx="3220613" cy="500950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400" dirty="0"/>
                <a:t>4. </a:t>
              </a:r>
              <a:r>
                <a:rPr lang="en-US" altLang="ko-KR" sz="2400" dirty="0" err="1"/>
                <a:t>DockerFile</a:t>
              </a:r>
              <a:endParaRPr lang="ko-KR" altLang="en-US" sz="2400" dirty="0"/>
            </a:p>
          </p:txBody>
        </p:sp>
        <p:cxnSp>
          <p:nvCxnSpPr>
            <p:cNvPr id="37" name="직선 연결선 36"/>
            <p:cNvCxnSpPr>
              <a:stCxn id="22" idx="1"/>
            </p:cNvCxnSpPr>
            <p:nvPr/>
          </p:nvCxnSpPr>
          <p:spPr>
            <a:xfrm flipH="1">
              <a:off x="2845837" y="2600182"/>
              <a:ext cx="688913" cy="3059"/>
            </a:xfrm>
            <a:prstGeom prst="line">
              <a:avLst/>
            </a:prstGeom>
            <a:ln w="5715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/>
            <p:cNvCxnSpPr>
              <a:stCxn id="23" idx="1"/>
            </p:cNvCxnSpPr>
            <p:nvPr/>
          </p:nvCxnSpPr>
          <p:spPr>
            <a:xfrm flipH="1">
              <a:off x="2845837" y="3429607"/>
              <a:ext cx="688913" cy="4058"/>
            </a:xfrm>
            <a:prstGeom prst="line">
              <a:avLst/>
            </a:prstGeom>
            <a:ln w="5715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40"/>
            <p:cNvCxnSpPr>
              <a:stCxn id="24" idx="1"/>
            </p:cNvCxnSpPr>
            <p:nvPr/>
          </p:nvCxnSpPr>
          <p:spPr>
            <a:xfrm flipH="1">
              <a:off x="2845837" y="4259032"/>
              <a:ext cx="688913" cy="5058"/>
            </a:xfrm>
            <a:prstGeom prst="line">
              <a:avLst/>
            </a:prstGeom>
            <a:ln w="5715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7384313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3181740" y="1338573"/>
            <a:ext cx="7585788" cy="919436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0" y="6344816"/>
            <a:ext cx="12192000" cy="933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0" y="6354147"/>
            <a:ext cx="12192000" cy="503853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0339" y="6488420"/>
            <a:ext cx="3593651" cy="253968"/>
          </a:xfrm>
          <a:prstGeom prst="rect">
            <a:avLst/>
          </a:prstGeom>
        </p:spPr>
      </p:pic>
      <p:cxnSp>
        <p:nvCxnSpPr>
          <p:cNvPr id="12" name="직선 연결선 11"/>
          <p:cNvCxnSpPr/>
          <p:nvPr/>
        </p:nvCxnSpPr>
        <p:spPr>
          <a:xfrm>
            <a:off x="3105" y="544285"/>
            <a:ext cx="12192000" cy="933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3110" y="12446"/>
            <a:ext cx="12192000" cy="503853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46647" y="49770"/>
            <a:ext cx="66154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FFFFFF"/>
                </a:solidFill>
              </a:rPr>
              <a:t>2-2. </a:t>
            </a:r>
            <a:r>
              <a:rPr lang="ko-KR" altLang="en-US" sz="2400" dirty="0">
                <a:solidFill>
                  <a:srgbClr val="FFFFFF"/>
                </a:solidFill>
              </a:rPr>
              <a:t>게시판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64293" y="839584"/>
            <a:ext cx="81198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게시판</a:t>
            </a:r>
            <a:endParaRPr lang="en-US" altLang="ko-KR" sz="2400" dirty="0"/>
          </a:p>
        </p:txBody>
      </p:sp>
      <p:sp>
        <p:nvSpPr>
          <p:cNvPr id="3" name="직사각형 2"/>
          <p:cNvSpPr/>
          <p:nvPr/>
        </p:nvSpPr>
        <p:spPr>
          <a:xfrm>
            <a:off x="625149" y="2267182"/>
            <a:ext cx="9296400" cy="3649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</a:pPr>
            <a:r>
              <a:rPr lang="en-US" altLang="ko-KR" kern="100" dirty="0">
                <a:solidFill>
                  <a:srgbClr val="FF000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front</a:t>
            </a:r>
            <a:r>
              <a:rPr lang="ko-KR" altLang="ko-KR" kern="100" dirty="0">
                <a:solidFill>
                  <a:srgbClr val="FF000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와</a:t>
            </a:r>
            <a:r>
              <a:rPr lang="en-US" altLang="ko-KR" kern="100" dirty="0">
                <a:solidFill>
                  <a:srgbClr val="FF000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back, </a:t>
            </a:r>
            <a:r>
              <a:rPr lang="en-US" altLang="ko-KR" kern="100" dirty="0" err="1">
                <a:solidFill>
                  <a:srgbClr val="FF000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db</a:t>
            </a:r>
            <a:r>
              <a:rPr lang="ko-KR" altLang="en-US" kern="100" dirty="0">
                <a:solidFill>
                  <a:srgbClr val="FF000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는</a:t>
            </a:r>
            <a:r>
              <a:rPr lang="en-US" altLang="ko-KR" kern="100" dirty="0">
                <a:solidFill>
                  <a:srgbClr val="FF000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container</a:t>
            </a:r>
            <a:r>
              <a:rPr lang="ko-KR" altLang="ko-KR" kern="100" dirty="0">
                <a:solidFill>
                  <a:srgbClr val="FF000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로 나누어지기 때문에</a:t>
            </a:r>
            <a:r>
              <a:rPr lang="en-US" altLang="ko-KR" kern="100" dirty="0">
                <a:solidFill>
                  <a:srgbClr val="FF000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network </a:t>
            </a:r>
            <a:r>
              <a:rPr lang="ko-KR" altLang="ko-KR" kern="100" dirty="0">
                <a:solidFill>
                  <a:srgbClr val="FF000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를 통한 포트 연결 필요</a:t>
            </a:r>
          </a:p>
        </p:txBody>
      </p:sp>
      <p:sp>
        <p:nvSpPr>
          <p:cNvPr id="6" name="모서리가 둥근 직사각형 5"/>
          <p:cNvSpPr/>
          <p:nvPr/>
        </p:nvSpPr>
        <p:spPr>
          <a:xfrm>
            <a:off x="746449" y="1468325"/>
            <a:ext cx="1614196" cy="653142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user</a:t>
            </a:r>
            <a:endParaRPr lang="ko-KR" altLang="en-US" dirty="0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3466613" y="1468325"/>
            <a:ext cx="1614196" cy="653142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front:3000</a:t>
            </a:r>
            <a:endParaRPr lang="ko-KR" altLang="en-US" dirty="0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6186777" y="1468325"/>
            <a:ext cx="1614196" cy="653142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back:8000</a:t>
            </a:r>
            <a:endParaRPr lang="ko-KR" altLang="en-US" dirty="0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8906942" y="1468325"/>
            <a:ext cx="1614196" cy="653142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mongodb</a:t>
            </a:r>
            <a:endParaRPr lang="en-US" altLang="ko-KR" dirty="0"/>
          </a:p>
          <a:p>
            <a:pPr algn="ctr"/>
            <a:r>
              <a:rPr lang="en-US" altLang="ko-KR" dirty="0"/>
              <a:t>:27017</a:t>
            </a:r>
            <a:endParaRPr lang="ko-KR" altLang="en-US" dirty="0"/>
          </a:p>
        </p:txBody>
      </p:sp>
      <p:sp>
        <p:nvSpPr>
          <p:cNvPr id="10" name="모서리가 둥근 직사각형 9"/>
          <p:cNvSpPr/>
          <p:nvPr/>
        </p:nvSpPr>
        <p:spPr>
          <a:xfrm>
            <a:off x="6007271" y="1118594"/>
            <a:ext cx="1973207" cy="262337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network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19" name="직선 화살표 연결선 18"/>
          <p:cNvCxnSpPr>
            <a:stCxn id="6" idx="3"/>
            <a:endCxn id="14" idx="1"/>
          </p:cNvCxnSpPr>
          <p:nvPr/>
        </p:nvCxnSpPr>
        <p:spPr>
          <a:xfrm>
            <a:off x="2360645" y="1794896"/>
            <a:ext cx="1105968" cy="0"/>
          </a:xfrm>
          <a:prstGeom prst="straightConnector1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>
            <a:stCxn id="14" idx="3"/>
            <a:endCxn id="15" idx="1"/>
          </p:cNvCxnSpPr>
          <p:nvPr/>
        </p:nvCxnSpPr>
        <p:spPr>
          <a:xfrm>
            <a:off x="5080809" y="1794896"/>
            <a:ext cx="1105968" cy="0"/>
          </a:xfrm>
          <a:prstGeom prst="straightConnector1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>
            <a:stCxn id="15" idx="3"/>
            <a:endCxn id="16" idx="1"/>
          </p:cNvCxnSpPr>
          <p:nvPr/>
        </p:nvCxnSpPr>
        <p:spPr>
          <a:xfrm>
            <a:off x="7800973" y="1794896"/>
            <a:ext cx="1105969" cy="0"/>
          </a:xfrm>
          <a:prstGeom prst="straightConnector1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625149" y="2754235"/>
            <a:ext cx="1123405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docker@docker-host-1:~$ </a:t>
            </a:r>
            <a:r>
              <a:rPr lang="en-US" altLang="ko-KR" sz="1600" dirty="0" err="1"/>
              <a:t>docker</a:t>
            </a:r>
            <a:r>
              <a:rPr lang="en-US" altLang="ko-KR" sz="1600" dirty="0"/>
              <a:t> network ls</a:t>
            </a:r>
          </a:p>
          <a:p>
            <a:r>
              <a:rPr lang="en-US" altLang="ko-KR" sz="1600" dirty="0"/>
              <a:t>docker@docker-host-1:~$ </a:t>
            </a:r>
            <a:r>
              <a:rPr lang="en-US" altLang="ko-KR" sz="1600" dirty="0" err="1"/>
              <a:t>docker</a:t>
            </a:r>
            <a:r>
              <a:rPr lang="en-US" altLang="ko-KR" sz="1600" dirty="0"/>
              <a:t> network create </a:t>
            </a:r>
            <a:r>
              <a:rPr lang="en-US" altLang="ko-KR" sz="1600" dirty="0">
                <a:solidFill>
                  <a:srgbClr val="FF0000"/>
                </a:solidFill>
              </a:rPr>
              <a:t>-d </a:t>
            </a:r>
            <a:r>
              <a:rPr lang="en-US" altLang="ko-KR" sz="1600" dirty="0"/>
              <a:t>bridge </a:t>
            </a:r>
            <a:r>
              <a:rPr lang="en-US" altLang="ko-KR" sz="1600" dirty="0" err="1"/>
              <a:t>devapp</a:t>
            </a:r>
            <a:r>
              <a:rPr lang="en-US" altLang="ko-KR" sz="1600" dirty="0"/>
              <a:t>-net       #-d, –driver : </a:t>
            </a:r>
            <a:r>
              <a:rPr lang="ko-KR" altLang="en-US" sz="1600" dirty="0"/>
              <a:t>네트워크 브리지 </a:t>
            </a:r>
            <a:r>
              <a:rPr lang="en-US" altLang="ko-KR" sz="1600" dirty="0"/>
              <a:t>or </a:t>
            </a:r>
            <a:r>
              <a:rPr lang="ko-KR" altLang="en-US" sz="1600" dirty="0"/>
              <a:t>오버레이</a:t>
            </a:r>
            <a:endParaRPr lang="en-US" altLang="ko-KR" sz="1600" dirty="0"/>
          </a:p>
          <a:p>
            <a:r>
              <a:rPr lang="en-US" altLang="ko-KR" sz="1600" dirty="0"/>
              <a:t>docker@docker-host-1:~$ </a:t>
            </a:r>
            <a:r>
              <a:rPr lang="en-US" altLang="ko-KR" sz="1600" dirty="0" err="1"/>
              <a:t>docker</a:t>
            </a:r>
            <a:r>
              <a:rPr lang="en-US" altLang="ko-KR" sz="1600" dirty="0"/>
              <a:t> run </a:t>
            </a:r>
            <a:r>
              <a:rPr lang="en-US" altLang="ko-KR" sz="1600" dirty="0">
                <a:solidFill>
                  <a:srgbClr val="FF0000"/>
                </a:solidFill>
              </a:rPr>
              <a:t>-d </a:t>
            </a:r>
            <a:r>
              <a:rPr lang="en-US" altLang="ko-KR" sz="1600" dirty="0"/>
              <a:t>--name=</a:t>
            </a:r>
            <a:r>
              <a:rPr lang="en-US" altLang="ko-KR" sz="1600" dirty="0" err="1"/>
              <a:t>mongodb</a:t>
            </a:r>
            <a:r>
              <a:rPr lang="en-US" altLang="ko-KR" sz="1600" dirty="0"/>
              <a:t> --network=</a:t>
            </a:r>
            <a:r>
              <a:rPr lang="en-US" altLang="ko-KR" sz="1600" dirty="0" err="1"/>
              <a:t>devapp</a:t>
            </a:r>
            <a:r>
              <a:rPr lang="en-US" altLang="ko-KR" sz="1600" dirty="0"/>
              <a:t>-net -p 27017:27017 mongo:4</a:t>
            </a:r>
          </a:p>
          <a:p>
            <a:r>
              <a:rPr lang="en-US" altLang="ko-KR" sz="1600" dirty="0"/>
              <a:t>							       #-d, --detach : </a:t>
            </a:r>
            <a:r>
              <a:rPr lang="ko-KR" altLang="en-US" sz="1600" dirty="0"/>
              <a:t>백그라운드 실행</a:t>
            </a:r>
            <a:endParaRPr lang="en-US" altLang="ko-KR" sz="1600" dirty="0"/>
          </a:p>
          <a:p>
            <a:r>
              <a:rPr lang="en-US" altLang="ko-KR" sz="1600" dirty="0"/>
              <a:t>docker@docker-host-1:~$ </a:t>
            </a:r>
            <a:r>
              <a:rPr lang="en-US" altLang="ko-KR" sz="1600" dirty="0" err="1"/>
              <a:t>docker</a:t>
            </a:r>
            <a:r>
              <a:rPr lang="en-US" altLang="ko-KR" sz="1600" dirty="0"/>
              <a:t> </a:t>
            </a:r>
            <a:r>
              <a:rPr lang="en-US" altLang="ko-KR" sz="1600" dirty="0" err="1"/>
              <a:t>ps</a:t>
            </a:r>
            <a:endParaRPr lang="en-US" altLang="ko-KR" sz="1600" dirty="0"/>
          </a:p>
          <a:p>
            <a:r>
              <a:rPr lang="en-US" altLang="ko-KR" sz="1600" dirty="0"/>
              <a:t>docker@docker-host-1:~$ </a:t>
            </a:r>
            <a:r>
              <a:rPr lang="en-US" altLang="ko-KR" sz="1600" dirty="0" err="1"/>
              <a:t>docker</a:t>
            </a:r>
            <a:r>
              <a:rPr lang="en-US" altLang="ko-KR" sz="1600" dirty="0"/>
              <a:t> logs </a:t>
            </a:r>
            <a:r>
              <a:rPr lang="en-US" altLang="ko-KR" sz="1600" dirty="0" err="1"/>
              <a:t>mongodb</a:t>
            </a:r>
            <a:endParaRPr lang="en-US" altLang="ko-KR" sz="1600" dirty="0"/>
          </a:p>
          <a:p>
            <a:r>
              <a:rPr lang="en-US" altLang="ko-KR" sz="1600" dirty="0"/>
              <a:t>docker@docker-host-1:~$ </a:t>
            </a:r>
            <a:r>
              <a:rPr lang="en-US" altLang="ko-KR" sz="1600" dirty="0" err="1"/>
              <a:t>docker</a:t>
            </a:r>
            <a:r>
              <a:rPr lang="en-US" altLang="ko-KR" sz="1600" dirty="0"/>
              <a:t> run -d --name=backend --network=</a:t>
            </a:r>
            <a:r>
              <a:rPr lang="en-US" altLang="ko-KR" sz="1600" dirty="0" err="1"/>
              <a:t>devapp</a:t>
            </a:r>
            <a:r>
              <a:rPr lang="en-US" altLang="ko-KR" sz="1600" dirty="0"/>
              <a:t>-net </a:t>
            </a:r>
            <a:r>
              <a:rPr lang="en-US" altLang="ko-KR" sz="1600" dirty="0">
                <a:solidFill>
                  <a:srgbClr val="FF0000"/>
                </a:solidFill>
              </a:rPr>
              <a:t>-e</a:t>
            </a:r>
            <a:r>
              <a:rPr lang="en-US" altLang="ko-KR" sz="1600" dirty="0"/>
              <a:t> PORT=8000 \</a:t>
            </a:r>
          </a:p>
          <a:p>
            <a:r>
              <a:rPr lang="en-US" altLang="ko-KR" sz="1600" dirty="0"/>
              <a:t>&gt; </a:t>
            </a:r>
            <a:r>
              <a:rPr lang="en-US" altLang="ko-KR" sz="1600" dirty="0">
                <a:solidFill>
                  <a:srgbClr val="FF0000"/>
                </a:solidFill>
              </a:rPr>
              <a:t>-e</a:t>
            </a:r>
            <a:r>
              <a:rPr lang="en-US" altLang="ko-KR" sz="1600" dirty="0"/>
              <a:t> GUESTBOOK_DB_ADDR=mongodb:27017 ah405khs/doc-kor:devbackend_v1</a:t>
            </a:r>
          </a:p>
          <a:p>
            <a:r>
              <a:rPr lang="en-US" altLang="ko-KR" sz="1600" dirty="0"/>
              <a:t>docker@docker-host-1:~$ </a:t>
            </a:r>
            <a:r>
              <a:rPr lang="en-US" altLang="ko-KR" sz="1600" dirty="0" err="1"/>
              <a:t>docker</a:t>
            </a:r>
            <a:r>
              <a:rPr lang="en-US" altLang="ko-KR" sz="1600" dirty="0"/>
              <a:t> logs backend</a:t>
            </a:r>
          </a:p>
          <a:p>
            <a:r>
              <a:rPr lang="en-US" altLang="ko-KR" sz="1600" dirty="0"/>
              <a:t>docker@docker-host-1:~$ </a:t>
            </a:r>
            <a:r>
              <a:rPr lang="en-US" altLang="ko-KR" sz="1600" dirty="0" err="1"/>
              <a:t>docker</a:t>
            </a:r>
            <a:r>
              <a:rPr lang="en-US" altLang="ko-KR" sz="1600" dirty="0"/>
              <a:t> run -d --name=frontend -p 3000:8000 --network=</a:t>
            </a:r>
            <a:r>
              <a:rPr lang="en-US" altLang="ko-KR" sz="1600" dirty="0" err="1"/>
              <a:t>devapp</a:t>
            </a:r>
            <a:r>
              <a:rPr lang="en-US" altLang="ko-KR" sz="1600" dirty="0"/>
              <a:t>-net \</a:t>
            </a:r>
          </a:p>
          <a:p>
            <a:r>
              <a:rPr lang="en-US" altLang="ko-KR" sz="1600" dirty="0"/>
              <a:t>&gt; -e PORT=8000 \</a:t>
            </a:r>
          </a:p>
          <a:p>
            <a:r>
              <a:rPr lang="en-US" altLang="ko-KR" sz="1600" dirty="0"/>
              <a:t>&gt; -e GUESTBOOK_API_ADDR=backend:8000 \</a:t>
            </a:r>
          </a:p>
          <a:p>
            <a:r>
              <a:rPr lang="en-US" altLang="ko-KR" sz="1600" dirty="0"/>
              <a:t>&gt; ah405khs/doc-kor:devfrontend_v1</a:t>
            </a:r>
          </a:p>
          <a:p>
            <a:r>
              <a:rPr lang="en-US" altLang="ko-KR" sz="1600" dirty="0"/>
              <a:t>docker@docker-host-1:~$ </a:t>
            </a:r>
            <a:r>
              <a:rPr lang="en-US" altLang="ko-KR" sz="1600" dirty="0" err="1"/>
              <a:t>docker</a:t>
            </a:r>
            <a:r>
              <a:rPr lang="en-US" altLang="ko-KR" sz="1600" dirty="0"/>
              <a:t> logs frontend</a:t>
            </a:r>
          </a:p>
          <a:p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39507803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6344816"/>
            <a:ext cx="12192000" cy="933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0" y="6354147"/>
            <a:ext cx="12192000" cy="503853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0339" y="6488420"/>
            <a:ext cx="3593651" cy="253968"/>
          </a:xfrm>
          <a:prstGeom prst="rect">
            <a:avLst/>
          </a:prstGeom>
        </p:spPr>
      </p:pic>
      <p:cxnSp>
        <p:nvCxnSpPr>
          <p:cNvPr id="12" name="직선 연결선 11"/>
          <p:cNvCxnSpPr/>
          <p:nvPr/>
        </p:nvCxnSpPr>
        <p:spPr>
          <a:xfrm>
            <a:off x="3105" y="544285"/>
            <a:ext cx="12192000" cy="933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3110" y="12446"/>
            <a:ext cx="12192000" cy="503853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46647" y="49770"/>
            <a:ext cx="66154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FFFFFF"/>
                </a:solidFill>
              </a:rPr>
              <a:t>2-2. </a:t>
            </a:r>
            <a:r>
              <a:rPr lang="ko-KR" altLang="en-US" sz="2400" dirty="0">
                <a:solidFill>
                  <a:srgbClr val="FFFFFF"/>
                </a:solidFill>
              </a:rPr>
              <a:t>게시판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64293" y="839584"/>
            <a:ext cx="81198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게시판</a:t>
            </a:r>
            <a:endParaRPr lang="en-US" altLang="ko-KR" sz="2400" dirty="0"/>
          </a:p>
          <a:p>
            <a:r>
              <a:rPr lang="en-US" altLang="ko-KR" sz="2400" dirty="0"/>
              <a:t> - </a:t>
            </a:r>
            <a:r>
              <a:rPr lang="en-US" altLang="ko-KR" sz="2400" dirty="0" err="1"/>
              <a:t>mongodb</a:t>
            </a:r>
            <a:r>
              <a:rPr lang="en-US" altLang="ko-KR" sz="2400" dirty="0"/>
              <a:t> </a:t>
            </a:r>
            <a:r>
              <a:rPr lang="ko-KR" altLang="en-US" sz="2400" dirty="0"/>
              <a:t>에서 확인 및 </a:t>
            </a:r>
            <a:r>
              <a:rPr lang="en-US" altLang="ko-KR" sz="2400" dirty="0"/>
              <a:t>insert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07" y="1669354"/>
            <a:ext cx="5716701" cy="4118345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5959366" y="1679217"/>
            <a:ext cx="580524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백그라운드 실행중인 컨테이너 들어가기</a:t>
            </a:r>
            <a:endParaRPr lang="en-US" altLang="ko-KR" sz="1600" dirty="0"/>
          </a:p>
          <a:p>
            <a:r>
              <a:rPr lang="en-US" altLang="ko-KR" sz="1600" dirty="0" err="1"/>
              <a:t>docker</a:t>
            </a:r>
            <a:r>
              <a:rPr lang="en-US" altLang="ko-KR" sz="1600" dirty="0"/>
              <a:t> exec </a:t>
            </a:r>
            <a:r>
              <a:rPr lang="en-US" altLang="ko-KR" sz="1600" dirty="0">
                <a:solidFill>
                  <a:srgbClr val="FF0000"/>
                </a:solidFill>
              </a:rPr>
              <a:t>-it</a:t>
            </a:r>
            <a:r>
              <a:rPr lang="en-US" altLang="ko-KR" sz="1600" dirty="0"/>
              <a:t> [</a:t>
            </a:r>
            <a:r>
              <a:rPr lang="en-US" altLang="ko-KR" sz="1600" dirty="0" err="1"/>
              <a:t>contaier</a:t>
            </a:r>
            <a:r>
              <a:rPr lang="ko-KR" altLang="en-US" sz="1600" dirty="0"/>
              <a:t>이름 </a:t>
            </a:r>
            <a:r>
              <a:rPr lang="en-US" altLang="ko-KR" sz="1600" dirty="0"/>
              <a:t>or ID] [bash or /bin/bash]</a:t>
            </a:r>
          </a:p>
          <a:p>
            <a:r>
              <a:rPr lang="en-US" altLang="ko-KR" sz="1600" dirty="0"/>
              <a:t>       -</a:t>
            </a:r>
            <a:r>
              <a:rPr lang="en-US" altLang="ko-KR" sz="1600" dirty="0" err="1"/>
              <a:t>i</a:t>
            </a:r>
            <a:r>
              <a:rPr lang="en-US" altLang="ko-KR" sz="1600" dirty="0"/>
              <a:t> : </a:t>
            </a:r>
            <a:r>
              <a:rPr lang="ko-KR" altLang="en-US" sz="1600" dirty="0"/>
              <a:t>컨테이너 표준 출력을 연다</a:t>
            </a:r>
            <a:endParaRPr lang="en-US" altLang="ko-KR" sz="1600" dirty="0"/>
          </a:p>
          <a:p>
            <a:r>
              <a:rPr lang="en-US" altLang="ko-KR" sz="1600" dirty="0"/>
              <a:t>       -t : </a:t>
            </a:r>
            <a:r>
              <a:rPr lang="en-US" altLang="ko-KR" sz="1600" dirty="0" err="1"/>
              <a:t>tty</a:t>
            </a:r>
            <a:r>
              <a:rPr lang="en-US" altLang="ko-KR" sz="1600" dirty="0"/>
              <a:t>(</a:t>
            </a:r>
            <a:r>
              <a:rPr lang="ko-KR" altLang="en-US" sz="1600" dirty="0"/>
              <a:t>단말 디바이스</a:t>
            </a:r>
            <a:r>
              <a:rPr lang="en-US" altLang="ko-KR" sz="1600" dirty="0"/>
              <a:t>)</a:t>
            </a:r>
            <a:r>
              <a:rPr lang="ko-KR" altLang="en-US" sz="1600" dirty="0"/>
              <a:t>를 확보한다</a:t>
            </a:r>
            <a:r>
              <a:rPr lang="en-US" altLang="ko-KR" sz="1600" dirty="0"/>
              <a:t>.</a:t>
            </a:r>
          </a:p>
          <a:p>
            <a:r>
              <a:rPr lang="en-US" altLang="ko-KR" sz="1600" dirty="0"/>
              <a:t>docker@docker-host-1:~$ </a:t>
            </a:r>
            <a:r>
              <a:rPr lang="en-US" altLang="ko-KR" sz="1600" dirty="0" err="1"/>
              <a:t>docker</a:t>
            </a:r>
            <a:r>
              <a:rPr lang="en-US" altLang="ko-KR" sz="1600" dirty="0"/>
              <a:t> exec –it </a:t>
            </a:r>
            <a:r>
              <a:rPr lang="en-US" altLang="ko-KR" sz="1600" dirty="0" err="1"/>
              <a:t>mongodb</a:t>
            </a:r>
            <a:r>
              <a:rPr lang="en-US" altLang="ko-KR" sz="1600" dirty="0"/>
              <a:t> bash</a:t>
            </a:r>
          </a:p>
          <a:p>
            <a:r>
              <a:rPr lang="en-US" altLang="ko-KR" sz="1600" dirty="0"/>
              <a:t>root@e676a70cc571:/# mongo           #</a:t>
            </a:r>
            <a:r>
              <a:rPr lang="en-US" altLang="ko-KR" sz="1600" dirty="0" err="1"/>
              <a:t>mongodb</a:t>
            </a:r>
            <a:r>
              <a:rPr lang="en-US" altLang="ko-KR" sz="1600" dirty="0"/>
              <a:t> </a:t>
            </a:r>
            <a:r>
              <a:rPr lang="ko-KR" altLang="en-US" sz="1600" dirty="0"/>
              <a:t>접속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en-US" altLang="ko-KR" sz="1600" dirty="0"/>
              <a:t>&gt; show databases;</a:t>
            </a:r>
          </a:p>
          <a:p>
            <a:r>
              <a:rPr lang="en-US" altLang="ko-KR" sz="1600" dirty="0"/>
              <a:t>&gt; use guestbook;</a:t>
            </a:r>
          </a:p>
          <a:p>
            <a:endParaRPr lang="en-US" altLang="ko-KR" sz="1600" dirty="0"/>
          </a:p>
          <a:p>
            <a:endParaRPr lang="en-US" altLang="ko-KR" sz="1600" dirty="0"/>
          </a:p>
          <a:p>
            <a:endParaRPr lang="en-US" altLang="ko-KR" sz="1600" dirty="0"/>
          </a:p>
          <a:p>
            <a:endParaRPr lang="en-US" altLang="ko-KR" sz="1600" dirty="0"/>
          </a:p>
          <a:p>
            <a:endParaRPr lang="en-US" altLang="ko-KR" sz="1600" dirty="0"/>
          </a:p>
          <a:p>
            <a:r>
              <a:rPr lang="en-US" altLang="ko-KR" sz="1600" dirty="0"/>
              <a:t>&gt; </a:t>
            </a:r>
            <a:r>
              <a:rPr lang="en-US" altLang="ko-KR" sz="1600" dirty="0" err="1"/>
              <a:t>db.messages.find</a:t>
            </a:r>
            <a:r>
              <a:rPr lang="en-US" altLang="ko-KR" sz="1600" dirty="0"/>
              <a:t>({})</a:t>
            </a:r>
            <a:endParaRPr lang="ko-KR" altLang="ko-KR" sz="1600" dirty="0"/>
          </a:p>
          <a:p>
            <a:r>
              <a:rPr lang="en-US" altLang="ko-KR" sz="1600" dirty="0"/>
              <a:t>&gt; </a:t>
            </a:r>
            <a:r>
              <a:rPr lang="en-US" altLang="ko-KR" sz="1600" dirty="0" err="1"/>
              <a:t>db.messages.insert</a:t>
            </a:r>
            <a:r>
              <a:rPr lang="en-US" altLang="ko-KR" sz="1600" dirty="0"/>
              <a:t>({"name":"test2", "body":"test_insert2", "__v":3 })</a:t>
            </a:r>
            <a:endParaRPr lang="ko-KR" altLang="ko-KR" sz="1600" dirty="0"/>
          </a:p>
          <a:p>
            <a:r>
              <a:rPr lang="en-US" altLang="ko-KR" sz="1600" dirty="0"/>
              <a:t>&gt; exit</a:t>
            </a: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3941374"/>
            <a:ext cx="2400635" cy="1209844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375595" y="5776723"/>
            <a:ext cx="56796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◈ image run </a:t>
            </a:r>
            <a:r>
              <a:rPr lang="ko-KR" altLang="ko-KR" dirty="0">
                <a:solidFill>
                  <a:srgbClr val="FF0000"/>
                </a:solidFill>
                <a:cs typeface="Times New Roman" panose="02020603050405020304" pitchFamily="18" charset="0"/>
              </a:rPr>
              <a:t>후</a:t>
            </a:r>
            <a:r>
              <a:rPr lang="en-US" altLang="ko-KR" dirty="0">
                <a:solidFill>
                  <a:srgbClr val="FF0000"/>
                </a:solidFill>
                <a:cs typeface="Times New Roman" panose="02020603050405020304" pitchFamily="18" charset="0"/>
              </a:rPr>
              <a:t> process </a:t>
            </a:r>
            <a:r>
              <a:rPr lang="ko-KR" altLang="ko-KR" dirty="0">
                <a:solidFill>
                  <a:srgbClr val="FF0000"/>
                </a:solidFill>
                <a:cs typeface="Times New Roman" panose="02020603050405020304" pitchFamily="18" charset="0"/>
              </a:rPr>
              <a:t>살리면서 나가기 </a:t>
            </a:r>
            <a:r>
              <a:rPr lang="en-US" altLang="ko-KR" dirty="0">
                <a:solidFill>
                  <a:srgbClr val="FF0000"/>
                </a:solidFill>
                <a:cs typeface="Times New Roman" panose="02020603050405020304" pitchFamily="18" charset="0"/>
              </a:rPr>
              <a:t>(</a:t>
            </a:r>
            <a:r>
              <a:rPr lang="en-US" altLang="ko-KR" dirty="0" err="1">
                <a:solidFill>
                  <a:srgbClr val="FF0000"/>
                </a:solidFill>
                <a:cs typeface="Times New Roman" panose="02020603050405020304" pitchFamily="18" charset="0"/>
              </a:rPr>
              <a:t>ctrl+p+q</a:t>
            </a:r>
            <a:r>
              <a:rPr lang="en-US" altLang="ko-KR" dirty="0">
                <a:solidFill>
                  <a:srgbClr val="FF0000"/>
                </a:solidFill>
                <a:cs typeface="Times New Roman" panose="02020603050405020304" pitchFamily="18" charset="0"/>
              </a:rPr>
              <a:t>)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664926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6344816"/>
            <a:ext cx="12192000" cy="933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0" y="6354147"/>
            <a:ext cx="12192000" cy="503853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0339" y="6488420"/>
            <a:ext cx="3593651" cy="253968"/>
          </a:xfrm>
          <a:prstGeom prst="rect">
            <a:avLst/>
          </a:prstGeom>
        </p:spPr>
      </p:pic>
      <p:cxnSp>
        <p:nvCxnSpPr>
          <p:cNvPr id="12" name="직선 연결선 11"/>
          <p:cNvCxnSpPr/>
          <p:nvPr/>
        </p:nvCxnSpPr>
        <p:spPr>
          <a:xfrm>
            <a:off x="3105" y="544285"/>
            <a:ext cx="12192000" cy="933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3110" y="12446"/>
            <a:ext cx="12192000" cy="503853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46647" y="49770"/>
            <a:ext cx="66154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FFFFFF"/>
                </a:solidFill>
              </a:rPr>
              <a:t>2-2. </a:t>
            </a:r>
            <a:r>
              <a:rPr lang="ko-KR" altLang="en-US" sz="2400" dirty="0">
                <a:solidFill>
                  <a:srgbClr val="FFFFFF"/>
                </a:solidFill>
              </a:rPr>
              <a:t>게시판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64293" y="839584"/>
            <a:ext cx="81198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게시판</a:t>
            </a:r>
            <a:endParaRPr lang="en-US" altLang="ko-KR" sz="2400" dirty="0"/>
          </a:p>
          <a:p>
            <a:r>
              <a:rPr lang="en-US" altLang="ko-KR" sz="2400" dirty="0"/>
              <a:t> - </a:t>
            </a:r>
            <a:r>
              <a:rPr lang="ko-KR" altLang="en-US" sz="2400" dirty="0"/>
              <a:t>환경변수 확인</a:t>
            </a:r>
            <a:endParaRPr lang="en-US" altLang="ko-KR" sz="2400" dirty="0"/>
          </a:p>
        </p:txBody>
      </p:sp>
      <p:sp>
        <p:nvSpPr>
          <p:cNvPr id="14" name="TextBox 13"/>
          <p:cNvSpPr txBox="1"/>
          <p:nvPr/>
        </p:nvSpPr>
        <p:spPr>
          <a:xfrm>
            <a:off x="656679" y="1746346"/>
            <a:ext cx="112340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docker@docker-host-1:~$ </a:t>
            </a:r>
            <a:r>
              <a:rPr lang="en-US" altLang="ko-KR" sz="1600" dirty="0" err="1"/>
              <a:t>docker</a:t>
            </a:r>
            <a:r>
              <a:rPr lang="en-US" altLang="ko-KR" sz="1600" dirty="0"/>
              <a:t> exec -it frontend bash</a:t>
            </a:r>
          </a:p>
          <a:p>
            <a:r>
              <a:rPr lang="en-US" altLang="ko-KR" sz="1600" dirty="0"/>
              <a:t>root@1ad6137893e9:/frontend# set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3378" y="2383671"/>
            <a:ext cx="6077885" cy="3672245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881697" y="3385353"/>
            <a:ext cx="2901977" cy="20419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277436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6344816"/>
            <a:ext cx="12192000" cy="933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0" y="6354147"/>
            <a:ext cx="12192000" cy="503853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0339" y="6488420"/>
            <a:ext cx="3593651" cy="253968"/>
          </a:xfrm>
          <a:prstGeom prst="rect">
            <a:avLst/>
          </a:prstGeom>
        </p:spPr>
      </p:pic>
      <p:cxnSp>
        <p:nvCxnSpPr>
          <p:cNvPr id="12" name="직선 연결선 11"/>
          <p:cNvCxnSpPr/>
          <p:nvPr/>
        </p:nvCxnSpPr>
        <p:spPr>
          <a:xfrm>
            <a:off x="3105" y="544285"/>
            <a:ext cx="12192000" cy="933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3110" y="12446"/>
            <a:ext cx="12192000" cy="503853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46647" y="49770"/>
            <a:ext cx="66154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FFFFFF"/>
                </a:solidFill>
              </a:rPr>
              <a:t>2. Docker </a:t>
            </a:r>
            <a:r>
              <a:rPr lang="ko-KR" altLang="en-US" sz="2400" dirty="0">
                <a:solidFill>
                  <a:srgbClr val="FFFFFF"/>
                </a:solidFill>
              </a:rPr>
              <a:t>모니터링</a:t>
            </a:r>
            <a:r>
              <a:rPr lang="en-US" altLang="ko-KR" sz="2400" dirty="0">
                <a:solidFill>
                  <a:srgbClr val="FFFFFF"/>
                </a:solidFill>
              </a:rPr>
              <a:t>/</a:t>
            </a:r>
            <a:r>
              <a:rPr lang="ko-KR" altLang="en-US" sz="2400" dirty="0">
                <a:solidFill>
                  <a:srgbClr val="FFFFFF"/>
                </a:solidFill>
              </a:rPr>
              <a:t>게시판</a:t>
            </a:r>
          </a:p>
        </p:txBody>
      </p:sp>
      <p:grpSp>
        <p:nvGrpSpPr>
          <p:cNvPr id="44" name="그룹 43"/>
          <p:cNvGrpSpPr/>
          <p:nvPr/>
        </p:nvGrpSpPr>
        <p:grpSpPr>
          <a:xfrm>
            <a:off x="3060000" y="1311415"/>
            <a:ext cx="5840968" cy="4191240"/>
            <a:chOff x="2845837" y="1147691"/>
            <a:chExt cx="5840968" cy="4191240"/>
          </a:xfrm>
        </p:grpSpPr>
        <p:sp>
          <p:nvSpPr>
            <p:cNvPr id="9" name="모서리가 둥근 직사각형 8"/>
            <p:cNvSpPr/>
            <p:nvPr/>
          </p:nvSpPr>
          <p:spPr>
            <a:xfrm>
              <a:off x="3077551" y="1147691"/>
              <a:ext cx="5609254" cy="858416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600" dirty="0"/>
                <a:t>Docker </a:t>
              </a:r>
              <a:r>
                <a:rPr lang="ko-KR" altLang="en-US" sz="3600" dirty="0"/>
                <a:t>모니터링</a:t>
              </a:r>
              <a:r>
                <a:rPr lang="en-US" altLang="ko-KR" sz="3600" dirty="0"/>
                <a:t>/</a:t>
              </a:r>
              <a:r>
                <a:rPr lang="ko-KR" altLang="en-US" sz="3600" dirty="0"/>
                <a:t>게시판</a:t>
              </a:r>
            </a:p>
          </p:txBody>
        </p:sp>
        <p:cxnSp>
          <p:nvCxnSpPr>
            <p:cNvPr id="4" name="꺾인 연결선 3"/>
            <p:cNvCxnSpPr>
              <a:stCxn id="9" idx="1"/>
              <a:endCxn id="25" idx="1"/>
            </p:cNvCxnSpPr>
            <p:nvPr/>
          </p:nvCxnSpPr>
          <p:spPr>
            <a:xfrm rot="10800000" flipH="1" flipV="1">
              <a:off x="3077550" y="1576898"/>
              <a:ext cx="457199" cy="3511557"/>
            </a:xfrm>
            <a:prstGeom prst="bentConnector3">
              <a:avLst>
                <a:gd name="adj1" fmla="val -50000"/>
              </a:avLst>
            </a:prstGeom>
            <a:ln w="5715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모서리가 둥근 직사각형 21"/>
            <p:cNvSpPr/>
            <p:nvPr/>
          </p:nvSpPr>
          <p:spPr>
            <a:xfrm>
              <a:off x="3534750" y="2349707"/>
              <a:ext cx="3220613" cy="500950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400" dirty="0"/>
                <a:t>1. Google </a:t>
              </a:r>
              <a:r>
                <a:rPr lang="en-US" altLang="ko-KR" sz="2400" dirty="0" err="1"/>
                <a:t>cadvisor</a:t>
              </a:r>
              <a:endParaRPr lang="ko-KR" altLang="en-US" sz="2400" dirty="0"/>
            </a:p>
          </p:txBody>
        </p:sp>
        <p:sp>
          <p:nvSpPr>
            <p:cNvPr id="23" name="모서리가 둥근 직사각형 22"/>
            <p:cNvSpPr/>
            <p:nvPr/>
          </p:nvSpPr>
          <p:spPr>
            <a:xfrm>
              <a:off x="3534750" y="3179132"/>
              <a:ext cx="3220613" cy="500950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400" dirty="0"/>
                <a:t>2. </a:t>
              </a:r>
              <a:r>
                <a:rPr lang="ko-KR" altLang="en-US" sz="2400" dirty="0"/>
                <a:t>게시판</a:t>
              </a:r>
              <a:r>
                <a:rPr lang="en-US" altLang="ko-KR" sz="2400" dirty="0"/>
                <a:t>(3</a:t>
              </a:r>
              <a:r>
                <a:rPr lang="ko-KR" altLang="en-US" sz="2400" dirty="0"/>
                <a:t>일차 참고</a:t>
              </a:r>
              <a:r>
                <a:rPr lang="en-US" altLang="ko-KR" sz="2400" dirty="0"/>
                <a:t>)</a:t>
              </a:r>
              <a:endParaRPr lang="ko-KR" altLang="en-US" sz="2400" dirty="0"/>
            </a:p>
          </p:txBody>
        </p:sp>
        <p:sp>
          <p:nvSpPr>
            <p:cNvPr id="24" name="모서리가 둥근 직사각형 23"/>
            <p:cNvSpPr/>
            <p:nvPr/>
          </p:nvSpPr>
          <p:spPr>
            <a:xfrm>
              <a:off x="3534750" y="4008557"/>
              <a:ext cx="3220613" cy="500950"/>
            </a:xfrm>
            <a:prstGeom prst="roundRect">
              <a:avLst/>
            </a:prstGeom>
            <a:solidFill>
              <a:srgbClr val="00B0F0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400" dirty="0"/>
                <a:t>3. </a:t>
              </a:r>
              <a:r>
                <a:rPr lang="en-US" altLang="ko-KR" sz="2400" dirty="0" err="1"/>
                <a:t>docker</a:t>
              </a:r>
              <a:r>
                <a:rPr lang="en-US" altLang="ko-KR" sz="2400" dirty="0"/>
                <a:t>-compose</a:t>
              </a:r>
              <a:endParaRPr lang="ko-KR" altLang="en-US" sz="2400" dirty="0"/>
            </a:p>
          </p:txBody>
        </p:sp>
        <p:sp>
          <p:nvSpPr>
            <p:cNvPr id="25" name="모서리가 둥근 직사각형 24"/>
            <p:cNvSpPr/>
            <p:nvPr/>
          </p:nvSpPr>
          <p:spPr>
            <a:xfrm>
              <a:off x="3534750" y="4837981"/>
              <a:ext cx="3220613" cy="500950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400" dirty="0"/>
                <a:t>4. </a:t>
              </a:r>
              <a:r>
                <a:rPr lang="en-US" altLang="ko-KR" sz="2400" dirty="0" err="1"/>
                <a:t>DockerFile</a:t>
              </a:r>
              <a:endParaRPr lang="ko-KR" altLang="en-US" sz="2400" dirty="0"/>
            </a:p>
          </p:txBody>
        </p:sp>
        <p:cxnSp>
          <p:nvCxnSpPr>
            <p:cNvPr id="37" name="직선 연결선 36"/>
            <p:cNvCxnSpPr>
              <a:stCxn id="22" idx="1"/>
            </p:cNvCxnSpPr>
            <p:nvPr/>
          </p:nvCxnSpPr>
          <p:spPr>
            <a:xfrm flipH="1">
              <a:off x="2845837" y="2600182"/>
              <a:ext cx="688913" cy="3059"/>
            </a:xfrm>
            <a:prstGeom prst="line">
              <a:avLst/>
            </a:prstGeom>
            <a:ln w="5715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/>
            <p:cNvCxnSpPr>
              <a:stCxn id="23" idx="1"/>
            </p:cNvCxnSpPr>
            <p:nvPr/>
          </p:nvCxnSpPr>
          <p:spPr>
            <a:xfrm flipH="1">
              <a:off x="2845837" y="3429607"/>
              <a:ext cx="688913" cy="4058"/>
            </a:xfrm>
            <a:prstGeom prst="line">
              <a:avLst/>
            </a:prstGeom>
            <a:ln w="5715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40"/>
            <p:cNvCxnSpPr>
              <a:stCxn id="24" idx="1"/>
            </p:cNvCxnSpPr>
            <p:nvPr/>
          </p:nvCxnSpPr>
          <p:spPr>
            <a:xfrm flipH="1">
              <a:off x="2845837" y="4259032"/>
              <a:ext cx="688913" cy="5058"/>
            </a:xfrm>
            <a:prstGeom prst="line">
              <a:avLst/>
            </a:prstGeom>
            <a:ln w="5715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1928349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6344816"/>
            <a:ext cx="12192000" cy="933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0" y="6354147"/>
            <a:ext cx="12192000" cy="503853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0339" y="6488420"/>
            <a:ext cx="3593651" cy="253968"/>
          </a:xfrm>
          <a:prstGeom prst="rect">
            <a:avLst/>
          </a:prstGeom>
        </p:spPr>
      </p:pic>
      <p:cxnSp>
        <p:nvCxnSpPr>
          <p:cNvPr id="12" name="직선 연결선 11"/>
          <p:cNvCxnSpPr/>
          <p:nvPr/>
        </p:nvCxnSpPr>
        <p:spPr>
          <a:xfrm>
            <a:off x="3105" y="544285"/>
            <a:ext cx="12192000" cy="933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3110" y="12446"/>
            <a:ext cx="12192000" cy="503853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46647" y="49770"/>
            <a:ext cx="66154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FFFFFF"/>
                </a:solidFill>
              </a:rPr>
              <a:t>2-3. </a:t>
            </a:r>
            <a:r>
              <a:rPr lang="en-US" altLang="ko-KR" sz="2400" dirty="0" err="1">
                <a:solidFill>
                  <a:srgbClr val="FFFFFF"/>
                </a:solidFill>
              </a:rPr>
              <a:t>docker</a:t>
            </a:r>
            <a:r>
              <a:rPr lang="en-US" altLang="ko-KR" sz="2400" dirty="0">
                <a:solidFill>
                  <a:srgbClr val="FFFFFF"/>
                </a:solidFill>
              </a:rPr>
              <a:t>-compose</a:t>
            </a:r>
            <a:endParaRPr lang="ko-KR" altLang="en-US" sz="2400" dirty="0">
              <a:solidFill>
                <a:srgbClr val="FFFFFF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64293" y="839584"/>
            <a:ext cx="81198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/>
              <a:t>docker</a:t>
            </a:r>
            <a:r>
              <a:rPr lang="en-US" altLang="ko-KR" sz="2400" dirty="0"/>
              <a:t>-compose</a:t>
            </a:r>
          </a:p>
          <a:p>
            <a:r>
              <a:rPr lang="en-US" altLang="ko-KR" sz="2400" dirty="0"/>
              <a:t> - </a:t>
            </a:r>
            <a:r>
              <a:rPr lang="en-US" altLang="ko-KR" sz="2400" dirty="0" err="1"/>
              <a:t>docker</a:t>
            </a:r>
            <a:r>
              <a:rPr lang="en-US" altLang="ko-KR" sz="2400" dirty="0"/>
              <a:t>-compose </a:t>
            </a:r>
            <a:r>
              <a:rPr lang="ko-KR" altLang="en-US" sz="2400" dirty="0"/>
              <a:t>환경 구성</a:t>
            </a:r>
            <a:endParaRPr lang="en-US" altLang="ko-KR" sz="2400" dirty="0"/>
          </a:p>
        </p:txBody>
      </p:sp>
      <p:sp>
        <p:nvSpPr>
          <p:cNvPr id="16" name="TextBox 15"/>
          <p:cNvSpPr txBox="1"/>
          <p:nvPr/>
        </p:nvSpPr>
        <p:spPr>
          <a:xfrm>
            <a:off x="656679" y="1746346"/>
            <a:ext cx="1123405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docker@docker-host-1:~$ </a:t>
            </a:r>
            <a:r>
              <a:rPr lang="pt-BR" altLang="ko-KR" sz="1600" dirty="0"/>
              <a:t>sudo curl -L https://github.com/docker/compose/releases/download/1.21.0/docker-compose-$(uname -s)-$(uname -m) -o /usr/local/bin/docker-compose                       #</a:t>
            </a:r>
            <a:r>
              <a:rPr lang="ko-KR" altLang="en-US" sz="1600" dirty="0" err="1"/>
              <a:t>한줄짜리</a:t>
            </a:r>
            <a:endParaRPr lang="en-US" altLang="ko-KR" sz="1600" dirty="0"/>
          </a:p>
          <a:p>
            <a:endParaRPr lang="en-US" altLang="ko-KR" sz="1600" dirty="0"/>
          </a:p>
          <a:p>
            <a:endParaRPr lang="en-US" altLang="ko-KR" sz="1600" dirty="0"/>
          </a:p>
          <a:p>
            <a:endParaRPr lang="en-US" altLang="ko-KR" sz="1600" dirty="0"/>
          </a:p>
          <a:p>
            <a:endParaRPr lang="en-US" altLang="ko-KR" sz="1600" dirty="0"/>
          </a:p>
          <a:p>
            <a:endParaRPr lang="en-US" altLang="ko-KR" sz="1600" dirty="0"/>
          </a:p>
          <a:p>
            <a:endParaRPr lang="en-US" altLang="ko-KR" sz="1600" dirty="0"/>
          </a:p>
          <a:p>
            <a:r>
              <a:rPr lang="en-US" altLang="ko-KR" sz="1600" dirty="0"/>
              <a:t>docker@docker-host-1:~$ </a:t>
            </a:r>
            <a:r>
              <a:rPr lang="en-US" altLang="ko-KR" sz="1600" dirty="0" err="1"/>
              <a:t>sudo</a:t>
            </a:r>
            <a:r>
              <a:rPr lang="en-US" altLang="ko-KR" sz="1600" dirty="0"/>
              <a:t> </a:t>
            </a:r>
            <a:r>
              <a:rPr lang="en-US" altLang="ko-KR" sz="1600" dirty="0" err="1"/>
              <a:t>chmod</a:t>
            </a:r>
            <a:r>
              <a:rPr lang="en-US" altLang="ko-KR" sz="1600" dirty="0"/>
              <a:t> +x /</a:t>
            </a:r>
            <a:r>
              <a:rPr lang="en-US" altLang="ko-KR" sz="1600" dirty="0" err="1"/>
              <a:t>usr</a:t>
            </a:r>
            <a:r>
              <a:rPr lang="en-US" altLang="ko-KR" sz="1600" dirty="0"/>
              <a:t>/local/bin/</a:t>
            </a:r>
            <a:r>
              <a:rPr lang="en-US" altLang="ko-KR" sz="1600" dirty="0" err="1"/>
              <a:t>docker</a:t>
            </a:r>
            <a:r>
              <a:rPr lang="en-US" altLang="ko-KR" sz="1600" dirty="0"/>
              <a:t>-compose</a:t>
            </a:r>
          </a:p>
          <a:p>
            <a:r>
              <a:rPr lang="en-US" altLang="ko-KR" sz="1600" dirty="0"/>
              <a:t>docker@docker-host-1:~$ </a:t>
            </a:r>
            <a:r>
              <a:rPr lang="en-US" altLang="ko-KR" sz="1600" dirty="0" err="1"/>
              <a:t>sudo</a:t>
            </a:r>
            <a:r>
              <a:rPr lang="en-US" altLang="ko-KR" sz="1600" dirty="0"/>
              <a:t> </a:t>
            </a:r>
            <a:r>
              <a:rPr lang="en-US" altLang="ko-KR" sz="1600" dirty="0" err="1"/>
              <a:t>chown</a:t>
            </a:r>
            <a:r>
              <a:rPr lang="en-US" altLang="ko-KR" sz="1600" dirty="0"/>
              <a:t> </a:t>
            </a:r>
            <a:r>
              <a:rPr lang="en-US" altLang="ko-KR" sz="1600" dirty="0" err="1"/>
              <a:t>docker</a:t>
            </a:r>
            <a:r>
              <a:rPr lang="en-US" altLang="ko-KR" sz="1600" dirty="0"/>
              <a:t> /</a:t>
            </a:r>
            <a:r>
              <a:rPr lang="en-US" altLang="ko-KR" sz="1600" dirty="0" err="1"/>
              <a:t>usr</a:t>
            </a:r>
            <a:r>
              <a:rPr lang="en-US" altLang="ko-KR" sz="1600" dirty="0"/>
              <a:t>/local/bin/</a:t>
            </a:r>
            <a:r>
              <a:rPr lang="en-US" altLang="ko-KR" sz="1600" dirty="0" err="1"/>
              <a:t>docker</a:t>
            </a:r>
            <a:r>
              <a:rPr lang="en-US" altLang="ko-KR" sz="1600" dirty="0"/>
              <a:t>-compose</a:t>
            </a:r>
          </a:p>
          <a:p>
            <a:endParaRPr lang="en-US" altLang="ko-KR" sz="1600" dirty="0"/>
          </a:p>
          <a:p>
            <a:endParaRPr lang="en-US" altLang="ko-KR" sz="16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388" y="2424891"/>
            <a:ext cx="8916644" cy="1171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73908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6344816"/>
            <a:ext cx="12192000" cy="933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0" y="6354147"/>
            <a:ext cx="12192000" cy="503853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0339" y="6488420"/>
            <a:ext cx="3593651" cy="253968"/>
          </a:xfrm>
          <a:prstGeom prst="rect">
            <a:avLst/>
          </a:prstGeom>
        </p:spPr>
      </p:pic>
      <p:cxnSp>
        <p:nvCxnSpPr>
          <p:cNvPr id="12" name="직선 연결선 11"/>
          <p:cNvCxnSpPr/>
          <p:nvPr/>
        </p:nvCxnSpPr>
        <p:spPr>
          <a:xfrm>
            <a:off x="3105" y="544285"/>
            <a:ext cx="12192000" cy="933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3110" y="12446"/>
            <a:ext cx="12192000" cy="503853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46647" y="49770"/>
            <a:ext cx="66154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FFFFFF"/>
                </a:solidFill>
              </a:rPr>
              <a:t>2-3. </a:t>
            </a:r>
            <a:r>
              <a:rPr lang="en-US" altLang="ko-KR" sz="2400" dirty="0" err="1">
                <a:solidFill>
                  <a:srgbClr val="FFFFFF"/>
                </a:solidFill>
              </a:rPr>
              <a:t>docker</a:t>
            </a:r>
            <a:r>
              <a:rPr lang="en-US" altLang="ko-KR" sz="2400" dirty="0">
                <a:solidFill>
                  <a:srgbClr val="FFFFFF"/>
                </a:solidFill>
              </a:rPr>
              <a:t>-compose</a:t>
            </a:r>
            <a:endParaRPr lang="ko-KR" altLang="en-US" sz="2400" dirty="0">
              <a:solidFill>
                <a:srgbClr val="FFFFFF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64293" y="839584"/>
            <a:ext cx="81198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/>
              <a:t>docker</a:t>
            </a:r>
            <a:r>
              <a:rPr lang="en-US" altLang="ko-KR" sz="2400" dirty="0"/>
              <a:t>-compose</a:t>
            </a:r>
          </a:p>
          <a:p>
            <a:r>
              <a:rPr lang="en-US" altLang="ko-KR" sz="2400" dirty="0"/>
              <a:t> - </a:t>
            </a:r>
            <a:r>
              <a:rPr lang="en-US" altLang="ko-KR" sz="2400" dirty="0" err="1"/>
              <a:t>wordpress</a:t>
            </a:r>
            <a:endParaRPr lang="en-US" altLang="ko-KR" sz="2400" dirty="0"/>
          </a:p>
        </p:txBody>
      </p:sp>
      <p:sp>
        <p:nvSpPr>
          <p:cNvPr id="16" name="TextBox 15"/>
          <p:cNvSpPr txBox="1"/>
          <p:nvPr/>
        </p:nvSpPr>
        <p:spPr>
          <a:xfrm>
            <a:off x="656679" y="1746346"/>
            <a:ext cx="112340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>
                <a:solidFill>
                  <a:srgbClr val="FF0000"/>
                </a:solidFill>
              </a:rPr>
              <a:t>docker</a:t>
            </a:r>
            <a:r>
              <a:rPr lang="en-US" altLang="ko-KR" sz="1600" dirty="0">
                <a:solidFill>
                  <a:srgbClr val="FF0000"/>
                </a:solidFill>
              </a:rPr>
              <a:t>-compose </a:t>
            </a:r>
            <a:r>
              <a:rPr lang="ko-KR" altLang="en-US" sz="1600" dirty="0">
                <a:solidFill>
                  <a:srgbClr val="FF0000"/>
                </a:solidFill>
              </a:rPr>
              <a:t>는 디렉토리를 만들어서 관리하는 것을 권장</a:t>
            </a:r>
            <a:endParaRPr lang="en-US" altLang="ko-KR" sz="1600" dirty="0">
              <a:solidFill>
                <a:srgbClr val="FF0000"/>
              </a:solidFill>
            </a:endParaRPr>
          </a:p>
          <a:p>
            <a:r>
              <a:rPr lang="en-US" altLang="ko-KR" sz="1600" dirty="0"/>
              <a:t>docker@docker-host-1:~$ </a:t>
            </a:r>
            <a:r>
              <a:rPr lang="en-US" altLang="ko-KR" sz="1600" dirty="0" err="1"/>
              <a:t>mkdir</a:t>
            </a:r>
            <a:r>
              <a:rPr lang="en-US" altLang="ko-KR" sz="1600" dirty="0"/>
              <a:t> </a:t>
            </a:r>
            <a:r>
              <a:rPr lang="en-US" altLang="ko-KR" sz="1600" dirty="0" err="1"/>
              <a:t>my_wp</a:t>
            </a:r>
            <a:r>
              <a:rPr lang="en-US" altLang="ko-KR" sz="1600" dirty="0"/>
              <a:t> &amp;&amp; cd $_</a:t>
            </a:r>
          </a:p>
          <a:p>
            <a:r>
              <a:rPr lang="en-US" altLang="ko-KR" sz="1600" dirty="0"/>
              <a:t>docker@docker-host-1:~/</a:t>
            </a:r>
            <a:r>
              <a:rPr lang="en-US" altLang="ko-KR" sz="1600" dirty="0" err="1"/>
              <a:t>my_wp</a:t>
            </a:r>
            <a:r>
              <a:rPr lang="en-US" altLang="ko-KR" sz="1600" dirty="0"/>
              <a:t>$ vi </a:t>
            </a:r>
            <a:r>
              <a:rPr lang="en-US" altLang="ko-KR" sz="1600" dirty="0" err="1"/>
              <a:t>docker-compose.yml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234607973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6344816"/>
            <a:ext cx="12192000" cy="933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0" y="6354147"/>
            <a:ext cx="12192000" cy="503853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0339" y="6488420"/>
            <a:ext cx="3593651" cy="253968"/>
          </a:xfrm>
          <a:prstGeom prst="rect">
            <a:avLst/>
          </a:prstGeom>
        </p:spPr>
      </p:pic>
      <p:cxnSp>
        <p:nvCxnSpPr>
          <p:cNvPr id="12" name="직선 연결선 11"/>
          <p:cNvCxnSpPr/>
          <p:nvPr/>
        </p:nvCxnSpPr>
        <p:spPr>
          <a:xfrm>
            <a:off x="3105" y="544285"/>
            <a:ext cx="12192000" cy="933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3110" y="12446"/>
            <a:ext cx="12192000" cy="503853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46647" y="49770"/>
            <a:ext cx="66154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FFFFFF"/>
                </a:solidFill>
              </a:rPr>
              <a:t>2-3. </a:t>
            </a:r>
            <a:r>
              <a:rPr lang="en-US" altLang="ko-KR" sz="2400" dirty="0" err="1">
                <a:solidFill>
                  <a:srgbClr val="FFFFFF"/>
                </a:solidFill>
              </a:rPr>
              <a:t>docker</a:t>
            </a:r>
            <a:r>
              <a:rPr lang="en-US" altLang="ko-KR" sz="2400" dirty="0">
                <a:solidFill>
                  <a:srgbClr val="FFFFFF"/>
                </a:solidFill>
              </a:rPr>
              <a:t>-compose</a:t>
            </a:r>
            <a:endParaRPr lang="ko-KR" altLang="en-US" sz="2400" dirty="0">
              <a:solidFill>
                <a:srgbClr val="FFFFFF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64293" y="839584"/>
            <a:ext cx="81198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/>
              <a:t>docker</a:t>
            </a:r>
            <a:r>
              <a:rPr lang="en-US" altLang="ko-KR" sz="2400" dirty="0"/>
              <a:t>-compose</a:t>
            </a:r>
          </a:p>
          <a:p>
            <a:r>
              <a:rPr lang="en-US" altLang="ko-KR" sz="2400" dirty="0"/>
              <a:t> - </a:t>
            </a:r>
            <a:r>
              <a:rPr lang="en-US" altLang="ko-KR" sz="2400" dirty="0" err="1"/>
              <a:t>wordpress</a:t>
            </a:r>
            <a:endParaRPr lang="en-US" altLang="ko-KR" sz="2400" dirty="0"/>
          </a:p>
        </p:txBody>
      </p:sp>
      <p:sp>
        <p:nvSpPr>
          <p:cNvPr id="14" name="TextBox 13"/>
          <p:cNvSpPr txBox="1"/>
          <p:nvPr/>
        </p:nvSpPr>
        <p:spPr>
          <a:xfrm>
            <a:off x="6947338" y="1714816"/>
            <a:ext cx="49434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/>
              <a:t>yml</a:t>
            </a:r>
            <a:r>
              <a:rPr lang="en-US" altLang="ko-KR" sz="1600" dirty="0"/>
              <a:t> </a:t>
            </a:r>
            <a:r>
              <a:rPr lang="ko-KR" altLang="en-US" sz="1600" dirty="0"/>
              <a:t>파일 형식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ko-KR" altLang="en-US" sz="1600" dirty="0"/>
              <a:t>들여쓰기</a:t>
            </a:r>
            <a:r>
              <a:rPr lang="en-US" altLang="ko-KR" sz="1600" dirty="0"/>
              <a:t>(</a:t>
            </a:r>
            <a:r>
              <a:rPr lang="ko-KR" altLang="en-US" sz="1600" dirty="0"/>
              <a:t>띄어쓰기</a:t>
            </a:r>
            <a:r>
              <a:rPr lang="en-US" altLang="ko-KR" sz="1600" dirty="0"/>
              <a:t>)</a:t>
            </a:r>
            <a:r>
              <a:rPr lang="ko-KR" altLang="en-US" sz="1600" dirty="0"/>
              <a:t>로 구분</a:t>
            </a:r>
            <a:endParaRPr lang="en-US" altLang="ko-KR" sz="1600" dirty="0"/>
          </a:p>
          <a:p>
            <a:r>
              <a:rPr lang="ko-KR" altLang="en-US" sz="1600" dirty="0"/>
              <a:t>리스트로 표현은 </a:t>
            </a:r>
            <a:r>
              <a:rPr lang="en-US" altLang="ko-KR" sz="1600" dirty="0"/>
              <a:t>“-”(</a:t>
            </a:r>
            <a:r>
              <a:rPr lang="ko-KR" altLang="en-US" sz="1600" dirty="0" err="1"/>
              <a:t>대쉬</a:t>
            </a:r>
            <a:r>
              <a:rPr lang="en-US" altLang="ko-KR" sz="1600" dirty="0"/>
              <a:t>) </a:t>
            </a:r>
            <a:r>
              <a:rPr lang="ko-KR" altLang="en-US" sz="1600" dirty="0"/>
              <a:t>사용 </a:t>
            </a:r>
            <a:endParaRPr lang="en-US" altLang="ko-KR" sz="16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036" y="1679912"/>
            <a:ext cx="5203433" cy="4540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5193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6344816"/>
            <a:ext cx="12192000" cy="933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0" y="6354147"/>
            <a:ext cx="12192000" cy="503853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0339" y="6488420"/>
            <a:ext cx="3593651" cy="253968"/>
          </a:xfrm>
          <a:prstGeom prst="rect">
            <a:avLst/>
          </a:prstGeom>
        </p:spPr>
      </p:pic>
      <p:cxnSp>
        <p:nvCxnSpPr>
          <p:cNvPr id="12" name="직선 연결선 11"/>
          <p:cNvCxnSpPr/>
          <p:nvPr/>
        </p:nvCxnSpPr>
        <p:spPr>
          <a:xfrm>
            <a:off x="3105" y="544285"/>
            <a:ext cx="12192000" cy="933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3110" y="12446"/>
            <a:ext cx="12192000" cy="503853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46647" y="49770"/>
            <a:ext cx="66154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FFFFFF"/>
                </a:solidFill>
              </a:rPr>
              <a:t>5. Kubernetes</a:t>
            </a:r>
            <a:endParaRPr lang="ko-KR" altLang="en-US" sz="2400" dirty="0">
              <a:solidFill>
                <a:srgbClr val="FFFFFF"/>
              </a:solidFill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AA1FAE5A-6237-49E5-A2BD-A97D1D27A33B}"/>
              </a:ext>
            </a:extLst>
          </p:cNvPr>
          <p:cNvGrpSpPr/>
          <p:nvPr/>
        </p:nvGrpSpPr>
        <p:grpSpPr>
          <a:xfrm>
            <a:off x="3060012" y="1697918"/>
            <a:ext cx="5840968" cy="3361816"/>
            <a:chOff x="2845837" y="1147691"/>
            <a:chExt cx="5840968" cy="3361816"/>
          </a:xfrm>
        </p:grpSpPr>
        <p:sp>
          <p:nvSpPr>
            <p:cNvPr id="19" name="모서리가 둥근 직사각형 8">
              <a:extLst>
                <a:ext uri="{FF2B5EF4-FFF2-40B4-BE49-F238E27FC236}">
                  <a16:creationId xmlns:a16="http://schemas.microsoft.com/office/drawing/2014/main" id="{4DF233C3-39E8-4D5D-B429-7B518EDB72C9}"/>
                </a:ext>
              </a:extLst>
            </p:cNvPr>
            <p:cNvSpPr/>
            <p:nvPr/>
          </p:nvSpPr>
          <p:spPr>
            <a:xfrm>
              <a:off x="3077551" y="1147691"/>
              <a:ext cx="5609254" cy="858416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600" dirty="0"/>
                <a:t>Kubernetes</a:t>
              </a:r>
              <a:endParaRPr lang="ko-KR" altLang="en-US" sz="3600" dirty="0"/>
            </a:p>
          </p:txBody>
        </p:sp>
        <p:cxnSp>
          <p:nvCxnSpPr>
            <p:cNvPr id="20" name="꺾인 연결선 3">
              <a:extLst>
                <a:ext uri="{FF2B5EF4-FFF2-40B4-BE49-F238E27FC236}">
                  <a16:creationId xmlns:a16="http://schemas.microsoft.com/office/drawing/2014/main" id="{28DD6DCA-B5D3-46AD-9599-D05E81A20A7E}"/>
                </a:ext>
              </a:extLst>
            </p:cNvPr>
            <p:cNvCxnSpPr>
              <a:cxnSpLocks/>
              <a:stCxn id="19" idx="1"/>
              <a:endCxn id="27" idx="1"/>
            </p:cNvCxnSpPr>
            <p:nvPr/>
          </p:nvCxnSpPr>
          <p:spPr>
            <a:xfrm rot="10800000" flipH="1" flipV="1">
              <a:off x="3077550" y="1576898"/>
              <a:ext cx="457199" cy="2682133"/>
            </a:xfrm>
            <a:prstGeom prst="bentConnector3">
              <a:avLst>
                <a:gd name="adj1" fmla="val -50000"/>
              </a:avLst>
            </a:prstGeom>
            <a:ln w="5715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모서리가 둥근 직사각형 21">
              <a:extLst>
                <a:ext uri="{FF2B5EF4-FFF2-40B4-BE49-F238E27FC236}">
                  <a16:creationId xmlns:a16="http://schemas.microsoft.com/office/drawing/2014/main" id="{D5E47336-2B1B-449C-AAD9-DB2015FDBF86}"/>
                </a:ext>
              </a:extLst>
            </p:cNvPr>
            <p:cNvSpPr/>
            <p:nvPr/>
          </p:nvSpPr>
          <p:spPr>
            <a:xfrm>
              <a:off x="3534750" y="2349707"/>
              <a:ext cx="3220613" cy="500950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400" dirty="0"/>
                <a:t>1. Why </a:t>
              </a:r>
              <a:r>
                <a:rPr lang="en-US" altLang="ko-KR" sz="2400" dirty="0" err="1"/>
                <a:t>kubernetes</a:t>
              </a:r>
              <a:r>
                <a:rPr lang="en-US" altLang="ko-KR" sz="2400" dirty="0"/>
                <a:t> </a:t>
              </a:r>
              <a:endParaRPr lang="ko-KR" altLang="en-US" sz="2400" dirty="0"/>
            </a:p>
          </p:txBody>
        </p:sp>
        <p:sp>
          <p:nvSpPr>
            <p:cNvPr id="26" name="모서리가 둥근 직사각형 22">
              <a:extLst>
                <a:ext uri="{FF2B5EF4-FFF2-40B4-BE49-F238E27FC236}">
                  <a16:creationId xmlns:a16="http://schemas.microsoft.com/office/drawing/2014/main" id="{6D32DDF5-7EEB-4233-B689-9429495F389B}"/>
                </a:ext>
              </a:extLst>
            </p:cNvPr>
            <p:cNvSpPr/>
            <p:nvPr/>
          </p:nvSpPr>
          <p:spPr>
            <a:xfrm>
              <a:off x="3534750" y="3179132"/>
              <a:ext cx="3220613" cy="500950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400" dirty="0"/>
                <a:t>2. </a:t>
              </a:r>
              <a:r>
                <a:rPr lang="en-US" altLang="ko-KR" sz="2400" dirty="0" err="1"/>
                <a:t>kubernetes</a:t>
              </a:r>
              <a:r>
                <a:rPr lang="ko-KR" altLang="en-US" sz="2400" dirty="0"/>
                <a:t> 설치</a:t>
              </a:r>
            </a:p>
          </p:txBody>
        </p:sp>
        <p:sp>
          <p:nvSpPr>
            <p:cNvPr id="27" name="모서리가 둥근 직사각형 23">
              <a:extLst>
                <a:ext uri="{FF2B5EF4-FFF2-40B4-BE49-F238E27FC236}">
                  <a16:creationId xmlns:a16="http://schemas.microsoft.com/office/drawing/2014/main" id="{6E7E8341-0885-4832-A21E-ACE2FD9F0C68}"/>
                </a:ext>
              </a:extLst>
            </p:cNvPr>
            <p:cNvSpPr/>
            <p:nvPr/>
          </p:nvSpPr>
          <p:spPr>
            <a:xfrm>
              <a:off x="3534750" y="4008557"/>
              <a:ext cx="3220613" cy="500950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000" dirty="0"/>
                <a:t>3. Hello Node Kubernetes</a:t>
              </a:r>
              <a:endParaRPr lang="ko-KR" altLang="en-US" sz="2400" dirty="0"/>
            </a:p>
          </p:txBody>
        </p: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654F2665-84E5-4090-B4D3-DC511EA42423}"/>
                </a:ext>
              </a:extLst>
            </p:cNvPr>
            <p:cNvCxnSpPr>
              <a:stCxn id="21" idx="1"/>
            </p:cNvCxnSpPr>
            <p:nvPr/>
          </p:nvCxnSpPr>
          <p:spPr>
            <a:xfrm flipH="1">
              <a:off x="2845837" y="2600182"/>
              <a:ext cx="688913" cy="3059"/>
            </a:xfrm>
            <a:prstGeom prst="line">
              <a:avLst/>
            </a:prstGeom>
            <a:ln w="5715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CFD18B08-1237-4F3A-9D43-165B8295EDA7}"/>
                </a:ext>
              </a:extLst>
            </p:cNvPr>
            <p:cNvCxnSpPr>
              <a:stCxn id="26" idx="1"/>
            </p:cNvCxnSpPr>
            <p:nvPr/>
          </p:nvCxnSpPr>
          <p:spPr>
            <a:xfrm flipH="1">
              <a:off x="2845837" y="3429607"/>
              <a:ext cx="688913" cy="4058"/>
            </a:xfrm>
            <a:prstGeom prst="line">
              <a:avLst/>
            </a:prstGeom>
            <a:ln w="5715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3D61F909-3813-4925-B8C7-EE6666A1DDCD}"/>
                </a:ext>
              </a:extLst>
            </p:cNvPr>
            <p:cNvCxnSpPr>
              <a:stCxn id="27" idx="1"/>
            </p:cNvCxnSpPr>
            <p:nvPr/>
          </p:nvCxnSpPr>
          <p:spPr>
            <a:xfrm flipH="1">
              <a:off x="2845837" y="4259032"/>
              <a:ext cx="688913" cy="5058"/>
            </a:xfrm>
            <a:prstGeom prst="line">
              <a:avLst/>
            </a:prstGeom>
            <a:ln w="5715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8872984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6344816"/>
            <a:ext cx="12192000" cy="933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0" y="6354147"/>
            <a:ext cx="12192000" cy="503853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0339" y="6488420"/>
            <a:ext cx="3593651" cy="253968"/>
          </a:xfrm>
          <a:prstGeom prst="rect">
            <a:avLst/>
          </a:prstGeom>
        </p:spPr>
      </p:pic>
      <p:cxnSp>
        <p:nvCxnSpPr>
          <p:cNvPr id="12" name="직선 연결선 11"/>
          <p:cNvCxnSpPr/>
          <p:nvPr/>
        </p:nvCxnSpPr>
        <p:spPr>
          <a:xfrm>
            <a:off x="3105" y="544285"/>
            <a:ext cx="12192000" cy="933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3110" y="12446"/>
            <a:ext cx="12192000" cy="503853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46647" y="49770"/>
            <a:ext cx="66154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FFFFFF"/>
                </a:solidFill>
              </a:rPr>
              <a:t>2-3. </a:t>
            </a:r>
            <a:r>
              <a:rPr lang="en-US" altLang="ko-KR" sz="2400" dirty="0" err="1">
                <a:solidFill>
                  <a:srgbClr val="FFFFFF"/>
                </a:solidFill>
              </a:rPr>
              <a:t>docker</a:t>
            </a:r>
            <a:r>
              <a:rPr lang="en-US" altLang="ko-KR" sz="2400" dirty="0">
                <a:solidFill>
                  <a:srgbClr val="FFFFFF"/>
                </a:solidFill>
              </a:rPr>
              <a:t>-compose</a:t>
            </a:r>
            <a:endParaRPr lang="ko-KR" altLang="en-US" sz="2400" dirty="0">
              <a:solidFill>
                <a:srgbClr val="FFFFFF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64293" y="839584"/>
            <a:ext cx="81198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/>
              <a:t>docker</a:t>
            </a:r>
            <a:r>
              <a:rPr lang="en-US" altLang="ko-KR" sz="2400" dirty="0"/>
              <a:t>-compose</a:t>
            </a:r>
          </a:p>
          <a:p>
            <a:r>
              <a:rPr lang="en-US" altLang="ko-KR" sz="2400" dirty="0"/>
              <a:t> - </a:t>
            </a:r>
            <a:r>
              <a:rPr lang="en-US" altLang="ko-KR" sz="2400" dirty="0" err="1"/>
              <a:t>wordpress</a:t>
            </a:r>
            <a:endParaRPr lang="en-US" altLang="ko-KR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656680" y="1746346"/>
            <a:ext cx="1132511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docker@docker-host-1:~/</a:t>
            </a:r>
            <a:r>
              <a:rPr lang="en-US" altLang="ko-KR" sz="1600" dirty="0" err="1"/>
              <a:t>my_wp</a:t>
            </a:r>
            <a:r>
              <a:rPr lang="en-US" altLang="ko-KR" sz="1600" dirty="0"/>
              <a:t>$ </a:t>
            </a:r>
            <a:r>
              <a:rPr lang="en-US" altLang="ko-KR" sz="1600" dirty="0" err="1"/>
              <a:t>docker</a:t>
            </a:r>
            <a:r>
              <a:rPr lang="en-US" altLang="ko-KR" sz="1600" dirty="0"/>
              <a:t>-compose up      #</a:t>
            </a:r>
            <a:r>
              <a:rPr lang="en-US" altLang="ko-KR" sz="1600" dirty="0" err="1"/>
              <a:t>docker</a:t>
            </a:r>
            <a:r>
              <a:rPr lang="en-US" altLang="ko-KR" sz="1600" dirty="0"/>
              <a:t>-compose stop (</a:t>
            </a:r>
            <a:r>
              <a:rPr lang="ko-KR" altLang="en-US" sz="1600" dirty="0"/>
              <a:t>중지</a:t>
            </a:r>
            <a:r>
              <a:rPr lang="en-US" altLang="ko-KR" sz="1600" dirty="0"/>
              <a:t>), -d </a:t>
            </a:r>
            <a:r>
              <a:rPr lang="ko-KR" altLang="en-US" sz="1600" dirty="0"/>
              <a:t>옵션 사용가능</a:t>
            </a:r>
            <a:r>
              <a:rPr lang="en-US" altLang="ko-KR" sz="1600" dirty="0"/>
              <a:t>(</a:t>
            </a:r>
            <a:r>
              <a:rPr lang="ko-KR" altLang="en-US" sz="1600" dirty="0"/>
              <a:t>백그라운드</a:t>
            </a:r>
            <a:r>
              <a:rPr lang="en-US" altLang="ko-KR" sz="1600" dirty="0"/>
              <a:t>)</a:t>
            </a:r>
          </a:p>
          <a:p>
            <a:endParaRPr lang="en-US" altLang="ko-KR" sz="1600" dirty="0"/>
          </a:p>
          <a:p>
            <a:r>
              <a:rPr lang="en-US" altLang="ko-KR" sz="1600" dirty="0"/>
              <a:t>#</a:t>
            </a:r>
            <a:r>
              <a:rPr lang="ko-KR" altLang="en-US" sz="1600" dirty="0"/>
              <a:t>새로운 </a:t>
            </a:r>
            <a:r>
              <a:rPr lang="en-US" altLang="ko-KR" sz="1600" dirty="0"/>
              <a:t>terminal</a:t>
            </a:r>
          </a:p>
          <a:p>
            <a:r>
              <a:rPr lang="en-US" altLang="ko-KR" sz="1600" dirty="0"/>
              <a:t>docker@docker-host-1:~/</a:t>
            </a:r>
            <a:r>
              <a:rPr lang="en-US" altLang="ko-KR" sz="1600" dirty="0" err="1"/>
              <a:t>my_wp</a:t>
            </a:r>
            <a:r>
              <a:rPr lang="en-US" altLang="ko-KR" sz="1600" dirty="0"/>
              <a:t>$ </a:t>
            </a:r>
            <a:r>
              <a:rPr lang="en-US" altLang="ko-KR" sz="1600" dirty="0" err="1"/>
              <a:t>docker</a:t>
            </a:r>
            <a:r>
              <a:rPr lang="en-US" altLang="ko-KR" sz="1600" dirty="0"/>
              <a:t>-compose </a:t>
            </a:r>
            <a:r>
              <a:rPr lang="en-US" altLang="ko-KR" sz="1600" dirty="0" err="1"/>
              <a:t>ps</a:t>
            </a:r>
            <a:endParaRPr lang="en-US" altLang="ko-KR" sz="1600" dirty="0"/>
          </a:p>
          <a:p>
            <a:endParaRPr lang="en-US" altLang="ko-KR" sz="1600" dirty="0"/>
          </a:p>
          <a:p>
            <a:endParaRPr lang="en-US" altLang="ko-KR" sz="1600" dirty="0"/>
          </a:p>
          <a:p>
            <a:endParaRPr lang="en-US" altLang="ko-KR" sz="1600" dirty="0"/>
          </a:p>
          <a:p>
            <a:endParaRPr lang="en-US" altLang="ko-KR" sz="1600" dirty="0"/>
          </a:p>
          <a:p>
            <a:endParaRPr lang="en-US" altLang="ko-KR" sz="16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657" y="2897993"/>
            <a:ext cx="7687748" cy="876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47313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6344816"/>
            <a:ext cx="12192000" cy="933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0" y="6354147"/>
            <a:ext cx="12192000" cy="503853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0339" y="6488420"/>
            <a:ext cx="3593651" cy="253968"/>
          </a:xfrm>
          <a:prstGeom prst="rect">
            <a:avLst/>
          </a:prstGeom>
        </p:spPr>
      </p:pic>
      <p:cxnSp>
        <p:nvCxnSpPr>
          <p:cNvPr id="12" name="직선 연결선 11"/>
          <p:cNvCxnSpPr/>
          <p:nvPr/>
        </p:nvCxnSpPr>
        <p:spPr>
          <a:xfrm>
            <a:off x="3105" y="544285"/>
            <a:ext cx="12192000" cy="933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3110" y="12446"/>
            <a:ext cx="12192000" cy="503853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46647" y="49770"/>
            <a:ext cx="66154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FFFFFF"/>
                </a:solidFill>
              </a:rPr>
              <a:t>2-3. </a:t>
            </a:r>
            <a:r>
              <a:rPr lang="en-US" altLang="ko-KR" sz="2400" dirty="0" err="1">
                <a:solidFill>
                  <a:srgbClr val="FFFFFF"/>
                </a:solidFill>
              </a:rPr>
              <a:t>docker</a:t>
            </a:r>
            <a:r>
              <a:rPr lang="en-US" altLang="ko-KR" sz="2400" dirty="0">
                <a:solidFill>
                  <a:srgbClr val="FFFFFF"/>
                </a:solidFill>
              </a:rPr>
              <a:t>-compose</a:t>
            </a:r>
            <a:endParaRPr lang="ko-KR" altLang="en-US" sz="2400" dirty="0">
              <a:solidFill>
                <a:srgbClr val="FFFFFF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64293" y="839584"/>
            <a:ext cx="81198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/>
              <a:t>docker</a:t>
            </a:r>
            <a:r>
              <a:rPr lang="en-US" altLang="ko-KR" sz="2400" dirty="0"/>
              <a:t>-compose</a:t>
            </a:r>
          </a:p>
          <a:p>
            <a:r>
              <a:rPr lang="en-US" altLang="ko-KR" sz="2400" dirty="0"/>
              <a:t> - </a:t>
            </a:r>
            <a:r>
              <a:rPr lang="en-US" altLang="ko-KR" sz="2400" dirty="0" err="1"/>
              <a:t>wordpress</a:t>
            </a:r>
            <a:endParaRPr lang="en-US" altLang="ko-KR" sz="24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027" y="1679912"/>
            <a:ext cx="4038787" cy="434608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27999" y="1679912"/>
            <a:ext cx="4577764" cy="164147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27997" y="3697179"/>
            <a:ext cx="6654297" cy="1611334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6081770" y="1678845"/>
            <a:ext cx="665240" cy="26585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1131946" y="3717301"/>
            <a:ext cx="413062" cy="19973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811420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6344816"/>
            <a:ext cx="12192000" cy="933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0" y="6354147"/>
            <a:ext cx="12192000" cy="503853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0339" y="6488420"/>
            <a:ext cx="3593651" cy="253968"/>
          </a:xfrm>
          <a:prstGeom prst="rect">
            <a:avLst/>
          </a:prstGeom>
        </p:spPr>
      </p:pic>
      <p:cxnSp>
        <p:nvCxnSpPr>
          <p:cNvPr id="12" name="직선 연결선 11"/>
          <p:cNvCxnSpPr/>
          <p:nvPr/>
        </p:nvCxnSpPr>
        <p:spPr>
          <a:xfrm>
            <a:off x="3105" y="544285"/>
            <a:ext cx="12192000" cy="933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3110" y="12446"/>
            <a:ext cx="12192000" cy="503853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46647" y="49770"/>
            <a:ext cx="66154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FFFFFF"/>
                </a:solidFill>
              </a:rPr>
              <a:t>2-3. </a:t>
            </a:r>
            <a:r>
              <a:rPr lang="en-US" altLang="ko-KR" sz="2400" dirty="0" err="1">
                <a:solidFill>
                  <a:srgbClr val="FFFFFF"/>
                </a:solidFill>
              </a:rPr>
              <a:t>docker</a:t>
            </a:r>
            <a:r>
              <a:rPr lang="en-US" altLang="ko-KR" sz="2400" dirty="0">
                <a:solidFill>
                  <a:srgbClr val="FFFFFF"/>
                </a:solidFill>
              </a:rPr>
              <a:t>-compose</a:t>
            </a:r>
            <a:endParaRPr lang="ko-KR" altLang="en-US" sz="2400" dirty="0">
              <a:solidFill>
                <a:srgbClr val="FFFFFF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64293" y="839584"/>
            <a:ext cx="81198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/>
              <a:t>docker</a:t>
            </a:r>
            <a:r>
              <a:rPr lang="en-US" altLang="ko-KR" sz="2400" dirty="0"/>
              <a:t>-compose</a:t>
            </a:r>
          </a:p>
          <a:p>
            <a:r>
              <a:rPr lang="en-US" altLang="ko-KR" sz="2400" dirty="0"/>
              <a:t> - </a:t>
            </a:r>
            <a:r>
              <a:rPr lang="en-US" altLang="ko-KR" sz="2400" dirty="0" err="1"/>
              <a:t>wordpress</a:t>
            </a:r>
            <a:endParaRPr lang="en-US" altLang="ko-KR" sz="2400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5836" y="1944695"/>
            <a:ext cx="2553056" cy="2333951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1597906" y="3551319"/>
            <a:ext cx="2364492" cy="26585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4560" y="1744153"/>
            <a:ext cx="5533201" cy="3808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35570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6344816"/>
            <a:ext cx="12192000" cy="933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0" y="6354147"/>
            <a:ext cx="12192000" cy="503853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0339" y="6488420"/>
            <a:ext cx="3593651" cy="253968"/>
          </a:xfrm>
          <a:prstGeom prst="rect">
            <a:avLst/>
          </a:prstGeom>
        </p:spPr>
      </p:pic>
      <p:cxnSp>
        <p:nvCxnSpPr>
          <p:cNvPr id="12" name="직선 연결선 11"/>
          <p:cNvCxnSpPr/>
          <p:nvPr/>
        </p:nvCxnSpPr>
        <p:spPr>
          <a:xfrm>
            <a:off x="3105" y="544285"/>
            <a:ext cx="12192000" cy="933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3110" y="12446"/>
            <a:ext cx="12192000" cy="503853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46647" y="49770"/>
            <a:ext cx="66154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FFFFFF"/>
                </a:solidFill>
              </a:rPr>
              <a:t>2-3. </a:t>
            </a:r>
            <a:r>
              <a:rPr lang="en-US" altLang="ko-KR" sz="2400" dirty="0" err="1">
                <a:solidFill>
                  <a:srgbClr val="FFFFFF"/>
                </a:solidFill>
              </a:rPr>
              <a:t>docker</a:t>
            </a:r>
            <a:r>
              <a:rPr lang="en-US" altLang="ko-KR" sz="2400" dirty="0">
                <a:solidFill>
                  <a:srgbClr val="FFFFFF"/>
                </a:solidFill>
              </a:rPr>
              <a:t>-compose</a:t>
            </a:r>
            <a:endParaRPr lang="ko-KR" altLang="en-US" sz="2400" dirty="0">
              <a:solidFill>
                <a:srgbClr val="FFFFFF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64293" y="839584"/>
            <a:ext cx="81198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/>
              <a:t>docker</a:t>
            </a:r>
            <a:r>
              <a:rPr lang="en-US" altLang="ko-KR" sz="2400" dirty="0"/>
              <a:t>-compose</a:t>
            </a:r>
          </a:p>
          <a:p>
            <a:r>
              <a:rPr lang="en-US" altLang="ko-KR" sz="2400" dirty="0"/>
              <a:t> - </a:t>
            </a:r>
            <a:r>
              <a:rPr lang="en-US" altLang="ko-KR" sz="2400" dirty="0" err="1"/>
              <a:t>mysql</a:t>
            </a:r>
            <a:r>
              <a:rPr lang="en-US" altLang="ko-KR" sz="2400" dirty="0"/>
              <a:t> </a:t>
            </a:r>
            <a:r>
              <a:rPr lang="ko-KR" altLang="en-US" sz="2400" dirty="0"/>
              <a:t>데이터 확인</a:t>
            </a:r>
            <a:endParaRPr lang="en-US" altLang="ko-KR" sz="2400" dirty="0"/>
          </a:p>
        </p:txBody>
      </p:sp>
      <p:sp>
        <p:nvSpPr>
          <p:cNvPr id="14" name="TextBox 13"/>
          <p:cNvSpPr txBox="1"/>
          <p:nvPr/>
        </p:nvSpPr>
        <p:spPr>
          <a:xfrm>
            <a:off x="656680" y="1746346"/>
            <a:ext cx="1132511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docker@docker-host-1:~/</a:t>
            </a:r>
            <a:r>
              <a:rPr lang="en-US" altLang="ko-KR" sz="1600" dirty="0" err="1"/>
              <a:t>my_wp</a:t>
            </a:r>
            <a:r>
              <a:rPr lang="en-US" altLang="ko-KR" sz="1600" dirty="0"/>
              <a:t>$ </a:t>
            </a:r>
            <a:r>
              <a:rPr lang="en-US" altLang="ko-KR" sz="1600" dirty="0" err="1"/>
              <a:t>docker</a:t>
            </a:r>
            <a:r>
              <a:rPr lang="en-US" altLang="ko-KR" sz="1600" dirty="0"/>
              <a:t> exec -it my_wp_db_1 bash</a:t>
            </a:r>
          </a:p>
          <a:p>
            <a:r>
              <a:rPr lang="sv-SE" altLang="ko-KR" sz="1600" dirty="0"/>
              <a:t>root@fd1201986410:/# mysql -u wordpress –p</a:t>
            </a:r>
          </a:p>
          <a:p>
            <a:endParaRPr lang="sv-SE" altLang="ko-KR" sz="1600" dirty="0"/>
          </a:p>
          <a:p>
            <a:r>
              <a:rPr lang="sv-SE" altLang="ko-KR" sz="1600" dirty="0"/>
              <a:t>mysql&gt; show databases;</a:t>
            </a:r>
          </a:p>
          <a:p>
            <a:r>
              <a:rPr lang="en-US" altLang="ko-KR" sz="1600" dirty="0" err="1"/>
              <a:t>mysql</a:t>
            </a:r>
            <a:r>
              <a:rPr lang="en-US" altLang="ko-KR" sz="1600" dirty="0"/>
              <a:t>&gt; use </a:t>
            </a:r>
            <a:r>
              <a:rPr lang="en-US" altLang="ko-KR" sz="1600" dirty="0" err="1"/>
              <a:t>wordpress</a:t>
            </a:r>
            <a:r>
              <a:rPr lang="en-US" altLang="ko-KR" sz="1600" dirty="0"/>
              <a:t>;</a:t>
            </a:r>
          </a:p>
          <a:p>
            <a:r>
              <a:rPr lang="en-US" altLang="ko-KR" sz="1600" dirty="0" err="1"/>
              <a:t>mysql</a:t>
            </a:r>
            <a:r>
              <a:rPr lang="en-US" altLang="ko-KR" sz="1600" dirty="0"/>
              <a:t>&gt; show tables;</a:t>
            </a:r>
          </a:p>
          <a:p>
            <a:r>
              <a:rPr lang="en-US" altLang="ko-KR" sz="1600" dirty="0" err="1"/>
              <a:t>mysql</a:t>
            </a:r>
            <a:r>
              <a:rPr lang="en-US" altLang="ko-KR" sz="1600" dirty="0"/>
              <a:t>&gt; select </a:t>
            </a:r>
            <a:r>
              <a:rPr lang="en-US" altLang="ko-KR" sz="1600" dirty="0" err="1"/>
              <a:t>post_title</a:t>
            </a:r>
            <a:r>
              <a:rPr lang="en-US" altLang="ko-KR" sz="1600" dirty="0"/>
              <a:t> from </a:t>
            </a:r>
            <a:r>
              <a:rPr lang="en-US" altLang="ko-KR" sz="1600" dirty="0" err="1"/>
              <a:t>wp_posts</a:t>
            </a:r>
            <a:r>
              <a:rPr lang="en-US" altLang="ko-KR" sz="1600" dirty="0"/>
              <a:t>;</a:t>
            </a:r>
          </a:p>
          <a:p>
            <a:r>
              <a:rPr lang="en-US" altLang="ko-KR" sz="1600" dirty="0" err="1"/>
              <a:t>mysql</a:t>
            </a:r>
            <a:r>
              <a:rPr lang="en-US" altLang="ko-KR" sz="1600" dirty="0"/>
              <a:t>&gt; select </a:t>
            </a:r>
            <a:r>
              <a:rPr lang="en-US" altLang="ko-KR" sz="1600" dirty="0" err="1"/>
              <a:t>comment_content</a:t>
            </a:r>
            <a:r>
              <a:rPr lang="en-US" altLang="ko-KR" sz="1600" dirty="0"/>
              <a:t> from </a:t>
            </a:r>
            <a:r>
              <a:rPr lang="en-US" altLang="ko-KR" sz="1600" dirty="0" err="1"/>
              <a:t>wp_comments</a:t>
            </a:r>
            <a:r>
              <a:rPr lang="en-US" altLang="ko-KR" sz="1600" dirty="0"/>
              <a:t>;</a:t>
            </a:r>
          </a:p>
          <a:p>
            <a:endParaRPr lang="en-US" altLang="ko-KR" sz="1600" dirty="0"/>
          </a:p>
          <a:p>
            <a:endParaRPr lang="en-US" altLang="ko-KR" sz="1600" dirty="0"/>
          </a:p>
          <a:p>
            <a:endParaRPr lang="en-US" altLang="ko-KR" sz="1600" dirty="0"/>
          </a:p>
          <a:p>
            <a:endParaRPr lang="en-US" altLang="ko-KR" sz="1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35" y="3903535"/>
            <a:ext cx="3858163" cy="202910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96193" y="3903535"/>
            <a:ext cx="5161904" cy="2029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305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6344816"/>
            <a:ext cx="12192000" cy="933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0" y="6354147"/>
            <a:ext cx="12192000" cy="503853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0339" y="6488420"/>
            <a:ext cx="3593651" cy="253968"/>
          </a:xfrm>
          <a:prstGeom prst="rect">
            <a:avLst/>
          </a:prstGeom>
        </p:spPr>
      </p:pic>
      <p:cxnSp>
        <p:nvCxnSpPr>
          <p:cNvPr id="12" name="직선 연결선 11"/>
          <p:cNvCxnSpPr/>
          <p:nvPr/>
        </p:nvCxnSpPr>
        <p:spPr>
          <a:xfrm>
            <a:off x="3105" y="544285"/>
            <a:ext cx="12192000" cy="933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3110" y="12446"/>
            <a:ext cx="12192000" cy="503853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46647" y="49770"/>
            <a:ext cx="66154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FFFFFF"/>
                </a:solidFill>
              </a:rPr>
              <a:t>2-3. </a:t>
            </a:r>
            <a:r>
              <a:rPr lang="en-US" altLang="ko-KR" sz="2400" dirty="0" err="1">
                <a:solidFill>
                  <a:srgbClr val="FFFFFF"/>
                </a:solidFill>
              </a:rPr>
              <a:t>docker</a:t>
            </a:r>
            <a:r>
              <a:rPr lang="en-US" altLang="ko-KR" sz="2400" dirty="0">
                <a:solidFill>
                  <a:srgbClr val="FFFFFF"/>
                </a:solidFill>
              </a:rPr>
              <a:t>-compose</a:t>
            </a:r>
            <a:endParaRPr lang="ko-KR" altLang="en-US" sz="2400" dirty="0">
              <a:solidFill>
                <a:srgbClr val="FFFFFF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64293" y="839584"/>
            <a:ext cx="81198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/>
              <a:t>docker</a:t>
            </a:r>
            <a:r>
              <a:rPr lang="en-US" altLang="ko-KR" sz="2400" dirty="0"/>
              <a:t>-compose</a:t>
            </a:r>
          </a:p>
          <a:p>
            <a:r>
              <a:rPr lang="en-US" altLang="ko-KR" sz="2400" dirty="0"/>
              <a:t> - volumes </a:t>
            </a:r>
            <a:r>
              <a:rPr lang="ko-KR" altLang="en-US" sz="2400" dirty="0"/>
              <a:t>공유 폴더 확인</a:t>
            </a:r>
            <a:endParaRPr lang="en-US" altLang="ko-KR" sz="2400" dirty="0"/>
          </a:p>
        </p:txBody>
      </p:sp>
      <p:sp>
        <p:nvSpPr>
          <p:cNvPr id="14" name="TextBox 13"/>
          <p:cNvSpPr txBox="1"/>
          <p:nvPr/>
        </p:nvSpPr>
        <p:spPr>
          <a:xfrm>
            <a:off x="656680" y="1746346"/>
            <a:ext cx="11325114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#terminal 1</a:t>
            </a:r>
          </a:p>
          <a:p>
            <a:r>
              <a:rPr lang="en-US" altLang="ko-KR" sz="1600" dirty="0"/>
              <a:t>docker@docker-host-1:~$ </a:t>
            </a:r>
            <a:r>
              <a:rPr lang="en-US" altLang="ko-KR" sz="1600" dirty="0" err="1"/>
              <a:t>docker</a:t>
            </a:r>
            <a:r>
              <a:rPr lang="en-US" altLang="ko-KR" sz="1600" dirty="0"/>
              <a:t> exec -it my_wp_wordpress_1 bash</a:t>
            </a:r>
          </a:p>
          <a:p>
            <a:endParaRPr lang="en-US" altLang="ko-KR" sz="1600" dirty="0"/>
          </a:p>
          <a:p>
            <a:r>
              <a:rPr lang="en-US" altLang="ko-KR" sz="1600" dirty="0"/>
              <a:t>#terminal 2</a:t>
            </a:r>
          </a:p>
          <a:p>
            <a:r>
              <a:rPr lang="en-US" altLang="ko-KR" sz="1600" dirty="0"/>
              <a:t>docker@docker-host-1:~$ cd </a:t>
            </a:r>
            <a:r>
              <a:rPr lang="en-US" altLang="ko-KR" sz="1600" dirty="0" err="1"/>
              <a:t>my_wp</a:t>
            </a:r>
            <a:r>
              <a:rPr lang="en-US" altLang="ko-KR" sz="1600" dirty="0"/>
              <a:t>/</a:t>
            </a:r>
            <a:r>
              <a:rPr lang="en-US" altLang="ko-KR" sz="1600" dirty="0" err="1"/>
              <a:t>wp</a:t>
            </a:r>
            <a:endParaRPr lang="en-US" altLang="ko-KR" sz="1600" dirty="0"/>
          </a:p>
          <a:p>
            <a:r>
              <a:rPr lang="en-US" altLang="ko-KR" sz="1600" dirty="0"/>
              <a:t>docker@docker-host-1:~/</a:t>
            </a:r>
            <a:r>
              <a:rPr lang="en-US" altLang="ko-KR" sz="1600" dirty="0" err="1"/>
              <a:t>my_wp</a:t>
            </a:r>
            <a:r>
              <a:rPr lang="en-US" altLang="ko-KR" sz="1600" dirty="0"/>
              <a:t>/</a:t>
            </a:r>
            <a:r>
              <a:rPr lang="en-US" altLang="ko-KR" sz="1600" dirty="0" err="1"/>
              <a:t>wp</a:t>
            </a:r>
            <a:r>
              <a:rPr lang="en-US" altLang="ko-KR" sz="1600" dirty="0"/>
              <a:t>$ </a:t>
            </a:r>
            <a:r>
              <a:rPr lang="en-US" altLang="ko-KR" sz="1600" dirty="0" err="1"/>
              <a:t>sudo</a:t>
            </a:r>
            <a:r>
              <a:rPr lang="en-US" altLang="ko-KR" sz="1600" dirty="0"/>
              <a:t> vi index.html</a:t>
            </a:r>
          </a:p>
          <a:p>
            <a:endParaRPr lang="en-US" altLang="ko-KR" sz="1600" dirty="0"/>
          </a:p>
          <a:p>
            <a:r>
              <a:rPr lang="en-US" altLang="ko-KR" sz="1600" dirty="0"/>
              <a:t>#terminal 1</a:t>
            </a:r>
          </a:p>
          <a:p>
            <a:r>
              <a:rPr lang="en-US" altLang="ko-KR" sz="1600" dirty="0"/>
              <a:t>root@9b4d96aa8d34:/</a:t>
            </a:r>
            <a:r>
              <a:rPr lang="en-US" altLang="ko-KR" sz="1600" dirty="0" err="1"/>
              <a:t>var</a:t>
            </a:r>
            <a:r>
              <a:rPr lang="en-US" altLang="ko-KR" sz="1600" dirty="0"/>
              <a:t>/www/html# ls</a:t>
            </a:r>
          </a:p>
          <a:p>
            <a:endParaRPr lang="en-US" altLang="ko-KR" sz="1600" dirty="0"/>
          </a:p>
          <a:p>
            <a:endParaRPr lang="en-US" altLang="ko-KR" sz="1600" dirty="0"/>
          </a:p>
          <a:p>
            <a:endParaRPr lang="en-US" altLang="ko-KR" sz="1600" dirty="0"/>
          </a:p>
          <a:p>
            <a:endParaRPr lang="en-US" altLang="ko-KR" sz="1600" dirty="0"/>
          </a:p>
          <a:p>
            <a:endParaRPr lang="en-US" altLang="ko-KR" sz="1600" dirty="0"/>
          </a:p>
          <a:p>
            <a:endParaRPr lang="en-US" altLang="ko-KR" sz="1600" dirty="0"/>
          </a:p>
          <a:p>
            <a:r>
              <a:rPr lang="en-US" altLang="ko-KR" sz="1600" dirty="0"/>
              <a:t>#</a:t>
            </a:r>
            <a:r>
              <a:rPr lang="en-US" altLang="ko-KR" sz="1600" dirty="0" err="1"/>
              <a:t>ctrl+p+q</a:t>
            </a:r>
            <a:endParaRPr lang="en-US" altLang="ko-KR" sz="1600" dirty="0"/>
          </a:p>
          <a:p>
            <a:r>
              <a:rPr lang="en-US" altLang="ko-KR" sz="1600" dirty="0"/>
              <a:t>~$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854" y="4099815"/>
            <a:ext cx="7506748" cy="1200318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765277" y="4247049"/>
            <a:ext cx="1002775" cy="21971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782759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6344816"/>
            <a:ext cx="12192000" cy="933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0" y="6354147"/>
            <a:ext cx="12192000" cy="503853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0339" y="6488420"/>
            <a:ext cx="3593651" cy="253968"/>
          </a:xfrm>
          <a:prstGeom prst="rect">
            <a:avLst/>
          </a:prstGeom>
        </p:spPr>
      </p:pic>
      <p:cxnSp>
        <p:nvCxnSpPr>
          <p:cNvPr id="12" name="직선 연결선 11"/>
          <p:cNvCxnSpPr/>
          <p:nvPr/>
        </p:nvCxnSpPr>
        <p:spPr>
          <a:xfrm>
            <a:off x="3105" y="544285"/>
            <a:ext cx="12192000" cy="933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3110" y="12446"/>
            <a:ext cx="12192000" cy="503853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46647" y="49770"/>
            <a:ext cx="66154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FFFFFF"/>
                </a:solidFill>
              </a:rPr>
              <a:t>2. Docker </a:t>
            </a:r>
            <a:r>
              <a:rPr lang="ko-KR" altLang="en-US" sz="2400" dirty="0">
                <a:solidFill>
                  <a:srgbClr val="FFFFFF"/>
                </a:solidFill>
              </a:rPr>
              <a:t>모니터링</a:t>
            </a:r>
            <a:r>
              <a:rPr lang="en-US" altLang="ko-KR" sz="2400" dirty="0">
                <a:solidFill>
                  <a:srgbClr val="FFFFFF"/>
                </a:solidFill>
              </a:rPr>
              <a:t>/</a:t>
            </a:r>
            <a:r>
              <a:rPr lang="ko-KR" altLang="en-US" sz="2400" dirty="0">
                <a:solidFill>
                  <a:srgbClr val="FFFFFF"/>
                </a:solidFill>
              </a:rPr>
              <a:t>게시판</a:t>
            </a:r>
          </a:p>
        </p:txBody>
      </p:sp>
      <p:grpSp>
        <p:nvGrpSpPr>
          <p:cNvPr id="44" name="그룹 43"/>
          <p:cNvGrpSpPr/>
          <p:nvPr/>
        </p:nvGrpSpPr>
        <p:grpSpPr>
          <a:xfrm>
            <a:off x="3060000" y="1311415"/>
            <a:ext cx="5840968" cy="4191240"/>
            <a:chOff x="2845837" y="1147691"/>
            <a:chExt cx="5840968" cy="4191240"/>
          </a:xfrm>
        </p:grpSpPr>
        <p:sp>
          <p:nvSpPr>
            <p:cNvPr id="9" name="모서리가 둥근 직사각형 8"/>
            <p:cNvSpPr/>
            <p:nvPr/>
          </p:nvSpPr>
          <p:spPr>
            <a:xfrm>
              <a:off x="3077551" y="1147691"/>
              <a:ext cx="5609254" cy="858416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600" dirty="0"/>
                <a:t>Docker </a:t>
              </a:r>
              <a:r>
                <a:rPr lang="ko-KR" altLang="en-US" sz="3600" dirty="0"/>
                <a:t>모니터링</a:t>
              </a:r>
              <a:r>
                <a:rPr lang="en-US" altLang="ko-KR" sz="3600" dirty="0"/>
                <a:t>/</a:t>
              </a:r>
              <a:r>
                <a:rPr lang="ko-KR" altLang="en-US" sz="3600" dirty="0"/>
                <a:t>게시판</a:t>
              </a:r>
            </a:p>
          </p:txBody>
        </p:sp>
        <p:cxnSp>
          <p:nvCxnSpPr>
            <p:cNvPr id="4" name="꺾인 연결선 3"/>
            <p:cNvCxnSpPr>
              <a:stCxn id="9" idx="1"/>
              <a:endCxn id="25" idx="1"/>
            </p:cNvCxnSpPr>
            <p:nvPr/>
          </p:nvCxnSpPr>
          <p:spPr>
            <a:xfrm rot="10800000" flipH="1" flipV="1">
              <a:off x="3077550" y="1576898"/>
              <a:ext cx="457199" cy="3511557"/>
            </a:xfrm>
            <a:prstGeom prst="bentConnector3">
              <a:avLst>
                <a:gd name="adj1" fmla="val -50000"/>
              </a:avLst>
            </a:prstGeom>
            <a:ln w="5715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모서리가 둥근 직사각형 21"/>
            <p:cNvSpPr/>
            <p:nvPr/>
          </p:nvSpPr>
          <p:spPr>
            <a:xfrm>
              <a:off x="3534750" y="2349707"/>
              <a:ext cx="3220613" cy="500950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400" dirty="0"/>
                <a:t>1. Google </a:t>
              </a:r>
              <a:r>
                <a:rPr lang="en-US" altLang="ko-KR" sz="2400" dirty="0" err="1"/>
                <a:t>cadvisor</a:t>
              </a:r>
              <a:endParaRPr lang="ko-KR" altLang="en-US" sz="2400" dirty="0"/>
            </a:p>
          </p:txBody>
        </p:sp>
        <p:sp>
          <p:nvSpPr>
            <p:cNvPr id="23" name="모서리가 둥근 직사각형 22"/>
            <p:cNvSpPr/>
            <p:nvPr/>
          </p:nvSpPr>
          <p:spPr>
            <a:xfrm>
              <a:off x="3534750" y="3179132"/>
              <a:ext cx="3220613" cy="500950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400" dirty="0"/>
                <a:t>2. </a:t>
              </a:r>
              <a:r>
                <a:rPr lang="ko-KR" altLang="en-US" sz="2400" dirty="0"/>
                <a:t>게시판</a:t>
              </a:r>
              <a:r>
                <a:rPr lang="en-US" altLang="ko-KR" sz="2400" dirty="0"/>
                <a:t>(3</a:t>
              </a:r>
              <a:r>
                <a:rPr lang="ko-KR" altLang="en-US" sz="2400" dirty="0"/>
                <a:t>일차 참고</a:t>
              </a:r>
              <a:r>
                <a:rPr lang="en-US" altLang="ko-KR" sz="2400" dirty="0"/>
                <a:t>)</a:t>
              </a:r>
              <a:endParaRPr lang="ko-KR" altLang="en-US" sz="2400" dirty="0"/>
            </a:p>
          </p:txBody>
        </p:sp>
        <p:sp>
          <p:nvSpPr>
            <p:cNvPr id="24" name="모서리가 둥근 직사각형 23"/>
            <p:cNvSpPr/>
            <p:nvPr/>
          </p:nvSpPr>
          <p:spPr>
            <a:xfrm>
              <a:off x="3534750" y="4008557"/>
              <a:ext cx="3220613" cy="500950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400" dirty="0"/>
                <a:t>3. </a:t>
              </a:r>
              <a:r>
                <a:rPr lang="en-US" altLang="ko-KR" sz="2400" dirty="0" err="1"/>
                <a:t>docker</a:t>
              </a:r>
              <a:r>
                <a:rPr lang="en-US" altLang="ko-KR" sz="2400" dirty="0"/>
                <a:t>-compose</a:t>
              </a:r>
              <a:endParaRPr lang="ko-KR" altLang="en-US" sz="2400" dirty="0"/>
            </a:p>
          </p:txBody>
        </p:sp>
        <p:sp>
          <p:nvSpPr>
            <p:cNvPr id="25" name="모서리가 둥근 직사각형 24"/>
            <p:cNvSpPr/>
            <p:nvPr/>
          </p:nvSpPr>
          <p:spPr>
            <a:xfrm>
              <a:off x="3534750" y="4837981"/>
              <a:ext cx="3220613" cy="500950"/>
            </a:xfrm>
            <a:prstGeom prst="roundRect">
              <a:avLst/>
            </a:prstGeom>
            <a:solidFill>
              <a:srgbClr val="00B0F0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400" dirty="0"/>
                <a:t>4. </a:t>
              </a:r>
              <a:r>
                <a:rPr lang="en-US" altLang="ko-KR" sz="2400" dirty="0" err="1"/>
                <a:t>DockerFile</a:t>
              </a:r>
              <a:endParaRPr lang="ko-KR" altLang="en-US" sz="2400" dirty="0"/>
            </a:p>
          </p:txBody>
        </p:sp>
        <p:cxnSp>
          <p:nvCxnSpPr>
            <p:cNvPr id="37" name="직선 연결선 36"/>
            <p:cNvCxnSpPr>
              <a:stCxn id="22" idx="1"/>
            </p:cNvCxnSpPr>
            <p:nvPr/>
          </p:nvCxnSpPr>
          <p:spPr>
            <a:xfrm flipH="1">
              <a:off x="2845837" y="2600182"/>
              <a:ext cx="688913" cy="3059"/>
            </a:xfrm>
            <a:prstGeom prst="line">
              <a:avLst/>
            </a:prstGeom>
            <a:ln w="5715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/>
            <p:cNvCxnSpPr>
              <a:stCxn id="23" idx="1"/>
            </p:cNvCxnSpPr>
            <p:nvPr/>
          </p:nvCxnSpPr>
          <p:spPr>
            <a:xfrm flipH="1">
              <a:off x="2845837" y="3429607"/>
              <a:ext cx="688913" cy="4058"/>
            </a:xfrm>
            <a:prstGeom prst="line">
              <a:avLst/>
            </a:prstGeom>
            <a:ln w="5715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40"/>
            <p:cNvCxnSpPr>
              <a:stCxn id="24" idx="1"/>
            </p:cNvCxnSpPr>
            <p:nvPr/>
          </p:nvCxnSpPr>
          <p:spPr>
            <a:xfrm flipH="1">
              <a:off x="2845837" y="4259032"/>
              <a:ext cx="688913" cy="5058"/>
            </a:xfrm>
            <a:prstGeom prst="line">
              <a:avLst/>
            </a:prstGeom>
            <a:ln w="5715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9018911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6344816"/>
            <a:ext cx="12192000" cy="933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0" y="6354147"/>
            <a:ext cx="12192000" cy="503853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0339" y="6488420"/>
            <a:ext cx="3593651" cy="253968"/>
          </a:xfrm>
          <a:prstGeom prst="rect">
            <a:avLst/>
          </a:prstGeom>
        </p:spPr>
      </p:pic>
      <p:cxnSp>
        <p:nvCxnSpPr>
          <p:cNvPr id="12" name="직선 연결선 11"/>
          <p:cNvCxnSpPr/>
          <p:nvPr/>
        </p:nvCxnSpPr>
        <p:spPr>
          <a:xfrm>
            <a:off x="3105" y="544285"/>
            <a:ext cx="12192000" cy="933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3110" y="12446"/>
            <a:ext cx="12192000" cy="503853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46647" y="49770"/>
            <a:ext cx="66154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FFFFFF"/>
                </a:solidFill>
              </a:rPr>
              <a:t>2-4. </a:t>
            </a:r>
            <a:r>
              <a:rPr lang="en-US" altLang="ko-KR" sz="2400" dirty="0" err="1">
                <a:solidFill>
                  <a:srgbClr val="FFFFFF"/>
                </a:solidFill>
              </a:rPr>
              <a:t>Dockerfile</a:t>
            </a:r>
            <a:endParaRPr lang="ko-KR" altLang="en-US" sz="2400" dirty="0">
              <a:solidFill>
                <a:srgbClr val="FFFFFF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64293" y="839584"/>
            <a:ext cx="110970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/>
              <a:t>Dockerfile</a:t>
            </a:r>
            <a:endParaRPr lang="en-US" altLang="ko-KR" sz="2400" dirty="0"/>
          </a:p>
          <a:p>
            <a:r>
              <a:rPr lang="en-US" altLang="ko-KR" sz="2400" dirty="0"/>
              <a:t> - </a:t>
            </a:r>
            <a:r>
              <a:rPr lang="en-US" altLang="ko-KR" sz="2400" dirty="0" err="1"/>
              <a:t>dockerfile</a:t>
            </a:r>
            <a:r>
              <a:rPr lang="en-US" altLang="ko-KR" sz="2400" dirty="0"/>
              <a:t> </a:t>
            </a:r>
            <a:r>
              <a:rPr lang="ko-KR" altLang="en-US" sz="2400" dirty="0"/>
              <a:t>상에서 작동시킬 컨테이너의 구성 정보를 기술하기 위한 파일</a:t>
            </a:r>
            <a:endParaRPr lang="en-US" altLang="ko-KR" sz="2400" dirty="0"/>
          </a:p>
        </p:txBody>
      </p:sp>
      <p:grpSp>
        <p:nvGrpSpPr>
          <p:cNvPr id="34" name="그룹 33"/>
          <p:cNvGrpSpPr/>
          <p:nvPr/>
        </p:nvGrpSpPr>
        <p:grpSpPr>
          <a:xfrm>
            <a:off x="1051034" y="1860336"/>
            <a:ext cx="9786049" cy="2489235"/>
            <a:chOff x="1051034" y="1860336"/>
            <a:chExt cx="9786049" cy="2489235"/>
          </a:xfrm>
        </p:grpSpPr>
        <p:sp>
          <p:nvSpPr>
            <p:cNvPr id="3" name="모서리가 둥근 직사각형 2"/>
            <p:cNvSpPr/>
            <p:nvPr/>
          </p:nvSpPr>
          <p:spPr>
            <a:xfrm>
              <a:off x="1051034" y="1860336"/>
              <a:ext cx="2554014" cy="1471448"/>
            </a:xfrm>
            <a:prstGeom prst="roundRect">
              <a:avLst/>
            </a:prstGeom>
            <a:solidFill>
              <a:schemeClr val="tx1">
                <a:lumMod val="95000"/>
                <a:lumOff val="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err="1"/>
                <a:t>Dockerfile</a:t>
              </a:r>
              <a:endParaRPr lang="ko-KR" altLang="en-US" dirty="0"/>
            </a:p>
          </p:txBody>
        </p:sp>
        <p:sp>
          <p:nvSpPr>
            <p:cNvPr id="16" name="모서리가 둥근 직사각형 15"/>
            <p:cNvSpPr/>
            <p:nvPr/>
          </p:nvSpPr>
          <p:spPr>
            <a:xfrm>
              <a:off x="4667051" y="1860336"/>
              <a:ext cx="2554014" cy="1471448"/>
            </a:xfrm>
            <a:prstGeom prst="round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Docker Image</a:t>
              </a:r>
              <a:endParaRPr lang="ko-KR" altLang="en-US" dirty="0"/>
            </a:p>
          </p:txBody>
        </p:sp>
        <p:sp>
          <p:nvSpPr>
            <p:cNvPr id="17" name="모서리가 둥근 직사각형 16"/>
            <p:cNvSpPr/>
            <p:nvPr/>
          </p:nvSpPr>
          <p:spPr>
            <a:xfrm>
              <a:off x="8283069" y="1860336"/>
              <a:ext cx="2554014" cy="1471448"/>
            </a:xfrm>
            <a:prstGeom prst="round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Docker Container</a:t>
              </a:r>
              <a:endParaRPr lang="ko-KR" altLang="en-US" dirty="0"/>
            </a:p>
          </p:txBody>
        </p:sp>
        <p:cxnSp>
          <p:nvCxnSpPr>
            <p:cNvPr id="6" name="직선 화살표 연결선 5"/>
            <p:cNvCxnSpPr>
              <a:stCxn id="3" idx="3"/>
              <a:endCxn id="16" idx="1"/>
            </p:cNvCxnSpPr>
            <p:nvPr/>
          </p:nvCxnSpPr>
          <p:spPr>
            <a:xfrm>
              <a:off x="3605048" y="2596060"/>
              <a:ext cx="1062003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화살표 연결선 18"/>
            <p:cNvCxnSpPr>
              <a:stCxn id="16" idx="3"/>
              <a:endCxn id="17" idx="1"/>
            </p:cNvCxnSpPr>
            <p:nvPr/>
          </p:nvCxnSpPr>
          <p:spPr>
            <a:xfrm>
              <a:off x="7221065" y="2596060"/>
              <a:ext cx="1062004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3699643" y="2280745"/>
              <a:ext cx="8412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/>
                <a:t>build</a:t>
              </a:r>
              <a:endParaRPr lang="ko-KR" altLang="en-US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7331424" y="2268433"/>
              <a:ext cx="8412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/>
                <a:t>run</a:t>
              </a:r>
              <a:endParaRPr lang="ko-KR" altLang="en-US" dirty="0"/>
            </a:p>
          </p:txBody>
        </p:sp>
        <p:sp>
          <p:nvSpPr>
            <p:cNvPr id="22" name="순서도: 카드 21"/>
            <p:cNvSpPr/>
            <p:nvPr/>
          </p:nvSpPr>
          <p:spPr>
            <a:xfrm>
              <a:off x="1051034" y="3824053"/>
              <a:ext cx="672662" cy="525518"/>
            </a:xfrm>
            <a:prstGeom prst="flowChartPunchedCard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/>
                <a:t>Code</a:t>
              </a:r>
              <a:endParaRPr lang="ko-KR" altLang="en-US" sz="1600" dirty="0"/>
            </a:p>
          </p:txBody>
        </p:sp>
        <p:sp>
          <p:nvSpPr>
            <p:cNvPr id="23" name="순서도: 카드 22"/>
            <p:cNvSpPr/>
            <p:nvPr/>
          </p:nvSpPr>
          <p:spPr>
            <a:xfrm>
              <a:off x="1991710" y="3824053"/>
              <a:ext cx="672662" cy="525518"/>
            </a:xfrm>
            <a:prstGeom prst="flowChartPunchedCard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err="1"/>
                <a:t>os</a:t>
              </a:r>
              <a:endParaRPr lang="ko-KR" altLang="en-US" sz="1600" dirty="0"/>
            </a:p>
          </p:txBody>
        </p:sp>
        <p:sp>
          <p:nvSpPr>
            <p:cNvPr id="24" name="순서도: 카드 23"/>
            <p:cNvSpPr/>
            <p:nvPr/>
          </p:nvSpPr>
          <p:spPr>
            <a:xfrm>
              <a:off x="2932386" y="3804749"/>
              <a:ext cx="672662" cy="525518"/>
            </a:xfrm>
            <a:prstGeom prst="flowChartPunchedCard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/>
                <a:t>other</a:t>
              </a:r>
            </a:p>
            <a:p>
              <a:pPr algn="ctr"/>
              <a:r>
                <a:rPr lang="en-US" altLang="ko-KR" sz="1000" dirty="0"/>
                <a:t>Dependencies</a:t>
              </a:r>
              <a:endParaRPr lang="ko-KR" altLang="en-US" sz="1000" dirty="0"/>
            </a:p>
          </p:txBody>
        </p:sp>
        <p:cxnSp>
          <p:nvCxnSpPr>
            <p:cNvPr id="26" name="꺾인 연결선 25"/>
            <p:cNvCxnSpPr>
              <a:stCxn id="22" idx="0"/>
              <a:endCxn id="3" idx="2"/>
            </p:cNvCxnSpPr>
            <p:nvPr/>
          </p:nvCxnSpPr>
          <p:spPr>
            <a:xfrm rot="5400000" flipH="1" flipV="1">
              <a:off x="1611569" y="3107581"/>
              <a:ext cx="492269" cy="940676"/>
            </a:xfrm>
            <a:prstGeom prst="bentConnector3">
              <a:avLst/>
            </a:prstGeom>
            <a:ln w="1905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꺾인 연결선 26"/>
            <p:cNvCxnSpPr>
              <a:stCxn id="23" idx="0"/>
              <a:endCxn id="3" idx="2"/>
            </p:cNvCxnSpPr>
            <p:nvPr/>
          </p:nvCxnSpPr>
          <p:spPr>
            <a:xfrm rot="5400000" flipH="1" flipV="1">
              <a:off x="2081907" y="3577919"/>
              <a:ext cx="492269" cy="12700"/>
            </a:xfrm>
            <a:prstGeom prst="bentConnector3">
              <a:avLst/>
            </a:prstGeom>
            <a:ln w="1905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꺾인 연결선 29"/>
            <p:cNvCxnSpPr>
              <a:stCxn id="24" idx="0"/>
              <a:endCxn id="3" idx="2"/>
            </p:cNvCxnSpPr>
            <p:nvPr/>
          </p:nvCxnSpPr>
          <p:spPr>
            <a:xfrm rot="16200000" flipV="1">
              <a:off x="2561897" y="3097929"/>
              <a:ext cx="472965" cy="940676"/>
            </a:xfrm>
            <a:prstGeom prst="bentConnector3">
              <a:avLst/>
            </a:prstGeom>
            <a:ln w="1905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/>
          <p:cNvSpPr txBox="1"/>
          <p:nvPr/>
        </p:nvSpPr>
        <p:spPr>
          <a:xfrm>
            <a:off x="464293" y="4654366"/>
            <a:ext cx="11325114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1600" dirty="0" err="1"/>
              <a:t>docerfile</a:t>
            </a:r>
            <a:r>
              <a:rPr lang="ko-KR" altLang="en-US" sz="1600" dirty="0"/>
              <a:t>로 </a:t>
            </a:r>
            <a:r>
              <a:rPr lang="en-US" altLang="ko-KR" sz="1600" dirty="0" err="1"/>
              <a:t>docker</a:t>
            </a:r>
            <a:r>
              <a:rPr lang="en-US" altLang="ko-KR" sz="1600" dirty="0"/>
              <a:t> image</a:t>
            </a:r>
            <a:r>
              <a:rPr lang="ko-KR" altLang="en-US" sz="1600" dirty="0"/>
              <a:t>생성</a:t>
            </a:r>
            <a:endParaRPr lang="en-US" altLang="ko-KR" sz="1600" dirty="0"/>
          </a:p>
          <a:p>
            <a:pPr lvl="0"/>
            <a:endParaRPr lang="en-US" altLang="ko-KR" sz="1600" dirty="0"/>
          </a:p>
          <a:p>
            <a:pPr lvl="0"/>
            <a:r>
              <a:rPr lang="en-US" altLang="ko-KR" sz="1600" dirty="0"/>
              <a:t>- </a:t>
            </a:r>
            <a:r>
              <a:rPr lang="en-US" altLang="ko-KR" dirty="0" err="1"/>
              <a:t>docker</a:t>
            </a:r>
            <a:r>
              <a:rPr lang="en-US" altLang="ko-KR" dirty="0"/>
              <a:t> build -t [</a:t>
            </a:r>
            <a:r>
              <a:rPr lang="ko-KR" altLang="ko-KR" dirty="0"/>
              <a:t>생성할 </a:t>
            </a:r>
            <a:r>
              <a:rPr lang="en-US" altLang="ko-KR" dirty="0"/>
              <a:t>image</a:t>
            </a:r>
            <a:r>
              <a:rPr lang="ko-KR" altLang="ko-KR" dirty="0"/>
              <a:t>명</a:t>
            </a:r>
            <a:r>
              <a:rPr lang="en-US" altLang="ko-KR" dirty="0"/>
              <a:t>]:[</a:t>
            </a:r>
            <a:r>
              <a:rPr lang="ko-KR" altLang="ko-KR" dirty="0" err="1"/>
              <a:t>태그명</a:t>
            </a:r>
            <a:r>
              <a:rPr lang="en-US" altLang="ko-KR" dirty="0"/>
              <a:t>] [</a:t>
            </a:r>
            <a:r>
              <a:rPr lang="en-US" altLang="ko-KR" dirty="0" err="1"/>
              <a:t>dockerfile</a:t>
            </a:r>
            <a:r>
              <a:rPr lang="ko-KR" altLang="ko-KR" dirty="0"/>
              <a:t>의 위치</a:t>
            </a:r>
            <a:r>
              <a:rPr lang="en-US" altLang="ko-KR" dirty="0"/>
              <a:t>]</a:t>
            </a:r>
            <a:endParaRPr lang="en-US" altLang="ko-KR" sz="1600" dirty="0"/>
          </a:p>
          <a:p>
            <a:r>
              <a:rPr lang="en-US" altLang="ko-KR" sz="1600" dirty="0"/>
              <a:t>- </a:t>
            </a:r>
            <a:r>
              <a:rPr lang="en-US" altLang="ko-KR" dirty="0" err="1"/>
              <a:t>docker</a:t>
            </a:r>
            <a:r>
              <a:rPr lang="en-US" altLang="ko-KR" dirty="0"/>
              <a:t> build -t [</a:t>
            </a:r>
            <a:r>
              <a:rPr lang="ko-KR" altLang="ko-KR" dirty="0"/>
              <a:t>생성할 </a:t>
            </a:r>
            <a:r>
              <a:rPr lang="en-US" altLang="ko-KR" dirty="0"/>
              <a:t>image</a:t>
            </a:r>
            <a:r>
              <a:rPr lang="ko-KR" altLang="ko-KR" dirty="0"/>
              <a:t>명</a:t>
            </a:r>
            <a:r>
              <a:rPr lang="en-US" altLang="ko-KR" dirty="0"/>
              <a:t>]:[</a:t>
            </a:r>
            <a:r>
              <a:rPr lang="ko-KR" altLang="ko-KR" dirty="0" err="1"/>
              <a:t>태그명</a:t>
            </a:r>
            <a:r>
              <a:rPr lang="en-US" altLang="ko-KR" dirty="0"/>
              <a:t>] -f [</a:t>
            </a:r>
            <a:r>
              <a:rPr lang="en-US" altLang="ko-KR" dirty="0" err="1"/>
              <a:t>dockerfile</a:t>
            </a:r>
            <a:r>
              <a:rPr lang="ko-KR" altLang="ko-KR" dirty="0"/>
              <a:t>명</a:t>
            </a:r>
            <a:r>
              <a:rPr lang="en-US" altLang="ko-KR" dirty="0"/>
              <a:t>] [</a:t>
            </a:r>
            <a:r>
              <a:rPr lang="en-US" altLang="ko-KR" dirty="0" err="1"/>
              <a:t>dockerfile</a:t>
            </a:r>
            <a:r>
              <a:rPr lang="ko-KR" altLang="ko-KR" dirty="0"/>
              <a:t>의 위치</a:t>
            </a:r>
            <a:r>
              <a:rPr lang="en-US" altLang="ko-KR" dirty="0"/>
              <a:t>]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3804125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6344816"/>
            <a:ext cx="12192000" cy="933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0" y="6354147"/>
            <a:ext cx="12192000" cy="503853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0339" y="6488420"/>
            <a:ext cx="3593651" cy="253968"/>
          </a:xfrm>
          <a:prstGeom prst="rect">
            <a:avLst/>
          </a:prstGeom>
        </p:spPr>
      </p:pic>
      <p:cxnSp>
        <p:nvCxnSpPr>
          <p:cNvPr id="12" name="직선 연결선 11"/>
          <p:cNvCxnSpPr/>
          <p:nvPr/>
        </p:nvCxnSpPr>
        <p:spPr>
          <a:xfrm>
            <a:off x="3105" y="544285"/>
            <a:ext cx="12192000" cy="933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3110" y="12446"/>
            <a:ext cx="12192000" cy="503853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46647" y="49770"/>
            <a:ext cx="66154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FFFFFF"/>
                </a:solidFill>
              </a:rPr>
              <a:t>2-4. </a:t>
            </a:r>
            <a:r>
              <a:rPr lang="en-US" altLang="ko-KR" sz="2400" dirty="0" err="1">
                <a:solidFill>
                  <a:srgbClr val="FFFFFF"/>
                </a:solidFill>
              </a:rPr>
              <a:t>Dockerfile</a:t>
            </a:r>
            <a:endParaRPr lang="ko-KR" altLang="en-US" sz="2400" dirty="0">
              <a:solidFill>
                <a:srgbClr val="FFFFFF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64293" y="839584"/>
            <a:ext cx="110970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/>
              <a:t>Dockerfile</a:t>
            </a:r>
            <a:endParaRPr lang="en-US" altLang="ko-KR" sz="2400" dirty="0"/>
          </a:p>
          <a:p>
            <a:r>
              <a:rPr lang="en-US" altLang="ko-KR" sz="2400" dirty="0"/>
              <a:t> - </a:t>
            </a:r>
            <a:r>
              <a:rPr lang="en-US" altLang="ko-KR" sz="2400" dirty="0" err="1"/>
              <a:t>dockerfile</a:t>
            </a:r>
            <a:r>
              <a:rPr lang="en-US" altLang="ko-KR" sz="2400" dirty="0"/>
              <a:t> (apache test)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64293" y="1942705"/>
            <a:ext cx="11325114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dirty="0"/>
              <a:t>docker@docker-host-1:~$ </a:t>
            </a:r>
            <a:r>
              <a:rPr lang="en-US" altLang="ko-KR" dirty="0" err="1"/>
              <a:t>mkdir</a:t>
            </a:r>
            <a:r>
              <a:rPr lang="en-US" altLang="ko-KR" dirty="0"/>
              <a:t> </a:t>
            </a:r>
            <a:r>
              <a:rPr lang="en-US" altLang="ko-KR" dirty="0" err="1"/>
              <a:t>apache_test</a:t>
            </a:r>
            <a:r>
              <a:rPr lang="en-US" altLang="ko-KR" dirty="0"/>
              <a:t> &amp;&amp; cd $_</a:t>
            </a:r>
          </a:p>
          <a:p>
            <a:pPr lvl="0"/>
            <a:r>
              <a:rPr lang="en-US" altLang="ko-KR" dirty="0"/>
              <a:t>docker@docker-host-1:~</a:t>
            </a:r>
            <a:r>
              <a:rPr lang="en-US" altLang="ko-KR" dirty="0" err="1"/>
              <a:t>apache_test</a:t>
            </a:r>
            <a:r>
              <a:rPr lang="en-US" altLang="ko-KR" dirty="0"/>
              <a:t>$ vi test.html</a:t>
            </a:r>
          </a:p>
          <a:p>
            <a:pPr lvl="0"/>
            <a:endParaRPr lang="en-US" altLang="ko-KR" dirty="0"/>
          </a:p>
          <a:p>
            <a:pPr lvl="0"/>
            <a:r>
              <a:rPr lang="en-US" altLang="ko-KR" sz="1400" dirty="0"/>
              <a:t>&lt;!DOCTYPE html&gt;</a:t>
            </a:r>
          </a:p>
          <a:p>
            <a:pPr lvl="0"/>
            <a:r>
              <a:rPr lang="en-US" altLang="ko-KR" sz="1400" dirty="0"/>
              <a:t>&lt;html </a:t>
            </a:r>
            <a:r>
              <a:rPr lang="en-US" altLang="ko-KR" sz="1400" dirty="0" err="1"/>
              <a:t>lang</a:t>
            </a:r>
            <a:r>
              <a:rPr lang="en-US" altLang="ko-KR" sz="1400" dirty="0"/>
              <a:t>="</a:t>
            </a:r>
            <a:r>
              <a:rPr lang="en-US" altLang="ko-KR" sz="1400" dirty="0" err="1"/>
              <a:t>en</a:t>
            </a:r>
            <a:r>
              <a:rPr lang="en-US" altLang="ko-KR" sz="1400" dirty="0"/>
              <a:t>"&gt;</a:t>
            </a:r>
          </a:p>
          <a:p>
            <a:pPr lvl="0"/>
            <a:r>
              <a:rPr lang="en-US" altLang="ko-KR" sz="1400" dirty="0"/>
              <a:t>&lt;head&gt;</a:t>
            </a:r>
          </a:p>
          <a:p>
            <a:pPr lvl="0"/>
            <a:r>
              <a:rPr lang="en-US" altLang="ko-KR" sz="1400" dirty="0"/>
              <a:t>        &lt;meta charset="UTF-8"&gt;</a:t>
            </a:r>
          </a:p>
          <a:p>
            <a:pPr lvl="0"/>
            <a:r>
              <a:rPr lang="en-US" altLang="ko-KR" sz="1400" dirty="0"/>
              <a:t>        &lt;title&gt;"</a:t>
            </a:r>
            <a:r>
              <a:rPr lang="en-US" altLang="ko-KR" sz="1400" dirty="0" err="1"/>
              <a:t>Hi~Docker</a:t>
            </a:r>
            <a:r>
              <a:rPr lang="en-US" altLang="ko-KR" sz="1400" dirty="0"/>
              <a:t>"&lt;/title&gt;</a:t>
            </a:r>
          </a:p>
          <a:p>
            <a:pPr lvl="0"/>
            <a:r>
              <a:rPr lang="en-US" altLang="ko-KR" sz="1400" dirty="0"/>
              <a:t>&lt;/head&gt;</a:t>
            </a:r>
          </a:p>
          <a:p>
            <a:pPr lvl="0"/>
            <a:r>
              <a:rPr lang="en-US" altLang="ko-KR" sz="1400" dirty="0"/>
              <a:t>&lt;body&gt;</a:t>
            </a:r>
          </a:p>
          <a:p>
            <a:pPr lvl="0"/>
            <a:r>
              <a:rPr lang="en-US" altLang="ko-KR" sz="1400" dirty="0"/>
              <a:t>        &lt;h1&gt;Welcome to Docker World&lt;/h1&gt;</a:t>
            </a:r>
          </a:p>
          <a:p>
            <a:pPr lvl="0"/>
            <a:r>
              <a:rPr lang="en-US" altLang="ko-KR" sz="1400" dirty="0"/>
              <a:t>&lt;/body&gt;</a:t>
            </a:r>
          </a:p>
          <a:p>
            <a:pPr lvl="0"/>
            <a:r>
              <a:rPr lang="en-US" altLang="ko-KR" sz="1400" dirty="0"/>
              <a:t>&lt;/html&gt;</a:t>
            </a:r>
          </a:p>
          <a:p>
            <a:pPr lvl="0"/>
            <a:endParaRPr lang="ko-KR" altLang="ko-KR" dirty="0"/>
          </a:p>
        </p:txBody>
      </p:sp>
    </p:spTree>
    <p:extLst>
      <p:ext uri="{BB962C8B-B14F-4D97-AF65-F5344CB8AC3E}">
        <p14:creationId xmlns:p14="http://schemas.microsoft.com/office/powerpoint/2010/main" val="243793359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6344816"/>
            <a:ext cx="12192000" cy="933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0" y="6354147"/>
            <a:ext cx="12192000" cy="503853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0339" y="6488420"/>
            <a:ext cx="3593651" cy="253968"/>
          </a:xfrm>
          <a:prstGeom prst="rect">
            <a:avLst/>
          </a:prstGeom>
        </p:spPr>
      </p:pic>
      <p:cxnSp>
        <p:nvCxnSpPr>
          <p:cNvPr id="12" name="직선 연결선 11"/>
          <p:cNvCxnSpPr/>
          <p:nvPr/>
        </p:nvCxnSpPr>
        <p:spPr>
          <a:xfrm>
            <a:off x="3105" y="544285"/>
            <a:ext cx="12192000" cy="933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3110" y="12446"/>
            <a:ext cx="12192000" cy="503853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46647" y="49770"/>
            <a:ext cx="66154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FFFFFF"/>
                </a:solidFill>
              </a:rPr>
              <a:t>2-4. </a:t>
            </a:r>
            <a:r>
              <a:rPr lang="en-US" altLang="ko-KR" sz="2400" dirty="0" err="1">
                <a:solidFill>
                  <a:srgbClr val="FFFFFF"/>
                </a:solidFill>
              </a:rPr>
              <a:t>Dockerfile</a:t>
            </a:r>
            <a:endParaRPr lang="ko-KR" altLang="en-US" sz="2400" dirty="0">
              <a:solidFill>
                <a:srgbClr val="FFFFFF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64293" y="839584"/>
            <a:ext cx="110970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/>
              <a:t>Dockerfile</a:t>
            </a:r>
            <a:endParaRPr lang="en-US" altLang="ko-KR" sz="2400" dirty="0"/>
          </a:p>
          <a:p>
            <a:r>
              <a:rPr lang="en-US" altLang="ko-KR" sz="2400" dirty="0"/>
              <a:t> - </a:t>
            </a:r>
            <a:r>
              <a:rPr lang="en-US" altLang="ko-KR" sz="2400" dirty="0" err="1"/>
              <a:t>dockerfile</a:t>
            </a:r>
            <a:r>
              <a:rPr lang="en-US" altLang="ko-KR" sz="2400" dirty="0"/>
              <a:t> (apache test)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64293" y="1942705"/>
            <a:ext cx="11325114" cy="458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dirty="0"/>
              <a:t>docker@docker-host-1:~</a:t>
            </a:r>
            <a:r>
              <a:rPr lang="en-US" altLang="ko-KR" dirty="0" err="1"/>
              <a:t>apache_test</a:t>
            </a:r>
            <a:r>
              <a:rPr lang="en-US" altLang="ko-KR" dirty="0"/>
              <a:t>$ vi </a:t>
            </a:r>
            <a:r>
              <a:rPr lang="en-US" altLang="ko-KR" dirty="0" err="1"/>
              <a:t>Dockerfile_apache_test</a:t>
            </a:r>
            <a:endParaRPr lang="en-US" altLang="ko-KR" dirty="0"/>
          </a:p>
          <a:p>
            <a:pPr lvl="0"/>
            <a:endParaRPr lang="en-US" altLang="ko-KR" sz="1400" dirty="0"/>
          </a:p>
          <a:p>
            <a:pPr lvl="0"/>
            <a:r>
              <a:rPr lang="en-US" altLang="ko-KR" sz="1400" dirty="0"/>
              <a:t>#base image </a:t>
            </a:r>
            <a:r>
              <a:rPr lang="ko-KR" altLang="en-US" sz="1400" dirty="0"/>
              <a:t>설정</a:t>
            </a:r>
          </a:p>
          <a:p>
            <a:pPr lvl="0"/>
            <a:r>
              <a:rPr lang="en-US" altLang="ko-KR" sz="1400" dirty="0"/>
              <a:t>FROM ubuntu:16.04</a:t>
            </a:r>
          </a:p>
          <a:p>
            <a:pPr lvl="0"/>
            <a:r>
              <a:rPr lang="en-US" altLang="ko-KR" sz="1400" dirty="0"/>
              <a:t>#</a:t>
            </a:r>
            <a:r>
              <a:rPr lang="ko-KR" altLang="en-US" sz="1400" dirty="0"/>
              <a:t>이미지를 생성한 사람의 정보</a:t>
            </a:r>
            <a:r>
              <a:rPr lang="en-US" altLang="ko-KR" sz="1400" dirty="0"/>
              <a:t>(</a:t>
            </a:r>
            <a:r>
              <a:rPr lang="ko-KR" altLang="en-US" sz="1400" dirty="0" err="1"/>
              <a:t>생략가능</a:t>
            </a:r>
            <a:r>
              <a:rPr lang="en-US" altLang="ko-KR" sz="1400" dirty="0"/>
              <a:t>)</a:t>
            </a:r>
          </a:p>
          <a:p>
            <a:pPr lvl="0"/>
            <a:r>
              <a:rPr lang="en-US" altLang="ko-KR" sz="1400" dirty="0"/>
              <a:t>MAINTAINER "neighbor-</a:t>
            </a:r>
            <a:r>
              <a:rPr lang="en-US" altLang="ko-KR" sz="1400" dirty="0" err="1"/>
              <a:t>docker</a:t>
            </a:r>
            <a:r>
              <a:rPr lang="en-US" altLang="ko-KR" sz="1400" dirty="0"/>
              <a:t> &lt;</a:t>
            </a:r>
            <a:r>
              <a:rPr lang="en-US" altLang="ko-KR" sz="1400" dirty="0" err="1"/>
              <a:t>neighbor.docler@test.docker</a:t>
            </a:r>
            <a:r>
              <a:rPr lang="en-US" altLang="ko-KR" sz="1400" dirty="0"/>
              <a:t>&gt;"</a:t>
            </a:r>
          </a:p>
          <a:p>
            <a:pPr lvl="0"/>
            <a:r>
              <a:rPr lang="en-US" altLang="ko-KR" sz="1400" dirty="0"/>
              <a:t>#</a:t>
            </a:r>
            <a:r>
              <a:rPr lang="ko-KR" altLang="en-US" sz="1400" dirty="0"/>
              <a:t>라벨 설정</a:t>
            </a:r>
          </a:p>
          <a:p>
            <a:pPr lvl="0"/>
            <a:r>
              <a:rPr lang="en-US" altLang="ko-KR" sz="1400" dirty="0"/>
              <a:t>LABEL "purpose"="practice"</a:t>
            </a:r>
          </a:p>
          <a:p>
            <a:pPr lvl="0"/>
            <a:r>
              <a:rPr lang="en-US" altLang="ko-KR" sz="1400" dirty="0"/>
              <a:t>#</a:t>
            </a:r>
            <a:r>
              <a:rPr lang="ko-KR" altLang="en-US" sz="1400" dirty="0"/>
              <a:t>명령어 실행</a:t>
            </a:r>
          </a:p>
          <a:p>
            <a:pPr lvl="0"/>
            <a:r>
              <a:rPr lang="en-US" altLang="ko-KR" sz="1400" dirty="0"/>
              <a:t>RUN apt-get update</a:t>
            </a:r>
          </a:p>
          <a:p>
            <a:pPr lvl="0"/>
            <a:r>
              <a:rPr lang="en-US" altLang="ko-KR" sz="1400" dirty="0"/>
              <a:t>RUN apt-get install apache2 -y</a:t>
            </a:r>
          </a:p>
          <a:p>
            <a:pPr lvl="0"/>
            <a:r>
              <a:rPr lang="en-US" altLang="ko-KR" sz="1400" dirty="0"/>
              <a:t>#</a:t>
            </a:r>
            <a:r>
              <a:rPr lang="ko-KR" altLang="en-US" sz="1400" dirty="0"/>
              <a:t>파일 디렉토리 추가</a:t>
            </a:r>
          </a:p>
          <a:p>
            <a:pPr lvl="0"/>
            <a:r>
              <a:rPr lang="en-US" altLang="ko-KR" sz="1400" dirty="0"/>
              <a:t>ADD test.html /</a:t>
            </a:r>
            <a:r>
              <a:rPr lang="en-US" altLang="ko-KR" sz="1400" dirty="0" err="1"/>
              <a:t>var</a:t>
            </a:r>
            <a:r>
              <a:rPr lang="en-US" altLang="ko-KR" sz="1400" dirty="0"/>
              <a:t>/www/html</a:t>
            </a:r>
          </a:p>
          <a:p>
            <a:r>
              <a:rPr lang="en-US" altLang="ko-KR" sz="1400" dirty="0"/>
              <a:t>#/bin/bash </a:t>
            </a:r>
            <a:r>
              <a:rPr lang="ko-KR" altLang="en-US" sz="1400" dirty="0"/>
              <a:t>에 </a:t>
            </a:r>
            <a:r>
              <a:rPr lang="en-US" altLang="ko-KR" sz="1400" dirty="0"/>
              <a:t>test.html </a:t>
            </a:r>
            <a:r>
              <a:rPr lang="ko-KR" altLang="en-US" sz="1400" dirty="0"/>
              <a:t>있으면 </a:t>
            </a:r>
            <a:r>
              <a:rPr lang="en-US" altLang="ko-KR" sz="1400" dirty="0"/>
              <a:t>“hello”</a:t>
            </a:r>
            <a:r>
              <a:rPr lang="ko-KR" altLang="en-US" sz="1400" dirty="0"/>
              <a:t>내용 추가</a:t>
            </a:r>
            <a:r>
              <a:rPr lang="en-US" altLang="ko-KR" sz="1400" dirty="0"/>
              <a:t>, </a:t>
            </a:r>
            <a:r>
              <a:rPr lang="ko-KR" altLang="en-US" sz="1400" dirty="0"/>
              <a:t>없으면 </a:t>
            </a:r>
            <a:r>
              <a:rPr lang="en-US" altLang="ko-KR" sz="1400" dirty="0"/>
              <a:t>“hello”</a:t>
            </a:r>
            <a:r>
              <a:rPr lang="ko-KR" altLang="en-US" sz="1400" dirty="0"/>
              <a:t>를 담은 </a:t>
            </a:r>
            <a:r>
              <a:rPr lang="en-US" altLang="ko-KR" sz="1400" dirty="0"/>
              <a:t>test.html</a:t>
            </a:r>
            <a:r>
              <a:rPr lang="ko-KR" altLang="en-US" sz="1400" dirty="0" err="1"/>
              <a:t>파일생성</a:t>
            </a:r>
            <a:endParaRPr lang="en-US" altLang="ko-KR" sz="1400" dirty="0"/>
          </a:p>
          <a:p>
            <a:pPr lvl="0"/>
            <a:r>
              <a:rPr lang="en-US" altLang="ko-KR" sz="1400" dirty="0"/>
              <a:t>RUN ["/bin/bash","-c", "echo hello &gt;&gt; test.html"] </a:t>
            </a:r>
          </a:p>
          <a:p>
            <a:pPr lvl="0"/>
            <a:r>
              <a:rPr lang="en-US" altLang="ko-KR" sz="1400" dirty="0"/>
              <a:t>#</a:t>
            </a:r>
            <a:r>
              <a:rPr lang="ko-KR" altLang="en-US" sz="1400" dirty="0"/>
              <a:t>포트 </a:t>
            </a:r>
            <a:r>
              <a:rPr lang="ko-KR" altLang="en-US" sz="1400" dirty="0" err="1"/>
              <a:t>익스포트</a:t>
            </a:r>
            <a:endParaRPr lang="ko-KR" altLang="en-US" sz="1400" dirty="0"/>
          </a:p>
          <a:p>
            <a:pPr lvl="0"/>
            <a:r>
              <a:rPr lang="en-US" altLang="ko-KR" sz="1400" dirty="0"/>
              <a:t>EXPOSE 80</a:t>
            </a:r>
          </a:p>
          <a:p>
            <a:pPr lvl="0"/>
            <a:r>
              <a:rPr lang="en-US" altLang="ko-KR" sz="1400" dirty="0"/>
              <a:t>CMD </a:t>
            </a:r>
            <a:r>
              <a:rPr lang="en-US" altLang="ko-KR" sz="1400" dirty="0" err="1"/>
              <a:t>apachectl</a:t>
            </a:r>
            <a:r>
              <a:rPr lang="en-US" altLang="ko-KR" sz="1400" dirty="0"/>
              <a:t> -D FOREGROUND</a:t>
            </a:r>
          </a:p>
          <a:p>
            <a:pPr lvl="0"/>
            <a:endParaRPr lang="en-US" altLang="ko-KR" dirty="0"/>
          </a:p>
          <a:p>
            <a:pPr lvl="0"/>
            <a:r>
              <a:rPr lang="en-US" altLang="ko-KR" dirty="0"/>
              <a:t> </a:t>
            </a:r>
            <a:endParaRPr lang="ko-KR" altLang="ko-KR" dirty="0"/>
          </a:p>
        </p:txBody>
      </p:sp>
    </p:spTree>
    <p:extLst>
      <p:ext uri="{BB962C8B-B14F-4D97-AF65-F5344CB8AC3E}">
        <p14:creationId xmlns:p14="http://schemas.microsoft.com/office/powerpoint/2010/main" val="349653426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6344816"/>
            <a:ext cx="12192000" cy="933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0" y="6354147"/>
            <a:ext cx="12192000" cy="503853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0339" y="6488420"/>
            <a:ext cx="3593651" cy="253968"/>
          </a:xfrm>
          <a:prstGeom prst="rect">
            <a:avLst/>
          </a:prstGeom>
        </p:spPr>
      </p:pic>
      <p:cxnSp>
        <p:nvCxnSpPr>
          <p:cNvPr id="12" name="직선 연결선 11"/>
          <p:cNvCxnSpPr/>
          <p:nvPr/>
        </p:nvCxnSpPr>
        <p:spPr>
          <a:xfrm>
            <a:off x="3105" y="544285"/>
            <a:ext cx="12192000" cy="933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3110" y="12446"/>
            <a:ext cx="12192000" cy="503853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46647" y="49770"/>
            <a:ext cx="66154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FFFFFF"/>
                </a:solidFill>
              </a:rPr>
              <a:t>2-4. </a:t>
            </a:r>
            <a:r>
              <a:rPr lang="en-US" altLang="ko-KR" sz="2400" dirty="0" err="1">
                <a:solidFill>
                  <a:srgbClr val="FFFFFF"/>
                </a:solidFill>
              </a:rPr>
              <a:t>Dockerfile</a:t>
            </a:r>
            <a:endParaRPr lang="ko-KR" altLang="en-US" sz="2400" dirty="0">
              <a:solidFill>
                <a:srgbClr val="FFFFFF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64293" y="839584"/>
            <a:ext cx="110970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/>
              <a:t>Dockerfile</a:t>
            </a:r>
            <a:endParaRPr lang="en-US" altLang="ko-KR" sz="2400" dirty="0"/>
          </a:p>
          <a:p>
            <a:r>
              <a:rPr lang="en-US" altLang="ko-KR" sz="2400" dirty="0"/>
              <a:t> - </a:t>
            </a:r>
            <a:r>
              <a:rPr lang="en-US" altLang="ko-KR" sz="2400" dirty="0" err="1"/>
              <a:t>dockerfile</a:t>
            </a:r>
            <a:r>
              <a:rPr lang="en-US" altLang="ko-KR" sz="2400" dirty="0"/>
              <a:t> (apache test)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64293" y="1942705"/>
            <a:ext cx="1132511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dirty="0"/>
              <a:t>docker@docker-host-1:~</a:t>
            </a:r>
            <a:r>
              <a:rPr lang="en-US" altLang="ko-KR" dirty="0" err="1"/>
              <a:t>apache_test</a:t>
            </a:r>
            <a:r>
              <a:rPr lang="en-US" altLang="ko-KR" dirty="0"/>
              <a:t>$ </a:t>
            </a:r>
            <a:r>
              <a:rPr lang="en-US" altLang="ko-KR" dirty="0" err="1"/>
              <a:t>docker</a:t>
            </a:r>
            <a:r>
              <a:rPr lang="en-US" altLang="ko-KR" dirty="0"/>
              <a:t> build -t mybuild:0.0 -f </a:t>
            </a:r>
            <a:r>
              <a:rPr lang="en-US" altLang="ko-KR" dirty="0" err="1"/>
              <a:t>Dockerfile_apache_test</a:t>
            </a:r>
            <a:r>
              <a:rPr lang="en-US" altLang="ko-KR" dirty="0"/>
              <a:t> .</a:t>
            </a:r>
          </a:p>
          <a:p>
            <a:pPr lvl="0"/>
            <a:r>
              <a:rPr lang="en-US" altLang="ko-KR" dirty="0"/>
              <a:t>docker@docker-host-1:~</a:t>
            </a:r>
            <a:r>
              <a:rPr lang="en-US" altLang="ko-KR" dirty="0" err="1"/>
              <a:t>apache_test</a:t>
            </a:r>
            <a:r>
              <a:rPr lang="en-US" altLang="ko-KR" dirty="0"/>
              <a:t>$ </a:t>
            </a:r>
            <a:r>
              <a:rPr lang="en-US" altLang="ko-KR" dirty="0" err="1"/>
              <a:t>docker</a:t>
            </a:r>
            <a:r>
              <a:rPr lang="en-US" altLang="ko-KR" dirty="0"/>
              <a:t> run -d -p 8070:80 --name </a:t>
            </a:r>
            <a:r>
              <a:rPr lang="en-US" altLang="ko-KR" dirty="0" err="1"/>
              <a:t>myapacheserver</a:t>
            </a:r>
            <a:r>
              <a:rPr lang="en-US" altLang="ko-KR" dirty="0"/>
              <a:t> mybuild:0.0</a:t>
            </a:r>
          </a:p>
          <a:p>
            <a:pPr lvl="0"/>
            <a:endParaRPr lang="en-US" altLang="ko-KR" dirty="0"/>
          </a:p>
          <a:p>
            <a:pPr lvl="0"/>
            <a:r>
              <a:rPr lang="ko-KR" altLang="en-US" dirty="0"/>
              <a:t>이미지 정보 확인</a:t>
            </a:r>
            <a:endParaRPr lang="en-US" altLang="ko-KR" dirty="0"/>
          </a:p>
          <a:p>
            <a:pPr lvl="0"/>
            <a:r>
              <a:rPr lang="en-US" altLang="ko-KR" dirty="0"/>
              <a:t>docker@docker-host-1:~</a:t>
            </a:r>
            <a:r>
              <a:rPr lang="en-US" altLang="ko-KR" dirty="0" err="1"/>
              <a:t>apache_test</a:t>
            </a:r>
            <a:r>
              <a:rPr lang="en-US" altLang="ko-KR" dirty="0"/>
              <a:t>$ </a:t>
            </a:r>
            <a:r>
              <a:rPr lang="en-US" altLang="ko-KR" dirty="0" err="1"/>
              <a:t>docker</a:t>
            </a:r>
            <a:r>
              <a:rPr lang="en-US" altLang="ko-KR" dirty="0"/>
              <a:t> image inspect mybuild:0.0</a:t>
            </a:r>
          </a:p>
          <a:p>
            <a:pPr lvl="0"/>
            <a:endParaRPr lang="en-US" altLang="ko-KR" dirty="0"/>
          </a:p>
          <a:p>
            <a:pPr lvl="0"/>
            <a:r>
              <a:rPr lang="en-US" altLang="ko-KR" dirty="0" err="1"/>
              <a:t>Dockerfile</a:t>
            </a:r>
            <a:r>
              <a:rPr lang="en-US" altLang="ko-KR" dirty="0"/>
              <a:t> </a:t>
            </a:r>
            <a:r>
              <a:rPr lang="ko-KR" altLang="en-US" dirty="0"/>
              <a:t>명령어 확인</a:t>
            </a:r>
            <a:endParaRPr lang="en-US" altLang="ko-KR" dirty="0"/>
          </a:p>
          <a:p>
            <a:pPr lvl="0"/>
            <a:r>
              <a:rPr lang="en-US" altLang="ko-KR" dirty="0"/>
              <a:t>docker@docker-host-1:~$ </a:t>
            </a:r>
            <a:r>
              <a:rPr lang="en-US" altLang="ko-KR" dirty="0" err="1"/>
              <a:t>docker</a:t>
            </a:r>
            <a:r>
              <a:rPr lang="en-US" altLang="ko-KR" dirty="0"/>
              <a:t> exec -it </a:t>
            </a:r>
            <a:r>
              <a:rPr lang="en-US" altLang="ko-KR" dirty="0" err="1"/>
              <a:t>myapacheserver</a:t>
            </a:r>
            <a:r>
              <a:rPr lang="en-US" altLang="ko-KR" dirty="0"/>
              <a:t> bash</a:t>
            </a:r>
          </a:p>
          <a:p>
            <a:pPr lvl="0"/>
            <a:r>
              <a:rPr lang="en-US" altLang="ko-KR" dirty="0"/>
              <a:t>root@56eac71c368c:/# ls</a:t>
            </a:r>
          </a:p>
          <a:p>
            <a:pPr lvl="0"/>
            <a:r>
              <a:rPr lang="en-US" altLang="ko-KR" dirty="0"/>
              <a:t>root@56eac71c368c:/# cat test.html                          #hello </a:t>
            </a:r>
            <a:r>
              <a:rPr lang="ko-KR" altLang="en-US" dirty="0"/>
              <a:t>확인</a:t>
            </a:r>
            <a:endParaRPr lang="en-US" altLang="ko-KR" dirty="0"/>
          </a:p>
          <a:p>
            <a:pPr lvl="0"/>
            <a:r>
              <a:rPr lang="en-US" altLang="ko-KR" dirty="0"/>
              <a:t>root@56eac71c368c:/# cd /</a:t>
            </a:r>
            <a:r>
              <a:rPr lang="en-US" altLang="ko-KR" dirty="0" err="1"/>
              <a:t>var</a:t>
            </a:r>
            <a:r>
              <a:rPr lang="en-US" altLang="ko-KR" dirty="0"/>
              <a:t>/www/html                 </a:t>
            </a:r>
          </a:p>
          <a:p>
            <a:pPr lvl="0"/>
            <a:r>
              <a:rPr lang="en-US" altLang="ko-KR" dirty="0"/>
              <a:t>root@56eac71c368c:/# cat test.html                          #html </a:t>
            </a:r>
            <a:r>
              <a:rPr lang="ko-KR" altLang="en-US" dirty="0"/>
              <a:t>확인</a:t>
            </a:r>
            <a:endParaRPr lang="en-US" altLang="ko-KR" dirty="0"/>
          </a:p>
          <a:p>
            <a:pPr lvl="0"/>
            <a:r>
              <a:rPr lang="en-US" altLang="ko-KR" dirty="0"/>
              <a:t> </a:t>
            </a:r>
            <a:endParaRPr lang="ko-KR" altLang="ko-KR" dirty="0"/>
          </a:p>
        </p:txBody>
      </p:sp>
    </p:spTree>
    <p:extLst>
      <p:ext uri="{BB962C8B-B14F-4D97-AF65-F5344CB8AC3E}">
        <p14:creationId xmlns:p14="http://schemas.microsoft.com/office/powerpoint/2010/main" val="24041626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6344816"/>
            <a:ext cx="12192000" cy="933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0" y="6354147"/>
            <a:ext cx="12192000" cy="503853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0339" y="6488420"/>
            <a:ext cx="3593651" cy="253968"/>
          </a:xfrm>
          <a:prstGeom prst="rect">
            <a:avLst/>
          </a:prstGeom>
        </p:spPr>
      </p:pic>
      <p:cxnSp>
        <p:nvCxnSpPr>
          <p:cNvPr id="12" name="직선 연결선 11"/>
          <p:cNvCxnSpPr/>
          <p:nvPr/>
        </p:nvCxnSpPr>
        <p:spPr>
          <a:xfrm>
            <a:off x="3105" y="544285"/>
            <a:ext cx="12192000" cy="933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3110" y="12446"/>
            <a:ext cx="12192000" cy="503853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46647" y="49770"/>
            <a:ext cx="66154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FFFFFF"/>
                </a:solidFill>
              </a:rPr>
              <a:t>1. Docker </a:t>
            </a:r>
            <a:r>
              <a:rPr lang="ko-KR" altLang="en-US" sz="2400" dirty="0">
                <a:solidFill>
                  <a:srgbClr val="FFFFFF"/>
                </a:solidFill>
              </a:rPr>
              <a:t>실습 환경 구성</a:t>
            </a:r>
          </a:p>
        </p:txBody>
      </p:sp>
      <p:grpSp>
        <p:nvGrpSpPr>
          <p:cNvPr id="44" name="그룹 43"/>
          <p:cNvGrpSpPr/>
          <p:nvPr/>
        </p:nvGrpSpPr>
        <p:grpSpPr>
          <a:xfrm>
            <a:off x="3060000" y="1311415"/>
            <a:ext cx="5840968" cy="4191240"/>
            <a:chOff x="2845837" y="1147691"/>
            <a:chExt cx="5840968" cy="4191240"/>
          </a:xfrm>
        </p:grpSpPr>
        <p:sp>
          <p:nvSpPr>
            <p:cNvPr id="9" name="모서리가 둥근 직사각형 8"/>
            <p:cNvSpPr/>
            <p:nvPr/>
          </p:nvSpPr>
          <p:spPr>
            <a:xfrm>
              <a:off x="3077551" y="1147691"/>
              <a:ext cx="5609254" cy="858416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600" dirty="0"/>
                <a:t>Docker </a:t>
              </a:r>
              <a:r>
                <a:rPr lang="ko-KR" altLang="en-US" sz="3600" dirty="0"/>
                <a:t>실습 환경 구성</a:t>
              </a:r>
            </a:p>
          </p:txBody>
        </p:sp>
        <p:cxnSp>
          <p:nvCxnSpPr>
            <p:cNvPr id="4" name="꺾인 연결선 3"/>
            <p:cNvCxnSpPr>
              <a:stCxn id="9" idx="1"/>
              <a:endCxn id="25" idx="1"/>
            </p:cNvCxnSpPr>
            <p:nvPr/>
          </p:nvCxnSpPr>
          <p:spPr>
            <a:xfrm rot="10800000" flipH="1" flipV="1">
              <a:off x="3077550" y="1576898"/>
              <a:ext cx="457199" cy="3511557"/>
            </a:xfrm>
            <a:prstGeom prst="bentConnector3">
              <a:avLst>
                <a:gd name="adj1" fmla="val -50000"/>
              </a:avLst>
            </a:prstGeom>
            <a:ln w="5715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모서리가 둥근 직사각형 21"/>
            <p:cNvSpPr/>
            <p:nvPr/>
          </p:nvSpPr>
          <p:spPr>
            <a:xfrm>
              <a:off x="3534750" y="2349707"/>
              <a:ext cx="3220613" cy="500950"/>
            </a:xfrm>
            <a:prstGeom prst="roundRect">
              <a:avLst/>
            </a:prstGeom>
            <a:solidFill>
              <a:srgbClr val="00B0F0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400" dirty="0"/>
                <a:t>1. Virtual Box </a:t>
              </a:r>
              <a:r>
                <a:rPr lang="ko-KR" altLang="en-US" sz="2400" dirty="0"/>
                <a:t>설치</a:t>
              </a:r>
            </a:p>
          </p:txBody>
        </p:sp>
        <p:sp>
          <p:nvSpPr>
            <p:cNvPr id="23" name="모서리가 둥근 직사각형 22"/>
            <p:cNvSpPr/>
            <p:nvPr/>
          </p:nvSpPr>
          <p:spPr>
            <a:xfrm>
              <a:off x="3534750" y="3179132"/>
              <a:ext cx="3220613" cy="500950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400" dirty="0"/>
                <a:t>2. Ubuntu </a:t>
              </a:r>
              <a:r>
                <a:rPr lang="ko-KR" altLang="en-US" sz="2400" dirty="0"/>
                <a:t>설치</a:t>
              </a:r>
            </a:p>
          </p:txBody>
        </p:sp>
        <p:sp>
          <p:nvSpPr>
            <p:cNvPr id="24" name="모서리가 둥근 직사각형 23"/>
            <p:cNvSpPr/>
            <p:nvPr/>
          </p:nvSpPr>
          <p:spPr>
            <a:xfrm>
              <a:off x="3534750" y="4008557"/>
              <a:ext cx="3220613" cy="500950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400" dirty="0"/>
                <a:t>3. Putty </a:t>
              </a:r>
              <a:r>
                <a:rPr lang="ko-KR" altLang="en-US" sz="2400" dirty="0"/>
                <a:t>연결</a:t>
              </a:r>
            </a:p>
          </p:txBody>
        </p:sp>
        <p:sp>
          <p:nvSpPr>
            <p:cNvPr id="25" name="모서리가 둥근 직사각형 24"/>
            <p:cNvSpPr/>
            <p:nvPr/>
          </p:nvSpPr>
          <p:spPr>
            <a:xfrm>
              <a:off x="3534750" y="4837981"/>
              <a:ext cx="3220613" cy="500950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400" dirty="0"/>
                <a:t>4. Docker </a:t>
              </a:r>
              <a:r>
                <a:rPr lang="ko-KR" altLang="en-US" sz="2400" dirty="0"/>
                <a:t>설치</a:t>
              </a:r>
            </a:p>
          </p:txBody>
        </p:sp>
        <p:cxnSp>
          <p:nvCxnSpPr>
            <p:cNvPr id="37" name="직선 연결선 36"/>
            <p:cNvCxnSpPr>
              <a:stCxn id="22" idx="1"/>
            </p:cNvCxnSpPr>
            <p:nvPr/>
          </p:nvCxnSpPr>
          <p:spPr>
            <a:xfrm flipH="1">
              <a:off x="2845837" y="2600182"/>
              <a:ext cx="688913" cy="3059"/>
            </a:xfrm>
            <a:prstGeom prst="line">
              <a:avLst/>
            </a:prstGeom>
            <a:ln w="5715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/>
            <p:cNvCxnSpPr>
              <a:stCxn id="23" idx="1"/>
            </p:cNvCxnSpPr>
            <p:nvPr/>
          </p:nvCxnSpPr>
          <p:spPr>
            <a:xfrm flipH="1">
              <a:off x="2845837" y="3429607"/>
              <a:ext cx="688913" cy="4058"/>
            </a:xfrm>
            <a:prstGeom prst="line">
              <a:avLst/>
            </a:prstGeom>
            <a:ln w="5715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40"/>
            <p:cNvCxnSpPr>
              <a:stCxn id="24" idx="1"/>
            </p:cNvCxnSpPr>
            <p:nvPr/>
          </p:nvCxnSpPr>
          <p:spPr>
            <a:xfrm flipH="1">
              <a:off x="2845837" y="4259032"/>
              <a:ext cx="688913" cy="5058"/>
            </a:xfrm>
            <a:prstGeom prst="line">
              <a:avLst/>
            </a:prstGeom>
            <a:ln w="5715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1080784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6344816"/>
            <a:ext cx="12192000" cy="933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0" y="6354147"/>
            <a:ext cx="12192000" cy="503853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0339" y="6488420"/>
            <a:ext cx="3593651" cy="253968"/>
          </a:xfrm>
          <a:prstGeom prst="rect">
            <a:avLst/>
          </a:prstGeom>
        </p:spPr>
      </p:pic>
      <p:cxnSp>
        <p:nvCxnSpPr>
          <p:cNvPr id="12" name="직선 연결선 11"/>
          <p:cNvCxnSpPr/>
          <p:nvPr/>
        </p:nvCxnSpPr>
        <p:spPr>
          <a:xfrm>
            <a:off x="3105" y="544285"/>
            <a:ext cx="12192000" cy="933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3110" y="12446"/>
            <a:ext cx="12192000" cy="503853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46647" y="49770"/>
            <a:ext cx="66154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FFFFFF"/>
                </a:solidFill>
              </a:rPr>
              <a:t>3. Docker Registry</a:t>
            </a:r>
            <a:endParaRPr lang="ko-KR" altLang="en-US" sz="2400" dirty="0">
              <a:solidFill>
                <a:srgbClr val="FFFFFF"/>
              </a:solidFill>
            </a:endParaRPr>
          </a:p>
        </p:txBody>
      </p:sp>
      <p:grpSp>
        <p:nvGrpSpPr>
          <p:cNvPr id="44" name="그룹 43"/>
          <p:cNvGrpSpPr/>
          <p:nvPr/>
        </p:nvGrpSpPr>
        <p:grpSpPr>
          <a:xfrm>
            <a:off x="3060000" y="2075097"/>
            <a:ext cx="5840968" cy="2639921"/>
            <a:chOff x="2845837" y="1147691"/>
            <a:chExt cx="5840968" cy="2639921"/>
          </a:xfrm>
        </p:grpSpPr>
        <p:sp>
          <p:nvSpPr>
            <p:cNvPr id="9" name="모서리가 둥근 직사각형 8"/>
            <p:cNvSpPr/>
            <p:nvPr/>
          </p:nvSpPr>
          <p:spPr>
            <a:xfrm>
              <a:off x="3077551" y="1147691"/>
              <a:ext cx="5609254" cy="858416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600" dirty="0"/>
                <a:t>Docker Registry</a:t>
              </a:r>
              <a:endParaRPr lang="ko-KR" altLang="en-US" sz="3600" dirty="0"/>
            </a:p>
          </p:txBody>
        </p:sp>
        <p:cxnSp>
          <p:nvCxnSpPr>
            <p:cNvPr id="4" name="꺾인 연결선 3"/>
            <p:cNvCxnSpPr>
              <a:cxnSpLocks/>
              <a:stCxn id="9" idx="1"/>
              <a:endCxn id="24" idx="1"/>
            </p:cNvCxnSpPr>
            <p:nvPr/>
          </p:nvCxnSpPr>
          <p:spPr>
            <a:xfrm rot="10800000" flipH="1" flipV="1">
              <a:off x="3077550" y="1576899"/>
              <a:ext cx="457199" cy="1960238"/>
            </a:xfrm>
            <a:prstGeom prst="bentConnector3">
              <a:avLst>
                <a:gd name="adj1" fmla="val -50000"/>
              </a:avLst>
            </a:prstGeom>
            <a:ln w="5715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모서리가 둥근 직사각형 22"/>
            <p:cNvSpPr/>
            <p:nvPr/>
          </p:nvSpPr>
          <p:spPr>
            <a:xfrm>
              <a:off x="3534750" y="2457237"/>
              <a:ext cx="3220613" cy="500950"/>
            </a:xfrm>
            <a:prstGeom prst="roundRect">
              <a:avLst/>
            </a:prstGeom>
            <a:solidFill>
              <a:srgbClr val="00B0F0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400" dirty="0"/>
                <a:t>1. Docker hub(public)</a:t>
              </a:r>
              <a:endParaRPr lang="ko-KR" altLang="en-US" sz="2400" dirty="0"/>
            </a:p>
          </p:txBody>
        </p:sp>
        <p:sp>
          <p:nvSpPr>
            <p:cNvPr id="24" name="모서리가 둥근 직사각형 23"/>
            <p:cNvSpPr/>
            <p:nvPr/>
          </p:nvSpPr>
          <p:spPr>
            <a:xfrm>
              <a:off x="3534750" y="3286662"/>
              <a:ext cx="3220613" cy="500950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400" dirty="0"/>
                <a:t>2. Private registry</a:t>
              </a:r>
              <a:endParaRPr lang="ko-KR" altLang="en-US" sz="2400" dirty="0"/>
            </a:p>
          </p:txBody>
        </p:sp>
        <p:cxnSp>
          <p:nvCxnSpPr>
            <p:cNvPr id="38" name="직선 연결선 37"/>
            <p:cNvCxnSpPr>
              <a:stCxn id="23" idx="1"/>
            </p:cNvCxnSpPr>
            <p:nvPr/>
          </p:nvCxnSpPr>
          <p:spPr>
            <a:xfrm flipH="1">
              <a:off x="2845837" y="2707712"/>
              <a:ext cx="688913" cy="4058"/>
            </a:xfrm>
            <a:prstGeom prst="line">
              <a:avLst/>
            </a:prstGeom>
            <a:ln w="5715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40"/>
            <p:cNvCxnSpPr>
              <a:stCxn id="24" idx="1"/>
            </p:cNvCxnSpPr>
            <p:nvPr/>
          </p:nvCxnSpPr>
          <p:spPr>
            <a:xfrm flipH="1">
              <a:off x="2845837" y="3537137"/>
              <a:ext cx="688913" cy="5058"/>
            </a:xfrm>
            <a:prstGeom prst="line">
              <a:avLst/>
            </a:prstGeom>
            <a:ln w="5715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6480473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6344816"/>
            <a:ext cx="12192000" cy="933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0" y="6354147"/>
            <a:ext cx="12192000" cy="503853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0339" y="6488420"/>
            <a:ext cx="3593651" cy="253968"/>
          </a:xfrm>
          <a:prstGeom prst="rect">
            <a:avLst/>
          </a:prstGeom>
        </p:spPr>
      </p:pic>
      <p:cxnSp>
        <p:nvCxnSpPr>
          <p:cNvPr id="12" name="직선 연결선 11"/>
          <p:cNvCxnSpPr/>
          <p:nvPr/>
        </p:nvCxnSpPr>
        <p:spPr>
          <a:xfrm>
            <a:off x="3105" y="544285"/>
            <a:ext cx="12192000" cy="933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3110" y="12446"/>
            <a:ext cx="12192000" cy="503853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46647" y="49770"/>
            <a:ext cx="66154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FFFFFF"/>
                </a:solidFill>
              </a:rPr>
              <a:t>3-1. </a:t>
            </a:r>
            <a:r>
              <a:rPr lang="en-US" altLang="ko-KR" sz="2400" dirty="0" err="1">
                <a:solidFill>
                  <a:srgbClr val="FFFFFF"/>
                </a:solidFill>
              </a:rPr>
              <a:t>Dockerhub</a:t>
            </a:r>
            <a:r>
              <a:rPr lang="en-US" altLang="ko-KR" sz="2400" dirty="0">
                <a:solidFill>
                  <a:srgbClr val="FFFFFF"/>
                </a:solidFill>
              </a:rPr>
              <a:t> (public)</a:t>
            </a:r>
            <a:endParaRPr lang="ko-KR" altLang="en-US" sz="2400" dirty="0">
              <a:solidFill>
                <a:srgbClr val="FFFFFF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64293" y="839584"/>
            <a:ext cx="110970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Docker hub (public registry)</a:t>
            </a:r>
          </a:p>
          <a:p>
            <a:r>
              <a:rPr lang="en-US" altLang="ko-KR" sz="2400" dirty="0"/>
              <a:t> - hub.docker.com </a:t>
            </a:r>
            <a:r>
              <a:rPr lang="ko-KR" altLang="en-US" sz="2400" dirty="0"/>
              <a:t>이미지 저장</a:t>
            </a:r>
            <a:endParaRPr lang="en-US" altLang="ko-KR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464293" y="1942705"/>
            <a:ext cx="1132511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dirty="0"/>
              <a:t>docker@docker-host-1:~$ </a:t>
            </a:r>
            <a:r>
              <a:rPr lang="en-US" altLang="ko-KR" dirty="0" err="1"/>
              <a:t>docker</a:t>
            </a:r>
            <a:r>
              <a:rPr lang="en-US" altLang="ko-KR" dirty="0"/>
              <a:t> images</a:t>
            </a:r>
          </a:p>
          <a:p>
            <a:pPr lvl="0"/>
            <a:endParaRPr lang="en-US" altLang="ko-KR" dirty="0"/>
          </a:p>
          <a:p>
            <a:pPr lvl="0"/>
            <a:r>
              <a:rPr lang="en-US" altLang="ko-KR" dirty="0"/>
              <a:t>#image tag </a:t>
            </a:r>
            <a:r>
              <a:rPr lang="ko-KR" altLang="en-US" dirty="0"/>
              <a:t>명 변경 복제</a:t>
            </a:r>
            <a:endParaRPr lang="en-US" altLang="ko-KR" dirty="0"/>
          </a:p>
          <a:p>
            <a:pPr lvl="0"/>
            <a:r>
              <a:rPr lang="en-US" altLang="ko-KR" dirty="0"/>
              <a:t>#</a:t>
            </a:r>
            <a:r>
              <a:rPr lang="en-US" altLang="ko-KR" dirty="0" err="1"/>
              <a:t>docker</a:t>
            </a:r>
            <a:r>
              <a:rPr lang="en-US" altLang="ko-KR" dirty="0"/>
              <a:t> image tag [image]:tag] [</a:t>
            </a:r>
            <a:r>
              <a:rPr lang="ko-KR" altLang="en-US" dirty="0"/>
              <a:t>변경할 이미지 이름</a:t>
            </a:r>
            <a:r>
              <a:rPr lang="en-US" altLang="ko-KR" dirty="0"/>
              <a:t>:tag]</a:t>
            </a:r>
          </a:p>
          <a:p>
            <a:pPr lvl="0"/>
            <a:r>
              <a:rPr lang="en-US" altLang="ko-KR" dirty="0"/>
              <a:t>docker@docker-host-1:~$ </a:t>
            </a:r>
            <a:r>
              <a:rPr lang="en-US" altLang="ko-KR" dirty="0" err="1"/>
              <a:t>docker</a:t>
            </a:r>
            <a:r>
              <a:rPr lang="en-US" altLang="ko-KR" dirty="0"/>
              <a:t> image tag mongo:4 </a:t>
            </a:r>
            <a:r>
              <a:rPr lang="en-US" altLang="ko-KR" dirty="0">
                <a:solidFill>
                  <a:srgbClr val="FF0000"/>
                </a:solidFill>
              </a:rPr>
              <a:t>neighbor21/doc-kor:mongo4_v1  </a:t>
            </a:r>
          </a:p>
          <a:p>
            <a:pPr lvl="0"/>
            <a:r>
              <a:rPr lang="en-US" altLang="ko-KR" dirty="0"/>
              <a:t>						  </a:t>
            </a:r>
            <a:r>
              <a:rPr lang="en-US" altLang="ko-KR" dirty="0">
                <a:solidFill>
                  <a:srgbClr val="FF0000"/>
                </a:solidFill>
              </a:rPr>
              <a:t>[hub id]/[</a:t>
            </a:r>
            <a:r>
              <a:rPr lang="ko-KR" altLang="en-US" dirty="0">
                <a:solidFill>
                  <a:srgbClr val="FF0000"/>
                </a:solidFill>
              </a:rPr>
              <a:t>저장소 이름</a:t>
            </a:r>
            <a:r>
              <a:rPr lang="en-US" altLang="ko-KR" dirty="0">
                <a:solidFill>
                  <a:srgbClr val="FF0000"/>
                </a:solidFill>
              </a:rPr>
              <a:t>]:[</a:t>
            </a:r>
            <a:r>
              <a:rPr lang="ko-KR" altLang="en-US" dirty="0">
                <a:solidFill>
                  <a:srgbClr val="FF0000"/>
                </a:solidFill>
              </a:rPr>
              <a:t>이미지 </a:t>
            </a:r>
            <a:r>
              <a:rPr lang="en-US" altLang="ko-KR" dirty="0">
                <a:solidFill>
                  <a:srgbClr val="FF0000"/>
                </a:solidFill>
              </a:rPr>
              <a:t>tag</a:t>
            </a:r>
            <a:r>
              <a:rPr lang="ko-KR" altLang="en-US" dirty="0">
                <a:solidFill>
                  <a:srgbClr val="FF0000"/>
                </a:solidFill>
              </a:rPr>
              <a:t>명</a:t>
            </a:r>
            <a:r>
              <a:rPr lang="en-US" altLang="ko-KR" dirty="0">
                <a:solidFill>
                  <a:srgbClr val="FF0000"/>
                </a:solidFill>
              </a:rPr>
              <a:t>]</a:t>
            </a:r>
          </a:p>
          <a:p>
            <a:pPr lvl="0"/>
            <a:r>
              <a:rPr lang="en-US" altLang="ko-KR" dirty="0"/>
              <a:t>docker@docker-host-1:~$ </a:t>
            </a:r>
            <a:r>
              <a:rPr lang="en-US" altLang="ko-KR" dirty="0" err="1"/>
              <a:t>docker</a:t>
            </a:r>
            <a:r>
              <a:rPr lang="en-US" altLang="ko-KR" dirty="0"/>
              <a:t> images  #</a:t>
            </a:r>
            <a:r>
              <a:rPr lang="ko-KR" altLang="en-US" dirty="0"/>
              <a:t>확인</a:t>
            </a:r>
            <a:endParaRPr lang="en-US" altLang="ko-KR" dirty="0"/>
          </a:p>
          <a:p>
            <a:pPr lvl="0"/>
            <a:r>
              <a:rPr lang="en-US" altLang="ko-KR" dirty="0"/>
              <a:t>docker@docker-host-1:~$ </a:t>
            </a:r>
            <a:r>
              <a:rPr lang="en-US" altLang="ko-KR" dirty="0" err="1"/>
              <a:t>docker</a:t>
            </a:r>
            <a:r>
              <a:rPr lang="en-US" altLang="ko-KR" dirty="0"/>
              <a:t> login</a:t>
            </a:r>
          </a:p>
          <a:p>
            <a:pPr lvl="0"/>
            <a:r>
              <a:rPr lang="en-US" altLang="ko-KR" dirty="0"/>
              <a:t>docker@docker-host-1:~$ </a:t>
            </a:r>
            <a:r>
              <a:rPr lang="en-US" altLang="ko-KR" dirty="0" err="1"/>
              <a:t>docker</a:t>
            </a:r>
            <a:r>
              <a:rPr lang="en-US" altLang="ko-KR" dirty="0"/>
              <a:t> push neighbor21/doc-kor:mongo4_v1</a:t>
            </a:r>
          </a:p>
        </p:txBody>
      </p:sp>
    </p:spTree>
    <p:extLst>
      <p:ext uri="{BB962C8B-B14F-4D97-AF65-F5344CB8AC3E}">
        <p14:creationId xmlns:p14="http://schemas.microsoft.com/office/powerpoint/2010/main" val="419488394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6344816"/>
            <a:ext cx="12192000" cy="933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0" y="6354147"/>
            <a:ext cx="12192000" cy="503853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0339" y="6488420"/>
            <a:ext cx="3593651" cy="253968"/>
          </a:xfrm>
          <a:prstGeom prst="rect">
            <a:avLst/>
          </a:prstGeom>
        </p:spPr>
      </p:pic>
      <p:cxnSp>
        <p:nvCxnSpPr>
          <p:cNvPr id="12" name="직선 연결선 11"/>
          <p:cNvCxnSpPr/>
          <p:nvPr/>
        </p:nvCxnSpPr>
        <p:spPr>
          <a:xfrm>
            <a:off x="3105" y="544285"/>
            <a:ext cx="12192000" cy="933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3110" y="12446"/>
            <a:ext cx="12192000" cy="503853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46647" y="49770"/>
            <a:ext cx="66154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FFFFFF"/>
                </a:solidFill>
              </a:rPr>
              <a:t>3-1. </a:t>
            </a:r>
            <a:r>
              <a:rPr lang="en-US" altLang="ko-KR" sz="2400" dirty="0" err="1">
                <a:solidFill>
                  <a:srgbClr val="FFFFFF"/>
                </a:solidFill>
              </a:rPr>
              <a:t>Dockerhub</a:t>
            </a:r>
            <a:r>
              <a:rPr lang="en-US" altLang="ko-KR" sz="2400" dirty="0">
                <a:solidFill>
                  <a:srgbClr val="FFFFFF"/>
                </a:solidFill>
              </a:rPr>
              <a:t> (public)</a:t>
            </a:r>
            <a:endParaRPr lang="ko-KR" altLang="en-US" sz="2400" dirty="0">
              <a:solidFill>
                <a:srgbClr val="FFFFFF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64293" y="839584"/>
            <a:ext cx="110970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Docker hub (public registry)</a:t>
            </a:r>
          </a:p>
          <a:p>
            <a:r>
              <a:rPr lang="en-US" altLang="ko-KR" sz="2400" dirty="0"/>
              <a:t> - hub.docker.com </a:t>
            </a:r>
            <a:r>
              <a:rPr lang="ko-KR" altLang="en-US" sz="2400" dirty="0"/>
              <a:t>이미지 저장</a:t>
            </a:r>
            <a:endParaRPr lang="en-US" altLang="ko-KR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464293" y="1942705"/>
            <a:ext cx="1132511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dirty="0">
                <a:solidFill>
                  <a:schemeClr val="accent2"/>
                </a:solidFill>
              </a:rPr>
              <a:t>#docker-host-2</a:t>
            </a:r>
            <a:r>
              <a:rPr lang="ko-KR" altLang="en-US" dirty="0">
                <a:solidFill>
                  <a:schemeClr val="accent2"/>
                </a:solidFill>
              </a:rPr>
              <a:t> </a:t>
            </a:r>
            <a:r>
              <a:rPr lang="en-US" altLang="ko-KR" dirty="0"/>
              <a:t>image pull </a:t>
            </a:r>
            <a:r>
              <a:rPr lang="ko-KR" altLang="en-US" dirty="0"/>
              <a:t>확인</a:t>
            </a:r>
            <a:endParaRPr lang="en-US" altLang="ko-KR" dirty="0"/>
          </a:p>
          <a:p>
            <a:pPr lvl="0"/>
            <a:r>
              <a:rPr lang="en-US" altLang="ko-KR" dirty="0"/>
              <a:t>docker@docker-host-2:~$ </a:t>
            </a:r>
            <a:r>
              <a:rPr lang="en-US" altLang="ko-KR" dirty="0" err="1"/>
              <a:t>docker</a:t>
            </a:r>
            <a:r>
              <a:rPr lang="en-US" altLang="ko-KR" dirty="0"/>
              <a:t> images</a:t>
            </a:r>
          </a:p>
          <a:p>
            <a:pPr lvl="0"/>
            <a:r>
              <a:rPr lang="en-US" altLang="ko-KR" dirty="0"/>
              <a:t>docker@docker-host-2:~$ </a:t>
            </a:r>
            <a:r>
              <a:rPr lang="en-US" altLang="ko-KR" dirty="0" err="1"/>
              <a:t>docker</a:t>
            </a:r>
            <a:r>
              <a:rPr lang="en-US" altLang="ko-KR" dirty="0"/>
              <a:t> pull ah405khs/doc-kor:mongo4_v1</a:t>
            </a:r>
          </a:p>
          <a:p>
            <a:pPr lvl="0"/>
            <a:endParaRPr lang="en-US" altLang="ko-KR" dirty="0"/>
          </a:p>
          <a:p>
            <a:pPr lvl="0"/>
            <a:r>
              <a:rPr lang="en-US" altLang="ko-KR" dirty="0"/>
              <a:t>#hub.docker.com </a:t>
            </a:r>
            <a:r>
              <a:rPr lang="ko-KR" altLang="en-US" dirty="0"/>
              <a:t>확인</a:t>
            </a:r>
            <a:endParaRPr lang="en-US" altLang="ko-KR" dirty="0"/>
          </a:p>
          <a:p>
            <a:pPr lvl="0"/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180" y="3632878"/>
            <a:ext cx="11479227" cy="1552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17208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6344816"/>
            <a:ext cx="12192000" cy="933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0" y="6354147"/>
            <a:ext cx="12192000" cy="503853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0339" y="6488420"/>
            <a:ext cx="3593651" cy="253968"/>
          </a:xfrm>
          <a:prstGeom prst="rect">
            <a:avLst/>
          </a:prstGeom>
        </p:spPr>
      </p:pic>
      <p:cxnSp>
        <p:nvCxnSpPr>
          <p:cNvPr id="12" name="직선 연결선 11"/>
          <p:cNvCxnSpPr/>
          <p:nvPr/>
        </p:nvCxnSpPr>
        <p:spPr>
          <a:xfrm>
            <a:off x="3105" y="544285"/>
            <a:ext cx="12192000" cy="933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3110" y="12446"/>
            <a:ext cx="12192000" cy="503853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46647" y="49770"/>
            <a:ext cx="66154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FFFFFF"/>
                </a:solidFill>
              </a:rPr>
              <a:t>3. Docker Registry</a:t>
            </a:r>
            <a:endParaRPr lang="ko-KR" altLang="en-US" sz="2400" dirty="0">
              <a:solidFill>
                <a:srgbClr val="FFFFFF"/>
              </a:solidFill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6798660-59BF-44E7-B6B8-D1F814973F43}"/>
              </a:ext>
            </a:extLst>
          </p:cNvPr>
          <p:cNvGrpSpPr/>
          <p:nvPr/>
        </p:nvGrpSpPr>
        <p:grpSpPr>
          <a:xfrm>
            <a:off x="3060000" y="2075097"/>
            <a:ext cx="5840968" cy="2639921"/>
            <a:chOff x="2845837" y="1147691"/>
            <a:chExt cx="5840968" cy="2639921"/>
          </a:xfrm>
        </p:grpSpPr>
        <p:sp>
          <p:nvSpPr>
            <p:cNvPr id="18" name="모서리가 둥근 직사각형 8">
              <a:extLst>
                <a:ext uri="{FF2B5EF4-FFF2-40B4-BE49-F238E27FC236}">
                  <a16:creationId xmlns:a16="http://schemas.microsoft.com/office/drawing/2014/main" id="{CC3FDC85-D231-4A31-8644-43C126B85BBD}"/>
                </a:ext>
              </a:extLst>
            </p:cNvPr>
            <p:cNvSpPr/>
            <p:nvPr/>
          </p:nvSpPr>
          <p:spPr>
            <a:xfrm>
              <a:off x="3077551" y="1147691"/>
              <a:ext cx="5609254" cy="858416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600" dirty="0"/>
                <a:t>Docker Registry</a:t>
              </a:r>
              <a:endParaRPr lang="ko-KR" altLang="en-US" sz="3600" dirty="0"/>
            </a:p>
          </p:txBody>
        </p:sp>
        <p:cxnSp>
          <p:nvCxnSpPr>
            <p:cNvPr id="19" name="꺾인 연결선 3">
              <a:extLst>
                <a:ext uri="{FF2B5EF4-FFF2-40B4-BE49-F238E27FC236}">
                  <a16:creationId xmlns:a16="http://schemas.microsoft.com/office/drawing/2014/main" id="{948342BF-BE9E-4BB2-8ED5-E32342B8B9D3}"/>
                </a:ext>
              </a:extLst>
            </p:cNvPr>
            <p:cNvCxnSpPr>
              <a:cxnSpLocks/>
              <a:stCxn id="18" idx="1"/>
              <a:endCxn id="21" idx="1"/>
            </p:cNvCxnSpPr>
            <p:nvPr/>
          </p:nvCxnSpPr>
          <p:spPr>
            <a:xfrm rot="10800000" flipH="1" flipV="1">
              <a:off x="3077550" y="1576899"/>
              <a:ext cx="457199" cy="1960238"/>
            </a:xfrm>
            <a:prstGeom prst="bentConnector3">
              <a:avLst>
                <a:gd name="adj1" fmla="val -50000"/>
              </a:avLst>
            </a:prstGeom>
            <a:ln w="5715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모서리가 둥근 직사각형 22">
              <a:extLst>
                <a:ext uri="{FF2B5EF4-FFF2-40B4-BE49-F238E27FC236}">
                  <a16:creationId xmlns:a16="http://schemas.microsoft.com/office/drawing/2014/main" id="{4029B34B-BA48-4C3C-95A5-AFFE784F450E}"/>
                </a:ext>
              </a:extLst>
            </p:cNvPr>
            <p:cNvSpPr/>
            <p:nvPr/>
          </p:nvSpPr>
          <p:spPr>
            <a:xfrm>
              <a:off x="3534750" y="2457237"/>
              <a:ext cx="3220613" cy="500950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400" dirty="0"/>
                <a:t>1. Docker hub(public)</a:t>
              </a:r>
              <a:endParaRPr lang="ko-KR" altLang="en-US" sz="2400" dirty="0"/>
            </a:p>
          </p:txBody>
        </p:sp>
        <p:sp>
          <p:nvSpPr>
            <p:cNvPr id="21" name="모서리가 둥근 직사각형 23">
              <a:extLst>
                <a:ext uri="{FF2B5EF4-FFF2-40B4-BE49-F238E27FC236}">
                  <a16:creationId xmlns:a16="http://schemas.microsoft.com/office/drawing/2014/main" id="{9B20F2E6-AF6E-4FB3-AEE6-38ACFEFC070C}"/>
                </a:ext>
              </a:extLst>
            </p:cNvPr>
            <p:cNvSpPr/>
            <p:nvPr/>
          </p:nvSpPr>
          <p:spPr>
            <a:xfrm>
              <a:off x="3534750" y="3286662"/>
              <a:ext cx="3220613" cy="500950"/>
            </a:xfrm>
            <a:prstGeom prst="roundRect">
              <a:avLst/>
            </a:prstGeom>
            <a:solidFill>
              <a:srgbClr val="00B0F0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400" dirty="0"/>
                <a:t>2. Private registry</a:t>
              </a:r>
              <a:endParaRPr lang="ko-KR" altLang="en-US" sz="2400" dirty="0"/>
            </a:p>
          </p:txBody>
        </p: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E3AA0BFB-8112-4971-B622-5429287952AC}"/>
                </a:ext>
              </a:extLst>
            </p:cNvPr>
            <p:cNvCxnSpPr>
              <a:stCxn id="20" idx="1"/>
            </p:cNvCxnSpPr>
            <p:nvPr/>
          </p:nvCxnSpPr>
          <p:spPr>
            <a:xfrm flipH="1">
              <a:off x="2845837" y="2707712"/>
              <a:ext cx="688913" cy="4058"/>
            </a:xfrm>
            <a:prstGeom prst="line">
              <a:avLst/>
            </a:prstGeom>
            <a:ln w="5715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54B7B85E-CA82-486D-80CB-73783EF2BED3}"/>
                </a:ext>
              </a:extLst>
            </p:cNvPr>
            <p:cNvCxnSpPr>
              <a:stCxn id="21" idx="1"/>
            </p:cNvCxnSpPr>
            <p:nvPr/>
          </p:nvCxnSpPr>
          <p:spPr>
            <a:xfrm flipH="1">
              <a:off x="2845837" y="3537137"/>
              <a:ext cx="688913" cy="5058"/>
            </a:xfrm>
            <a:prstGeom prst="line">
              <a:avLst/>
            </a:prstGeom>
            <a:ln w="5715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1316340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6344816"/>
            <a:ext cx="12192000" cy="933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0" y="6354147"/>
            <a:ext cx="12192000" cy="503853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0339" y="6488420"/>
            <a:ext cx="3593651" cy="253968"/>
          </a:xfrm>
          <a:prstGeom prst="rect">
            <a:avLst/>
          </a:prstGeom>
        </p:spPr>
      </p:pic>
      <p:cxnSp>
        <p:nvCxnSpPr>
          <p:cNvPr id="12" name="직선 연결선 11"/>
          <p:cNvCxnSpPr/>
          <p:nvPr/>
        </p:nvCxnSpPr>
        <p:spPr>
          <a:xfrm>
            <a:off x="3105" y="544285"/>
            <a:ext cx="12192000" cy="933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3110" y="12446"/>
            <a:ext cx="12192000" cy="503853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46647" y="49770"/>
            <a:ext cx="66154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FFFFFF"/>
                </a:solidFill>
              </a:rPr>
              <a:t>3-2. Private Registry</a:t>
            </a:r>
            <a:endParaRPr lang="ko-KR" altLang="en-US" sz="2400" dirty="0">
              <a:solidFill>
                <a:srgbClr val="FFFFFF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64293" y="839584"/>
            <a:ext cx="110970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Docker private registry</a:t>
            </a:r>
          </a:p>
          <a:p>
            <a:r>
              <a:rPr lang="en-US" altLang="ko-KR" sz="2400" dirty="0"/>
              <a:t> - </a:t>
            </a:r>
            <a:r>
              <a:rPr lang="en-US" altLang="ko-KR" sz="2400" dirty="0" err="1"/>
              <a:t>docker</a:t>
            </a:r>
            <a:r>
              <a:rPr lang="en-US" altLang="ko-KR" sz="2400" dirty="0"/>
              <a:t> registry </a:t>
            </a:r>
            <a:r>
              <a:rPr lang="ko-KR" altLang="en-US" sz="2400" dirty="0"/>
              <a:t>구축</a:t>
            </a:r>
            <a:endParaRPr lang="en-US" altLang="ko-KR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464293" y="1953215"/>
            <a:ext cx="1132511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dirty="0">
                <a:solidFill>
                  <a:schemeClr val="accent2"/>
                </a:solidFill>
              </a:rPr>
              <a:t>#docker-host-1</a:t>
            </a:r>
          </a:p>
          <a:p>
            <a:pPr lvl="0"/>
            <a:r>
              <a:rPr lang="en-US" altLang="ko-KR" dirty="0"/>
              <a:t>docker@docker-host-1:~$ </a:t>
            </a:r>
            <a:r>
              <a:rPr lang="en-US" altLang="ko-KR" dirty="0" err="1"/>
              <a:t>docker</a:t>
            </a:r>
            <a:r>
              <a:rPr lang="en-US" altLang="ko-KR" dirty="0"/>
              <a:t> search registry   #</a:t>
            </a:r>
            <a:r>
              <a:rPr lang="en-US" altLang="ko-KR" dirty="0" err="1"/>
              <a:t>docker</a:t>
            </a:r>
            <a:r>
              <a:rPr lang="en-US" altLang="ko-KR" dirty="0"/>
              <a:t> search : </a:t>
            </a:r>
            <a:r>
              <a:rPr lang="ko-KR" altLang="en-US" dirty="0"/>
              <a:t>이미지 검색 </a:t>
            </a:r>
            <a:endParaRPr lang="en-US" altLang="ko-KR" dirty="0"/>
          </a:p>
          <a:p>
            <a:pPr lvl="0"/>
            <a:r>
              <a:rPr lang="en-US" altLang="ko-KR" dirty="0"/>
              <a:t>docker@docker-host-1:~$ </a:t>
            </a:r>
            <a:r>
              <a:rPr lang="en-US" altLang="ko-KR" dirty="0" err="1"/>
              <a:t>docker</a:t>
            </a:r>
            <a:r>
              <a:rPr lang="en-US" altLang="ko-KR" dirty="0"/>
              <a:t> pull registry</a:t>
            </a:r>
          </a:p>
          <a:p>
            <a:pPr lvl="0"/>
            <a:r>
              <a:rPr lang="en-US" altLang="ko-KR" dirty="0"/>
              <a:t>docker@docker-host-1:~$ </a:t>
            </a:r>
            <a:r>
              <a:rPr lang="en-US" altLang="ko-KR" dirty="0" err="1"/>
              <a:t>docker</a:t>
            </a:r>
            <a:r>
              <a:rPr lang="en-US" altLang="ko-KR" dirty="0"/>
              <a:t> pull hyper/</a:t>
            </a:r>
            <a:r>
              <a:rPr lang="en-US" altLang="ko-KR" dirty="0" err="1"/>
              <a:t>docker</a:t>
            </a:r>
            <a:r>
              <a:rPr lang="en-US" altLang="ko-KR" dirty="0"/>
              <a:t>-registry-web</a:t>
            </a:r>
          </a:p>
          <a:p>
            <a:pPr lvl="0"/>
            <a:endParaRPr lang="en-US" altLang="ko-KR" dirty="0"/>
          </a:p>
          <a:p>
            <a:pPr lvl="0"/>
            <a:r>
              <a:rPr lang="en-US" altLang="ko-KR" dirty="0">
                <a:solidFill>
                  <a:schemeClr val="accent2"/>
                </a:solidFill>
              </a:rPr>
              <a:t>#host-1, host-2 </a:t>
            </a:r>
            <a:r>
              <a:rPr lang="ko-KR" altLang="en-US" dirty="0">
                <a:solidFill>
                  <a:schemeClr val="accent2"/>
                </a:solidFill>
              </a:rPr>
              <a:t>작업</a:t>
            </a:r>
            <a:endParaRPr lang="en-US" altLang="ko-KR" dirty="0">
              <a:solidFill>
                <a:schemeClr val="accent2"/>
              </a:solidFill>
            </a:endParaRPr>
          </a:p>
          <a:p>
            <a:pPr lvl="0"/>
            <a:r>
              <a:rPr lang="en-US" altLang="ko-KR" dirty="0"/>
              <a:t>docker@docker-host-1:~$ </a:t>
            </a:r>
            <a:r>
              <a:rPr lang="en-US" altLang="ko-KR" dirty="0" err="1"/>
              <a:t>sudo</a:t>
            </a:r>
            <a:r>
              <a:rPr lang="en-US" altLang="ko-KR" dirty="0"/>
              <a:t> vi /</a:t>
            </a:r>
            <a:r>
              <a:rPr lang="en-US" altLang="ko-KR" dirty="0" err="1"/>
              <a:t>etc</a:t>
            </a:r>
            <a:r>
              <a:rPr lang="en-US" altLang="ko-KR" dirty="0"/>
              <a:t>/</a:t>
            </a:r>
            <a:r>
              <a:rPr lang="en-US" altLang="ko-KR" dirty="0" err="1"/>
              <a:t>init.d</a:t>
            </a:r>
            <a:r>
              <a:rPr lang="en-US" altLang="ko-KR" dirty="0"/>
              <a:t>/</a:t>
            </a:r>
            <a:r>
              <a:rPr lang="en-US" altLang="ko-KR" dirty="0" err="1"/>
              <a:t>docker</a:t>
            </a:r>
            <a:endParaRPr lang="en-US" altLang="ko-KR" dirty="0"/>
          </a:p>
          <a:p>
            <a:pPr lvl="0"/>
            <a:r>
              <a:rPr lang="en-US" altLang="ko-KR" dirty="0"/>
              <a:t>docker@docker-host-2:~$ </a:t>
            </a:r>
            <a:r>
              <a:rPr lang="en-US" altLang="ko-KR" dirty="0" err="1"/>
              <a:t>sudo</a:t>
            </a:r>
            <a:r>
              <a:rPr lang="en-US" altLang="ko-KR" dirty="0"/>
              <a:t> vi /</a:t>
            </a:r>
            <a:r>
              <a:rPr lang="en-US" altLang="ko-KR" dirty="0" err="1"/>
              <a:t>etc</a:t>
            </a:r>
            <a:r>
              <a:rPr lang="en-US" altLang="ko-KR" dirty="0"/>
              <a:t>/</a:t>
            </a:r>
            <a:r>
              <a:rPr lang="en-US" altLang="ko-KR" dirty="0" err="1"/>
              <a:t>init.d</a:t>
            </a:r>
            <a:r>
              <a:rPr lang="en-US" altLang="ko-KR" dirty="0"/>
              <a:t>/dockerdocker@docker-host-1:~$ </a:t>
            </a:r>
            <a:r>
              <a:rPr lang="en-US" altLang="ko-KR" dirty="0" err="1"/>
              <a:t>sudo</a:t>
            </a:r>
            <a:r>
              <a:rPr lang="en-US" altLang="ko-KR" dirty="0"/>
              <a:t> vi /</a:t>
            </a:r>
            <a:r>
              <a:rPr lang="en-US" altLang="ko-KR" dirty="0" err="1"/>
              <a:t>etc</a:t>
            </a:r>
            <a:r>
              <a:rPr lang="en-US" altLang="ko-KR" dirty="0"/>
              <a:t>/</a:t>
            </a:r>
            <a:r>
              <a:rPr lang="en-US" altLang="ko-KR" dirty="0" err="1"/>
              <a:t>init.d</a:t>
            </a:r>
            <a:r>
              <a:rPr lang="en-US" altLang="ko-KR" dirty="0"/>
              <a:t>/</a:t>
            </a:r>
            <a:r>
              <a:rPr lang="en-US" altLang="ko-KR" dirty="0" err="1"/>
              <a:t>docker</a:t>
            </a:r>
            <a:endParaRPr lang="en-US" altLang="ko-KR" dirty="0"/>
          </a:p>
          <a:p>
            <a:pPr lvl="0"/>
            <a:r>
              <a:rPr lang="en-US" altLang="ko-KR" dirty="0">
                <a:solidFill>
                  <a:srgbClr val="FF0000"/>
                </a:solidFill>
              </a:rPr>
              <a:t>DOCKER_OPTS=--insecure-registry 192.168.56.101:5000 (host-1,host-2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en-US" altLang="ko-KR" dirty="0">
                <a:solidFill>
                  <a:srgbClr val="FF0000"/>
                </a:solidFill>
              </a:rPr>
              <a:t>registry</a:t>
            </a:r>
            <a:r>
              <a:rPr lang="ko-KR" altLang="en-US" dirty="0">
                <a:solidFill>
                  <a:srgbClr val="FF0000"/>
                </a:solidFill>
              </a:rPr>
              <a:t>를 갖고있는 </a:t>
            </a:r>
            <a:r>
              <a:rPr lang="en-US" altLang="ko-KR" dirty="0">
                <a:solidFill>
                  <a:srgbClr val="FF0000"/>
                </a:solidFill>
              </a:rPr>
              <a:t>host-1 </a:t>
            </a:r>
            <a:r>
              <a:rPr lang="en-US" altLang="ko-KR" dirty="0" err="1">
                <a:solidFill>
                  <a:srgbClr val="FF0000"/>
                </a:solidFill>
              </a:rPr>
              <a:t>ip</a:t>
            </a:r>
            <a:r>
              <a:rPr lang="ko-KR" altLang="en-US" dirty="0">
                <a:solidFill>
                  <a:srgbClr val="FF0000"/>
                </a:solidFill>
              </a:rPr>
              <a:t>사용</a:t>
            </a:r>
            <a:r>
              <a:rPr lang="en-US" altLang="ko-KR" dirty="0">
                <a:solidFill>
                  <a:srgbClr val="FF0000"/>
                </a:solidFill>
              </a:rPr>
              <a:t>)</a:t>
            </a:r>
          </a:p>
          <a:p>
            <a:pPr lvl="0"/>
            <a:endParaRPr lang="en-US" altLang="ko-KR" dirty="0"/>
          </a:p>
          <a:p>
            <a:pPr lvl="0"/>
            <a:r>
              <a:rPr lang="en-US" altLang="ko-KR" dirty="0"/>
              <a:t>						</a:t>
            </a:r>
          </a:p>
          <a:p>
            <a:pPr lvl="0"/>
            <a:endParaRPr lang="en-US" altLang="ko-KR" dirty="0"/>
          </a:p>
          <a:p>
            <a:pPr lvl="0"/>
            <a:endParaRPr lang="en-US" altLang="ko-KR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626" y="4582658"/>
            <a:ext cx="6125430" cy="1562318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526871" y="5744471"/>
            <a:ext cx="5575349" cy="21971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15DE77-2BE6-46E3-A88C-08CA9863B49A}"/>
              </a:ext>
            </a:extLst>
          </p:cNvPr>
          <p:cNvSpPr txBox="1"/>
          <p:nvPr/>
        </p:nvSpPr>
        <p:spPr>
          <a:xfrm>
            <a:off x="6662056" y="4605102"/>
            <a:ext cx="48993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  <a:highlight>
                  <a:srgbClr val="FFFF00"/>
                </a:highlight>
              </a:rPr>
              <a:t>--insecure-registry</a:t>
            </a:r>
            <a:r>
              <a:rPr lang="en-US" altLang="ko-KR" sz="1400" dirty="0">
                <a:highlight>
                  <a:srgbClr val="FFFF00"/>
                </a:highlight>
              </a:rPr>
              <a:t> : Docker registry</a:t>
            </a:r>
            <a:r>
              <a:rPr lang="ko-KR" altLang="en-US" sz="1400" dirty="0">
                <a:highlight>
                  <a:srgbClr val="FFFF00"/>
                </a:highlight>
              </a:rPr>
              <a:t>는 원래 </a:t>
            </a:r>
            <a:r>
              <a:rPr lang="en-US" altLang="ko-KR" sz="1400" dirty="0">
                <a:highlight>
                  <a:srgbClr val="FFFF00"/>
                </a:highlight>
              </a:rPr>
              <a:t>https</a:t>
            </a:r>
            <a:r>
              <a:rPr lang="ko-KR" altLang="en-US" sz="1400" dirty="0">
                <a:highlight>
                  <a:srgbClr val="FFFF00"/>
                </a:highlight>
              </a:rPr>
              <a:t>를 통해 접근하지만</a:t>
            </a:r>
            <a:r>
              <a:rPr lang="en-US" altLang="ko-KR" sz="1400" dirty="0">
                <a:highlight>
                  <a:srgbClr val="FFFF00"/>
                </a:highlight>
              </a:rPr>
              <a:t>, http</a:t>
            </a:r>
            <a:r>
              <a:rPr lang="ko-KR" altLang="en-US" sz="1400" dirty="0">
                <a:highlight>
                  <a:srgbClr val="FFFF00"/>
                </a:highlight>
              </a:rPr>
              <a:t>로 접근을 가능하게 하는 옵션</a:t>
            </a:r>
          </a:p>
        </p:txBody>
      </p:sp>
    </p:spTree>
    <p:extLst>
      <p:ext uri="{BB962C8B-B14F-4D97-AF65-F5344CB8AC3E}">
        <p14:creationId xmlns:p14="http://schemas.microsoft.com/office/powerpoint/2010/main" val="258312868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6344816"/>
            <a:ext cx="12192000" cy="933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0" y="6354147"/>
            <a:ext cx="12192000" cy="503853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0339" y="6488420"/>
            <a:ext cx="3593651" cy="253968"/>
          </a:xfrm>
          <a:prstGeom prst="rect">
            <a:avLst/>
          </a:prstGeom>
        </p:spPr>
      </p:pic>
      <p:cxnSp>
        <p:nvCxnSpPr>
          <p:cNvPr id="12" name="직선 연결선 11"/>
          <p:cNvCxnSpPr/>
          <p:nvPr/>
        </p:nvCxnSpPr>
        <p:spPr>
          <a:xfrm>
            <a:off x="3105" y="544285"/>
            <a:ext cx="12192000" cy="933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3110" y="12446"/>
            <a:ext cx="12192000" cy="503853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46647" y="49770"/>
            <a:ext cx="66154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FFFFFF"/>
                </a:solidFill>
              </a:rPr>
              <a:t>3-2. Private Registry</a:t>
            </a:r>
            <a:endParaRPr lang="ko-KR" altLang="en-US" sz="2400" dirty="0">
              <a:solidFill>
                <a:srgbClr val="FFFFFF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64293" y="839584"/>
            <a:ext cx="110970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Docker private registry</a:t>
            </a:r>
          </a:p>
          <a:p>
            <a:r>
              <a:rPr lang="en-US" altLang="ko-KR" sz="2400" dirty="0"/>
              <a:t> - </a:t>
            </a:r>
            <a:r>
              <a:rPr lang="en-US" altLang="ko-KR" sz="2400" dirty="0" err="1"/>
              <a:t>docker</a:t>
            </a:r>
            <a:r>
              <a:rPr lang="en-US" altLang="ko-KR" sz="2400" dirty="0"/>
              <a:t> registry </a:t>
            </a:r>
            <a:r>
              <a:rPr lang="ko-KR" altLang="en-US" sz="2400" dirty="0"/>
              <a:t>구축</a:t>
            </a:r>
            <a:endParaRPr lang="en-US" altLang="ko-KR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464293" y="1953215"/>
            <a:ext cx="1132511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dirty="0">
                <a:solidFill>
                  <a:schemeClr val="accent2"/>
                </a:solidFill>
              </a:rPr>
              <a:t>#docker-host-1, 2</a:t>
            </a:r>
          </a:p>
          <a:p>
            <a:pPr lvl="0"/>
            <a:r>
              <a:rPr lang="en-US" altLang="ko-KR" dirty="0"/>
              <a:t>docker@docker-host-1:~$ </a:t>
            </a:r>
            <a:r>
              <a:rPr lang="en-US" altLang="ko-KR" dirty="0" err="1"/>
              <a:t>sudo</a:t>
            </a:r>
            <a:r>
              <a:rPr lang="en-US" altLang="ko-KR" dirty="0"/>
              <a:t> vi /</a:t>
            </a:r>
            <a:r>
              <a:rPr lang="en-US" altLang="ko-KR" dirty="0" err="1"/>
              <a:t>etc</a:t>
            </a:r>
            <a:r>
              <a:rPr lang="en-US" altLang="ko-KR" dirty="0"/>
              <a:t>/</a:t>
            </a:r>
            <a:r>
              <a:rPr lang="en-US" altLang="ko-KR" dirty="0" err="1"/>
              <a:t>docker</a:t>
            </a:r>
            <a:r>
              <a:rPr lang="en-US" altLang="ko-KR" dirty="0"/>
              <a:t>/</a:t>
            </a:r>
            <a:r>
              <a:rPr lang="en-US" altLang="ko-KR" dirty="0" err="1"/>
              <a:t>daemon.json</a:t>
            </a:r>
            <a:endParaRPr lang="en-US" altLang="ko-KR" dirty="0"/>
          </a:p>
          <a:p>
            <a:pPr lvl="0"/>
            <a:r>
              <a:rPr lang="en-US" altLang="ko-KR" dirty="0"/>
              <a:t>docker@</a:t>
            </a:r>
            <a:r>
              <a:rPr lang="en-US" altLang="ko-KR" dirty="0">
                <a:solidFill>
                  <a:srgbClr val="FF0000"/>
                </a:solidFill>
              </a:rPr>
              <a:t>docker-host-2</a:t>
            </a:r>
            <a:r>
              <a:rPr lang="en-US" altLang="ko-KR" dirty="0"/>
              <a:t>:~$ </a:t>
            </a:r>
            <a:r>
              <a:rPr lang="en-US" altLang="ko-KR" dirty="0" err="1"/>
              <a:t>sudo</a:t>
            </a:r>
            <a:r>
              <a:rPr lang="en-US" altLang="ko-KR" dirty="0"/>
              <a:t> vi /</a:t>
            </a:r>
            <a:r>
              <a:rPr lang="en-US" altLang="ko-KR" dirty="0" err="1"/>
              <a:t>etc</a:t>
            </a:r>
            <a:r>
              <a:rPr lang="en-US" altLang="ko-KR" dirty="0"/>
              <a:t>/</a:t>
            </a:r>
            <a:r>
              <a:rPr lang="en-US" altLang="ko-KR" dirty="0" err="1"/>
              <a:t>docker</a:t>
            </a:r>
            <a:r>
              <a:rPr lang="en-US" altLang="ko-KR" dirty="0"/>
              <a:t>/</a:t>
            </a:r>
            <a:r>
              <a:rPr lang="en-US" altLang="ko-KR" dirty="0" err="1"/>
              <a:t>daemon.json</a:t>
            </a:r>
            <a:endParaRPr lang="en-US" altLang="ko-KR" dirty="0"/>
          </a:p>
          <a:p>
            <a:pPr lvl="0"/>
            <a:r>
              <a:rPr lang="en-US" altLang="ko-KR" dirty="0"/>
              <a:t>	&gt; {"insecure-registries":["192.168.56.101:5000"]}</a:t>
            </a:r>
          </a:p>
          <a:p>
            <a:pPr lvl="0"/>
            <a:endParaRPr lang="en-US" altLang="ko-KR" dirty="0">
              <a:solidFill>
                <a:schemeClr val="accent2"/>
              </a:solidFill>
            </a:endParaRPr>
          </a:p>
          <a:p>
            <a:pPr lvl="0"/>
            <a:r>
              <a:rPr lang="en-US" altLang="ko-KR" dirty="0">
                <a:solidFill>
                  <a:schemeClr val="accent2"/>
                </a:solidFill>
              </a:rPr>
              <a:t>#docker-host-1</a:t>
            </a:r>
            <a:endParaRPr lang="en-US" altLang="ko-KR" dirty="0"/>
          </a:p>
          <a:p>
            <a:r>
              <a:rPr lang="en-US" altLang="ko-KR" dirty="0"/>
              <a:t>docker@docker-host-1:~$ </a:t>
            </a:r>
            <a:r>
              <a:rPr lang="en-US" altLang="ko-KR" dirty="0" err="1"/>
              <a:t>sudo</a:t>
            </a:r>
            <a:r>
              <a:rPr lang="en-US" altLang="ko-KR" dirty="0"/>
              <a:t> service </a:t>
            </a:r>
            <a:r>
              <a:rPr lang="en-US" altLang="ko-KR" dirty="0" err="1"/>
              <a:t>docker</a:t>
            </a:r>
            <a:r>
              <a:rPr lang="en-US" altLang="ko-KR" dirty="0"/>
              <a:t> restart</a:t>
            </a:r>
          </a:p>
          <a:p>
            <a:r>
              <a:rPr lang="en-US" altLang="ko-KR" dirty="0"/>
              <a:t>docker@docker-host-1:~$ </a:t>
            </a:r>
            <a:r>
              <a:rPr lang="en-US" altLang="ko-KR" dirty="0" err="1"/>
              <a:t>mkdir</a:t>
            </a:r>
            <a:r>
              <a:rPr lang="en-US" altLang="ko-KR" dirty="0"/>
              <a:t> </a:t>
            </a:r>
            <a:r>
              <a:rPr lang="en-US" altLang="ko-KR" dirty="0" err="1"/>
              <a:t>priv_regi</a:t>
            </a:r>
            <a:r>
              <a:rPr lang="en-US" altLang="ko-KR" dirty="0"/>
              <a:t> &amp;&amp; cd $_</a:t>
            </a:r>
          </a:p>
          <a:p>
            <a:r>
              <a:rPr lang="en-US" altLang="ko-KR" dirty="0"/>
              <a:t>docker@docker-host-1:~/</a:t>
            </a:r>
            <a:r>
              <a:rPr lang="en-US" altLang="ko-KR" dirty="0" err="1"/>
              <a:t>priv_regi</a:t>
            </a:r>
            <a:r>
              <a:rPr lang="en-US" altLang="ko-KR" dirty="0"/>
              <a:t>$ </a:t>
            </a:r>
            <a:r>
              <a:rPr lang="en-US" altLang="ko-KR" dirty="0" err="1"/>
              <a:t>docker</a:t>
            </a:r>
            <a:r>
              <a:rPr lang="en-US" altLang="ko-KR" dirty="0"/>
              <a:t> run -d -e SETTINGS_FLAVOR=dev \</a:t>
            </a:r>
          </a:p>
          <a:p>
            <a:r>
              <a:rPr lang="en-US" altLang="ko-KR" dirty="0"/>
              <a:t>&gt; -e STORAGE_PATH=/home/</a:t>
            </a:r>
            <a:r>
              <a:rPr lang="en-US" altLang="ko-KR" dirty="0" err="1"/>
              <a:t>docker</a:t>
            </a:r>
            <a:r>
              <a:rPr lang="en-US" altLang="ko-KR" dirty="0"/>
              <a:t>/</a:t>
            </a:r>
            <a:r>
              <a:rPr lang="en-US" altLang="ko-KR" dirty="0" err="1"/>
              <a:t>priv_regi</a:t>
            </a:r>
            <a:r>
              <a:rPr lang="en-US" altLang="ko-KR" dirty="0"/>
              <a:t> \</a:t>
            </a:r>
          </a:p>
          <a:p>
            <a:r>
              <a:rPr lang="en-US" altLang="ko-KR" dirty="0"/>
              <a:t>&gt; -v /opt/data/registry:/home/</a:t>
            </a:r>
            <a:r>
              <a:rPr lang="en-US" altLang="ko-KR" dirty="0" err="1"/>
              <a:t>docker</a:t>
            </a:r>
            <a:r>
              <a:rPr lang="en-US" altLang="ko-KR" dirty="0"/>
              <a:t>/</a:t>
            </a:r>
            <a:r>
              <a:rPr lang="en-US" altLang="ko-KR" dirty="0" err="1"/>
              <a:t>priv_regi</a:t>
            </a:r>
            <a:r>
              <a:rPr lang="en-US" altLang="ko-KR" dirty="0"/>
              <a:t> \</a:t>
            </a:r>
          </a:p>
          <a:p>
            <a:r>
              <a:rPr lang="en-US" altLang="ko-KR" dirty="0"/>
              <a:t>&gt; -p 5000:5000 \</a:t>
            </a:r>
          </a:p>
          <a:p>
            <a:r>
              <a:rPr lang="en-US" altLang="ko-KR" dirty="0"/>
              <a:t>&gt; registry</a:t>
            </a:r>
          </a:p>
          <a:p>
            <a:r>
              <a:rPr lang="en-US" altLang="ko-KR" dirty="0"/>
              <a:t>docker@docker-host-1:~/</a:t>
            </a:r>
            <a:r>
              <a:rPr lang="en-US" altLang="ko-KR" dirty="0" err="1"/>
              <a:t>priv_regi</a:t>
            </a:r>
            <a:r>
              <a:rPr lang="en-US" altLang="ko-KR" dirty="0"/>
              <a:t>$ curl -X GET </a:t>
            </a:r>
            <a:r>
              <a:rPr lang="en-US" altLang="ko-KR" dirty="0">
                <a:hlinkClick r:id="rId4"/>
              </a:rPr>
              <a:t>http://localhost:5000/v2/_catalog</a:t>
            </a:r>
            <a:r>
              <a:rPr lang="en-US" altLang="ko-KR" dirty="0"/>
              <a:t> [v2/_catalog]</a:t>
            </a:r>
          </a:p>
          <a:p>
            <a:r>
              <a:rPr lang="en-US" altLang="ko-KR" dirty="0"/>
              <a:t>docker@docker-host-1:~/</a:t>
            </a:r>
            <a:r>
              <a:rPr lang="en-US" altLang="ko-KR" dirty="0" err="1"/>
              <a:t>priv_regi</a:t>
            </a:r>
            <a:r>
              <a:rPr lang="en-US" altLang="ko-KR" dirty="0"/>
              <a:t>$ </a:t>
            </a:r>
            <a:r>
              <a:rPr lang="en-US" altLang="ko-KR" dirty="0" err="1"/>
              <a:t>sudo</a:t>
            </a:r>
            <a:r>
              <a:rPr lang="en-US" altLang="ko-KR" dirty="0"/>
              <a:t> </a:t>
            </a:r>
            <a:r>
              <a:rPr lang="en-US" altLang="ko-KR" dirty="0" err="1"/>
              <a:t>netstat</a:t>
            </a:r>
            <a:r>
              <a:rPr lang="en-US" altLang="ko-KR" dirty="0"/>
              <a:t> -</a:t>
            </a:r>
            <a:r>
              <a:rPr lang="en-US" altLang="ko-KR" dirty="0" err="1"/>
              <a:t>nlp</a:t>
            </a:r>
            <a:r>
              <a:rPr lang="en-US" altLang="ko-KR" dirty="0"/>
              <a:t> | </a:t>
            </a:r>
            <a:r>
              <a:rPr lang="en-US" altLang="ko-KR" dirty="0" err="1"/>
              <a:t>grep</a:t>
            </a:r>
            <a:r>
              <a:rPr lang="en-US" altLang="ko-KR" dirty="0"/>
              <a:t> 5000</a:t>
            </a:r>
          </a:p>
          <a:p>
            <a:pPr lvl="0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56951945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6344816"/>
            <a:ext cx="12192000" cy="933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0" y="6354147"/>
            <a:ext cx="12192000" cy="503853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0339" y="6488420"/>
            <a:ext cx="3593651" cy="253968"/>
          </a:xfrm>
          <a:prstGeom prst="rect">
            <a:avLst/>
          </a:prstGeom>
        </p:spPr>
      </p:pic>
      <p:cxnSp>
        <p:nvCxnSpPr>
          <p:cNvPr id="12" name="직선 연결선 11"/>
          <p:cNvCxnSpPr/>
          <p:nvPr/>
        </p:nvCxnSpPr>
        <p:spPr>
          <a:xfrm>
            <a:off x="3105" y="544285"/>
            <a:ext cx="12192000" cy="933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3110" y="12446"/>
            <a:ext cx="12192000" cy="503853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46647" y="49770"/>
            <a:ext cx="66154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FFFFFF"/>
                </a:solidFill>
              </a:rPr>
              <a:t>3-2. Private Registry</a:t>
            </a:r>
            <a:endParaRPr lang="ko-KR" altLang="en-US" sz="2400" dirty="0">
              <a:solidFill>
                <a:srgbClr val="FFFFFF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64293" y="839584"/>
            <a:ext cx="110970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Docker private registry</a:t>
            </a:r>
          </a:p>
          <a:p>
            <a:r>
              <a:rPr lang="en-US" altLang="ko-KR" sz="2400" dirty="0"/>
              <a:t> - </a:t>
            </a:r>
            <a:r>
              <a:rPr lang="en-US" altLang="ko-KR" sz="2400" dirty="0" err="1"/>
              <a:t>docker</a:t>
            </a:r>
            <a:r>
              <a:rPr lang="en-US" altLang="ko-KR" sz="2400" dirty="0"/>
              <a:t> registry </a:t>
            </a:r>
            <a:r>
              <a:rPr lang="ko-KR" altLang="en-US" sz="2400" dirty="0"/>
              <a:t>구축</a:t>
            </a:r>
            <a:endParaRPr lang="en-US" altLang="ko-KR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350279" y="2841703"/>
            <a:ext cx="1132511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dirty="0">
                <a:solidFill>
                  <a:schemeClr val="accent2"/>
                </a:solidFill>
              </a:rPr>
              <a:t>#docker-host-1</a:t>
            </a:r>
          </a:p>
          <a:p>
            <a:pPr lvl="0"/>
            <a:r>
              <a:rPr lang="en-US" altLang="ko-KR" dirty="0"/>
              <a:t>docker@docker-host-1:~$ </a:t>
            </a:r>
            <a:r>
              <a:rPr lang="en-US" altLang="ko-KR" dirty="0" err="1"/>
              <a:t>docker</a:t>
            </a:r>
            <a:r>
              <a:rPr lang="en-US" altLang="ko-KR" dirty="0"/>
              <a:t> images</a:t>
            </a:r>
          </a:p>
          <a:p>
            <a:pPr lvl="0"/>
            <a:r>
              <a:rPr lang="en-US" altLang="ko-KR" dirty="0"/>
              <a:t>docker@docker-host-1:~$ </a:t>
            </a:r>
            <a:r>
              <a:rPr lang="en-US" altLang="ko-KR" dirty="0" err="1"/>
              <a:t>docker</a:t>
            </a:r>
            <a:r>
              <a:rPr lang="en-US" altLang="ko-KR" dirty="0"/>
              <a:t> image tag mybuild:0.0 localhost:5000/mybuild:1.0</a:t>
            </a:r>
          </a:p>
          <a:p>
            <a:r>
              <a:rPr lang="en-US" altLang="ko-KR" dirty="0"/>
              <a:t>docker@docker-host-1:~$ </a:t>
            </a:r>
            <a:r>
              <a:rPr lang="en-US" altLang="ko-KR" dirty="0" err="1"/>
              <a:t>docker</a:t>
            </a:r>
            <a:r>
              <a:rPr lang="en-US" altLang="ko-KR" dirty="0"/>
              <a:t> image tag google/</a:t>
            </a:r>
            <a:r>
              <a:rPr lang="en-US" altLang="ko-KR" dirty="0" err="1"/>
              <a:t>cadvisor:latest</a:t>
            </a:r>
            <a:r>
              <a:rPr lang="en-US" altLang="ko-KR" dirty="0"/>
              <a:t> localhost:5000/</a:t>
            </a:r>
            <a:r>
              <a:rPr lang="en-US" altLang="ko-KR" dirty="0" err="1"/>
              <a:t>cadvisor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docker@docker-host-1:~$ </a:t>
            </a:r>
            <a:r>
              <a:rPr lang="en-US" altLang="ko-KR" dirty="0" err="1"/>
              <a:t>docker</a:t>
            </a:r>
            <a:r>
              <a:rPr lang="en-US" altLang="ko-KR" dirty="0"/>
              <a:t> push localhost:5000/mybuild:1.0</a:t>
            </a:r>
          </a:p>
          <a:p>
            <a:r>
              <a:rPr lang="en-US" altLang="ko-KR" dirty="0"/>
              <a:t>docker@docker-host-1:~$ </a:t>
            </a:r>
            <a:r>
              <a:rPr lang="en-US" altLang="ko-KR" dirty="0" err="1"/>
              <a:t>docker</a:t>
            </a:r>
            <a:r>
              <a:rPr lang="en-US" altLang="ko-KR" dirty="0"/>
              <a:t> push localhost:5000/</a:t>
            </a:r>
            <a:r>
              <a:rPr lang="en-US" altLang="ko-KR" dirty="0" err="1"/>
              <a:t>cadvisor</a:t>
            </a:r>
            <a:endParaRPr lang="en-US" altLang="ko-KR" dirty="0"/>
          </a:p>
          <a:p>
            <a:r>
              <a:rPr lang="en-US" altLang="ko-KR" dirty="0"/>
              <a:t>docker@docker-host-1:~$ curl -X GET </a:t>
            </a:r>
            <a:r>
              <a:rPr lang="en-US" altLang="ko-KR" dirty="0">
                <a:hlinkClick r:id="rId4"/>
              </a:rPr>
              <a:t>http://localhost:5000/v2/_catalog</a:t>
            </a:r>
            <a:endParaRPr lang="en-US" altLang="ko-KR" dirty="0"/>
          </a:p>
          <a:p>
            <a:endParaRPr lang="en-US" altLang="ko-KR" dirty="0"/>
          </a:p>
          <a:p>
            <a:pPr lvl="0"/>
            <a:endParaRPr lang="en-US" altLang="ko-KR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293" y="5579648"/>
            <a:ext cx="8089739" cy="485196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0279" y="1840534"/>
            <a:ext cx="8878539" cy="866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2322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6344816"/>
            <a:ext cx="12192000" cy="933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0" y="6354147"/>
            <a:ext cx="12192000" cy="503853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0339" y="6488420"/>
            <a:ext cx="3593651" cy="253968"/>
          </a:xfrm>
          <a:prstGeom prst="rect">
            <a:avLst/>
          </a:prstGeom>
        </p:spPr>
      </p:pic>
      <p:cxnSp>
        <p:nvCxnSpPr>
          <p:cNvPr id="12" name="직선 연결선 11"/>
          <p:cNvCxnSpPr/>
          <p:nvPr/>
        </p:nvCxnSpPr>
        <p:spPr>
          <a:xfrm>
            <a:off x="3105" y="544285"/>
            <a:ext cx="12192000" cy="933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3110" y="12446"/>
            <a:ext cx="12192000" cy="503853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46647" y="49770"/>
            <a:ext cx="66154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FFFFFF"/>
                </a:solidFill>
              </a:rPr>
              <a:t>3-2. Private Registry</a:t>
            </a:r>
            <a:endParaRPr lang="ko-KR" altLang="en-US" sz="2400" dirty="0">
              <a:solidFill>
                <a:srgbClr val="FFFFFF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64293" y="839584"/>
            <a:ext cx="110970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Docker private registry</a:t>
            </a:r>
          </a:p>
          <a:p>
            <a:r>
              <a:rPr lang="en-US" altLang="ko-KR" sz="2400" dirty="0"/>
              <a:t> - </a:t>
            </a:r>
            <a:r>
              <a:rPr lang="en-US" altLang="ko-KR" sz="2400" dirty="0" err="1"/>
              <a:t>docker</a:t>
            </a:r>
            <a:r>
              <a:rPr lang="en-US" altLang="ko-KR" sz="2400" dirty="0"/>
              <a:t> registry </a:t>
            </a:r>
            <a:r>
              <a:rPr lang="ko-KR" altLang="en-US" sz="2400" dirty="0"/>
              <a:t>구축</a:t>
            </a:r>
            <a:endParaRPr lang="en-US" altLang="ko-KR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464293" y="1953215"/>
            <a:ext cx="1132511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dirty="0">
                <a:solidFill>
                  <a:schemeClr val="accent2"/>
                </a:solidFill>
              </a:rPr>
              <a:t>#docker-host-1</a:t>
            </a:r>
          </a:p>
          <a:p>
            <a:r>
              <a:rPr lang="en-US" altLang="ko-KR" dirty="0"/>
              <a:t>#</a:t>
            </a:r>
            <a:r>
              <a:rPr lang="ko-KR" altLang="en-US" dirty="0"/>
              <a:t>기존 이미지 삭제</a:t>
            </a:r>
            <a:endParaRPr lang="en-US" altLang="ko-KR" dirty="0"/>
          </a:p>
          <a:p>
            <a:endParaRPr lang="en-US" altLang="ko-KR" dirty="0"/>
          </a:p>
          <a:p>
            <a:pPr lvl="0"/>
            <a:r>
              <a:rPr lang="en-US" altLang="ko-KR" dirty="0"/>
              <a:t>docker@docker-host-1:~$ </a:t>
            </a:r>
            <a:r>
              <a:rPr lang="en-US" altLang="ko-KR" dirty="0" err="1"/>
              <a:t>docker</a:t>
            </a:r>
            <a:r>
              <a:rPr lang="en-US" altLang="ko-KR" dirty="0"/>
              <a:t> image </a:t>
            </a:r>
            <a:r>
              <a:rPr lang="en-US" altLang="ko-KR" dirty="0" err="1"/>
              <a:t>rm</a:t>
            </a:r>
            <a:r>
              <a:rPr lang="en-US" altLang="ko-KR" dirty="0"/>
              <a:t> localhost:5000/mybuild:1.0</a:t>
            </a:r>
          </a:p>
          <a:p>
            <a:pPr lvl="0"/>
            <a:r>
              <a:rPr lang="en-US" altLang="ko-KR" dirty="0"/>
              <a:t>docker@docker-host-1:~$ </a:t>
            </a:r>
            <a:r>
              <a:rPr lang="en-US" altLang="ko-KR" dirty="0" err="1"/>
              <a:t>docker</a:t>
            </a:r>
            <a:r>
              <a:rPr lang="en-US" altLang="ko-KR" dirty="0"/>
              <a:t> images   #localhost:5000/mybuild:1.0 </a:t>
            </a:r>
            <a:r>
              <a:rPr lang="ko-KR" altLang="en-US" dirty="0"/>
              <a:t>삭제 확인</a:t>
            </a:r>
            <a:endParaRPr lang="en-US" altLang="ko-KR" dirty="0"/>
          </a:p>
          <a:p>
            <a:r>
              <a:rPr lang="en-US" altLang="ko-KR" dirty="0"/>
              <a:t>docker@docker-host-1:~$ </a:t>
            </a:r>
            <a:r>
              <a:rPr lang="en-US" altLang="ko-KR" dirty="0" err="1"/>
              <a:t>docker</a:t>
            </a:r>
            <a:r>
              <a:rPr lang="en-US" altLang="ko-KR" dirty="0"/>
              <a:t> pull localhost:5000/mybuild:1.0</a:t>
            </a:r>
          </a:p>
          <a:p>
            <a:r>
              <a:rPr lang="en-US" altLang="ko-KR" dirty="0"/>
              <a:t>docker@docker-host-1:~$ </a:t>
            </a:r>
            <a:r>
              <a:rPr lang="en-US" altLang="ko-KR" dirty="0" err="1"/>
              <a:t>docker</a:t>
            </a:r>
            <a:r>
              <a:rPr lang="en-US" altLang="ko-KR" dirty="0"/>
              <a:t> image tag localhost:5000/mybuild:1.0 dev_http:1.1</a:t>
            </a:r>
          </a:p>
          <a:p>
            <a:r>
              <a:rPr lang="en-US" altLang="ko-KR" dirty="0"/>
              <a:t>docker@docker-host-1:~$ </a:t>
            </a:r>
            <a:r>
              <a:rPr lang="en-US" altLang="ko-KR" dirty="0" err="1"/>
              <a:t>docker</a:t>
            </a:r>
            <a:r>
              <a:rPr lang="en-US" altLang="ko-KR" dirty="0"/>
              <a:t> run -d -P --name </a:t>
            </a:r>
            <a:r>
              <a:rPr lang="en-US" altLang="ko-KR" dirty="0" err="1"/>
              <a:t>myapacheserver</a:t>
            </a:r>
            <a:r>
              <a:rPr lang="en-US" altLang="ko-KR" dirty="0"/>
              <a:t> dev_http:1.1       #-P : port </a:t>
            </a:r>
            <a:r>
              <a:rPr lang="ko-KR" altLang="en-US" dirty="0"/>
              <a:t>임의 설정</a:t>
            </a:r>
            <a:endParaRPr lang="en-US" altLang="ko-KR" dirty="0"/>
          </a:p>
          <a:p>
            <a:r>
              <a:rPr lang="en-US" altLang="ko-KR" dirty="0"/>
              <a:t>docker@docker-host-1:~$ </a:t>
            </a:r>
            <a:r>
              <a:rPr lang="en-US" altLang="ko-KR" dirty="0" err="1"/>
              <a:t>docker</a:t>
            </a:r>
            <a:r>
              <a:rPr lang="en-US" altLang="ko-KR" dirty="0"/>
              <a:t> port </a:t>
            </a:r>
            <a:r>
              <a:rPr lang="en-US" altLang="ko-KR" dirty="0" err="1"/>
              <a:t>myapacheserver</a:t>
            </a:r>
            <a:endParaRPr lang="ko-KR" altLang="ko-KR" dirty="0"/>
          </a:p>
        </p:txBody>
      </p:sp>
    </p:spTree>
    <p:extLst>
      <p:ext uri="{BB962C8B-B14F-4D97-AF65-F5344CB8AC3E}">
        <p14:creationId xmlns:p14="http://schemas.microsoft.com/office/powerpoint/2010/main" val="128456741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6344816"/>
            <a:ext cx="12192000" cy="933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0" y="6354147"/>
            <a:ext cx="12192000" cy="503853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0339" y="6488420"/>
            <a:ext cx="3593651" cy="253968"/>
          </a:xfrm>
          <a:prstGeom prst="rect">
            <a:avLst/>
          </a:prstGeom>
        </p:spPr>
      </p:pic>
      <p:cxnSp>
        <p:nvCxnSpPr>
          <p:cNvPr id="12" name="직선 연결선 11"/>
          <p:cNvCxnSpPr/>
          <p:nvPr/>
        </p:nvCxnSpPr>
        <p:spPr>
          <a:xfrm>
            <a:off x="3105" y="544285"/>
            <a:ext cx="12192000" cy="933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3110" y="12446"/>
            <a:ext cx="12192000" cy="503853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46647" y="49770"/>
            <a:ext cx="66154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FFFFFF"/>
                </a:solidFill>
              </a:rPr>
              <a:t>3-2. Private Registry</a:t>
            </a:r>
            <a:endParaRPr lang="ko-KR" altLang="en-US" sz="2400" dirty="0">
              <a:solidFill>
                <a:srgbClr val="FFFFFF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64293" y="839584"/>
            <a:ext cx="110970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Docker private registry</a:t>
            </a:r>
          </a:p>
          <a:p>
            <a:r>
              <a:rPr lang="en-US" altLang="ko-KR" sz="2400" dirty="0"/>
              <a:t> - </a:t>
            </a:r>
            <a:r>
              <a:rPr lang="en-US" altLang="ko-KR" sz="2400" dirty="0" err="1"/>
              <a:t>docker</a:t>
            </a:r>
            <a:r>
              <a:rPr lang="en-US" altLang="ko-KR" sz="2400" dirty="0"/>
              <a:t> registry </a:t>
            </a:r>
            <a:r>
              <a:rPr lang="ko-KR" altLang="en-US" sz="2400" dirty="0"/>
              <a:t>구축</a:t>
            </a:r>
            <a:endParaRPr lang="en-US" altLang="ko-KR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464293" y="1953215"/>
            <a:ext cx="1132511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dirty="0">
                <a:solidFill>
                  <a:schemeClr val="accent2"/>
                </a:solidFill>
              </a:rPr>
              <a:t>#docker-host-2</a:t>
            </a:r>
          </a:p>
          <a:p>
            <a:pPr lvl="0"/>
            <a:r>
              <a:rPr lang="en-US" altLang="ko-KR" dirty="0"/>
              <a:t>docker@docker-host-2:~$ </a:t>
            </a:r>
            <a:r>
              <a:rPr lang="en-US" altLang="ko-KR" dirty="0" err="1"/>
              <a:t>docker</a:t>
            </a:r>
            <a:r>
              <a:rPr lang="en-US" altLang="ko-KR" dirty="0"/>
              <a:t> images</a:t>
            </a:r>
          </a:p>
          <a:p>
            <a:endParaRPr lang="en-US" altLang="ko-KR" dirty="0"/>
          </a:p>
          <a:p>
            <a:r>
              <a:rPr lang="en-US" altLang="ko-KR" dirty="0"/>
              <a:t>#</a:t>
            </a:r>
            <a:r>
              <a:rPr lang="ko-KR" altLang="en-US" dirty="0"/>
              <a:t>내부 네트워크끼리 공유 가능한지 확인</a:t>
            </a:r>
            <a:endParaRPr lang="en-US" altLang="ko-KR" dirty="0"/>
          </a:p>
          <a:p>
            <a:r>
              <a:rPr lang="en-US" altLang="ko-KR" dirty="0"/>
              <a:t>docker@docker-host-2:~$ curl -X GET </a:t>
            </a:r>
            <a:r>
              <a:rPr lang="en-US" altLang="ko-KR" dirty="0">
                <a:hlinkClick r:id="rId4"/>
              </a:rPr>
              <a:t>http://192.168.56.101:5000/v2/_catalog</a:t>
            </a:r>
            <a:r>
              <a:rPr lang="en-US" altLang="ko-KR" dirty="0"/>
              <a:t>  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docker@docker-host-2:~$ </a:t>
            </a:r>
            <a:r>
              <a:rPr lang="en-US" altLang="ko-KR" dirty="0" err="1"/>
              <a:t>docker</a:t>
            </a:r>
            <a:r>
              <a:rPr lang="en-US" altLang="ko-KR" dirty="0"/>
              <a:t> pull 192.168.56.101:5000/mybuild:1.0</a:t>
            </a:r>
          </a:p>
          <a:p>
            <a:endParaRPr lang="en-US" altLang="ko-KR" dirty="0"/>
          </a:p>
          <a:p>
            <a:endParaRPr lang="en-US" altLang="ko-KR" dirty="0"/>
          </a:p>
          <a:p>
            <a:pPr lvl="0"/>
            <a:endParaRPr lang="en-US" altLang="ko-KR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402" y="3464697"/>
            <a:ext cx="9077254" cy="45566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7402" y="4584646"/>
            <a:ext cx="7678222" cy="866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14520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6344816"/>
            <a:ext cx="12192000" cy="933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0" y="6354147"/>
            <a:ext cx="12192000" cy="503853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0339" y="6488420"/>
            <a:ext cx="3593651" cy="253968"/>
          </a:xfrm>
          <a:prstGeom prst="rect">
            <a:avLst/>
          </a:prstGeom>
        </p:spPr>
      </p:pic>
      <p:cxnSp>
        <p:nvCxnSpPr>
          <p:cNvPr id="12" name="직선 연결선 11"/>
          <p:cNvCxnSpPr/>
          <p:nvPr/>
        </p:nvCxnSpPr>
        <p:spPr>
          <a:xfrm>
            <a:off x="3105" y="544285"/>
            <a:ext cx="12192000" cy="933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3110" y="12446"/>
            <a:ext cx="12192000" cy="503853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46647" y="49770"/>
            <a:ext cx="66154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FFFFFF"/>
                </a:solidFill>
              </a:rPr>
              <a:t>3-2. Private Registry</a:t>
            </a:r>
            <a:endParaRPr lang="ko-KR" altLang="en-US" sz="2400" dirty="0">
              <a:solidFill>
                <a:srgbClr val="FFFFFF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64293" y="839584"/>
            <a:ext cx="110970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Docker private registry</a:t>
            </a:r>
          </a:p>
          <a:p>
            <a:r>
              <a:rPr lang="en-US" altLang="ko-KR" sz="2400" dirty="0"/>
              <a:t> - </a:t>
            </a:r>
            <a:r>
              <a:rPr lang="en-US" altLang="ko-KR" sz="2400" dirty="0" err="1"/>
              <a:t>docker</a:t>
            </a:r>
            <a:r>
              <a:rPr lang="en-US" altLang="ko-KR" sz="2400" dirty="0"/>
              <a:t> registry </a:t>
            </a:r>
            <a:r>
              <a:rPr lang="ko-KR" altLang="en-US" sz="2400" dirty="0"/>
              <a:t>구축 실습</a:t>
            </a:r>
            <a:endParaRPr lang="en-US" altLang="ko-KR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464293" y="1974481"/>
            <a:ext cx="1132511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dirty="0"/>
              <a:t>시나리오 </a:t>
            </a:r>
            <a:r>
              <a:rPr lang="en-US" altLang="ko-KR" dirty="0"/>
              <a:t>[dev-team </a:t>
            </a:r>
            <a:r>
              <a:rPr lang="ko-KR" altLang="en-US" dirty="0"/>
              <a:t>개발환경 요청</a:t>
            </a:r>
            <a:r>
              <a:rPr lang="en-US" altLang="ko-KR" dirty="0"/>
              <a:t>]</a:t>
            </a:r>
          </a:p>
          <a:p>
            <a:pPr marL="342900" lvl="0" indent="-342900">
              <a:buAutoNum type="arabicPeriod"/>
            </a:pPr>
            <a:r>
              <a:rPr lang="en-US" altLang="ko-KR" dirty="0"/>
              <a:t>Centos:7 + </a:t>
            </a:r>
            <a:r>
              <a:rPr lang="en-US" altLang="ko-KR" dirty="0" err="1"/>
              <a:t>httpd</a:t>
            </a:r>
            <a:r>
              <a:rPr lang="en-US" altLang="ko-KR" dirty="0"/>
              <a:t> + port:80   &gt;&gt; </a:t>
            </a:r>
            <a:r>
              <a:rPr lang="en-US" altLang="ko-KR" dirty="0" err="1"/>
              <a:t>dockerfile</a:t>
            </a:r>
            <a:r>
              <a:rPr lang="ko-KR" altLang="en-US" dirty="0"/>
              <a:t> 코드 작성 </a:t>
            </a:r>
            <a:r>
              <a:rPr lang="en-US" altLang="ko-KR" dirty="0"/>
              <a:t>(</a:t>
            </a:r>
            <a:r>
              <a:rPr lang="ko-KR" altLang="en-US" dirty="0"/>
              <a:t>인프라 구성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:: centos </a:t>
            </a:r>
            <a:r>
              <a:rPr lang="ko-KR" altLang="en-US" dirty="0"/>
              <a:t>에서 다운로드 </a:t>
            </a:r>
            <a:r>
              <a:rPr lang="en-US" altLang="ko-KR" dirty="0"/>
              <a:t>: yum -y install [</a:t>
            </a:r>
            <a:r>
              <a:rPr lang="ko-KR" altLang="en-US" dirty="0"/>
              <a:t>이름</a:t>
            </a:r>
            <a:r>
              <a:rPr lang="en-US" altLang="ko-KR" dirty="0"/>
              <a:t>]</a:t>
            </a:r>
          </a:p>
          <a:p>
            <a:pPr lvl="1"/>
            <a:r>
              <a:rPr lang="en-US" altLang="ko-KR" dirty="0"/>
              <a:t>:: </a:t>
            </a:r>
            <a:r>
              <a:rPr lang="en-US" altLang="ko-KR" dirty="0" err="1"/>
              <a:t>httpd</a:t>
            </a:r>
            <a:r>
              <a:rPr lang="en-US" altLang="ko-KR" dirty="0"/>
              <a:t> </a:t>
            </a:r>
            <a:r>
              <a:rPr lang="ko-KR" altLang="en-US" dirty="0"/>
              <a:t>실행 경로 </a:t>
            </a:r>
            <a:r>
              <a:rPr lang="en-US" altLang="ko-KR" dirty="0"/>
              <a:t>: /</a:t>
            </a:r>
            <a:r>
              <a:rPr lang="en-US" altLang="ko-KR" dirty="0" err="1"/>
              <a:t>usr</a:t>
            </a:r>
            <a:r>
              <a:rPr lang="en-US" altLang="ko-KR" dirty="0"/>
              <a:t>/</a:t>
            </a:r>
            <a:r>
              <a:rPr lang="en-US" altLang="ko-KR" dirty="0" err="1"/>
              <a:t>sbin</a:t>
            </a:r>
            <a:r>
              <a:rPr lang="en-US" altLang="ko-KR" dirty="0"/>
              <a:t>/</a:t>
            </a:r>
            <a:r>
              <a:rPr lang="en-US" altLang="ko-KR" dirty="0" err="1"/>
              <a:t>httpd</a:t>
            </a:r>
            <a:endParaRPr lang="en-US" altLang="ko-KR" dirty="0"/>
          </a:p>
          <a:p>
            <a:pPr lvl="1"/>
            <a:r>
              <a:rPr lang="en-US" altLang="ko-KR" dirty="0"/>
              <a:t>:: </a:t>
            </a:r>
            <a:r>
              <a:rPr lang="ko-KR" altLang="en-US" dirty="0" err="1"/>
              <a:t>실습시</a:t>
            </a:r>
            <a:r>
              <a:rPr lang="ko-KR" altLang="en-US" dirty="0"/>
              <a:t> 사용하는 </a:t>
            </a:r>
            <a:r>
              <a:rPr lang="en-US" altLang="ko-KR" dirty="0" err="1"/>
              <a:t>docker</a:t>
            </a:r>
            <a:r>
              <a:rPr lang="en-US" altLang="ko-KR" dirty="0"/>
              <a:t> </a:t>
            </a:r>
            <a:r>
              <a:rPr lang="ko-KR" altLang="en-US" dirty="0"/>
              <a:t>파일 명령어 </a:t>
            </a:r>
            <a:endParaRPr lang="en-US" altLang="ko-KR" dirty="0"/>
          </a:p>
          <a:p>
            <a:pPr lvl="1"/>
            <a:r>
              <a:rPr lang="en-US" altLang="ko-KR" dirty="0"/>
              <a:t>:: FROM, LABEL, MAINTAINER, RUN, EXPOSE, CMD</a:t>
            </a:r>
          </a:p>
          <a:p>
            <a:pPr lvl="1"/>
            <a:endParaRPr lang="en-US" altLang="ko-KR" dirty="0"/>
          </a:p>
          <a:p>
            <a:pPr marL="342900" lvl="0" indent="-342900">
              <a:buAutoNum type="arabicPeriod"/>
            </a:pPr>
            <a:r>
              <a:rPr lang="en-US" altLang="ko-KR" dirty="0"/>
              <a:t>image build -&gt; </a:t>
            </a:r>
            <a:r>
              <a:rPr lang="en-US" altLang="ko-KR" dirty="0" err="1"/>
              <a:t>name:tag</a:t>
            </a:r>
            <a:r>
              <a:rPr lang="en-US" altLang="ko-KR" dirty="0"/>
              <a:t> = webserver:2.0</a:t>
            </a:r>
          </a:p>
          <a:p>
            <a:pPr marL="342900" lvl="0" indent="-342900">
              <a:buAutoNum type="arabicPeriod"/>
            </a:pPr>
            <a:r>
              <a:rPr lang="en-US" altLang="ko-KR" dirty="0"/>
              <a:t>local private registry push</a:t>
            </a:r>
          </a:p>
          <a:p>
            <a:pPr marL="342900" lvl="0" indent="-342900">
              <a:buAutoNum type="arabicPeriod"/>
            </a:pPr>
            <a:r>
              <a:rPr lang="en-US" altLang="ko-KR" dirty="0"/>
              <a:t>docker-host-2 </a:t>
            </a:r>
            <a:r>
              <a:rPr lang="ko-KR" altLang="en-US" dirty="0"/>
              <a:t>번 호스트에서 </a:t>
            </a:r>
            <a:r>
              <a:rPr lang="en-US" altLang="ko-KR" dirty="0"/>
              <a:t>pull</a:t>
            </a:r>
          </a:p>
        </p:txBody>
      </p:sp>
    </p:spTree>
    <p:extLst>
      <p:ext uri="{BB962C8B-B14F-4D97-AF65-F5344CB8AC3E}">
        <p14:creationId xmlns:p14="http://schemas.microsoft.com/office/powerpoint/2010/main" val="19279426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6344816"/>
            <a:ext cx="12192000" cy="933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0" y="6354147"/>
            <a:ext cx="12192000" cy="503853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0339" y="6488420"/>
            <a:ext cx="3593651" cy="253968"/>
          </a:xfrm>
          <a:prstGeom prst="rect">
            <a:avLst/>
          </a:prstGeom>
        </p:spPr>
      </p:pic>
      <p:cxnSp>
        <p:nvCxnSpPr>
          <p:cNvPr id="12" name="직선 연결선 11"/>
          <p:cNvCxnSpPr/>
          <p:nvPr/>
        </p:nvCxnSpPr>
        <p:spPr>
          <a:xfrm>
            <a:off x="3105" y="544285"/>
            <a:ext cx="12192000" cy="933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3110" y="12446"/>
            <a:ext cx="12192000" cy="503853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46647" y="49770"/>
            <a:ext cx="66154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FFFFFF"/>
                </a:solidFill>
              </a:rPr>
              <a:t>1-1. Virtual box </a:t>
            </a:r>
            <a:r>
              <a:rPr lang="ko-KR" altLang="en-US" sz="2400" dirty="0">
                <a:solidFill>
                  <a:srgbClr val="FFFFFF"/>
                </a:solidFill>
              </a:rPr>
              <a:t>설치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4293" y="839584"/>
            <a:ext cx="76406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Virtual box Download</a:t>
            </a:r>
            <a:r>
              <a:rPr lang="ko-KR" altLang="en-US" sz="2400" dirty="0"/>
              <a:t> </a:t>
            </a:r>
            <a:r>
              <a:rPr lang="en-US" altLang="ko-KR" sz="2400" dirty="0"/>
              <a:t>(</a:t>
            </a:r>
            <a:r>
              <a:rPr lang="en-US" altLang="ko-KR" sz="2400" dirty="0">
                <a:hlinkClick r:id="rId3"/>
              </a:rPr>
              <a:t>https://www.virtualbox.org/</a:t>
            </a:r>
            <a:r>
              <a:rPr lang="en-US" altLang="ko-KR" sz="2400" dirty="0"/>
              <a:t> )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959" y="1729860"/>
            <a:ext cx="10333919" cy="3825142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4172989" y="3067396"/>
            <a:ext cx="2975956" cy="113053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6662056" y="4147794"/>
            <a:ext cx="13549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Click!!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93648431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6344816"/>
            <a:ext cx="12192000" cy="933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0" y="6354147"/>
            <a:ext cx="12192000" cy="503853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0339" y="6488420"/>
            <a:ext cx="3593651" cy="253968"/>
          </a:xfrm>
          <a:prstGeom prst="rect">
            <a:avLst/>
          </a:prstGeom>
        </p:spPr>
      </p:pic>
      <p:cxnSp>
        <p:nvCxnSpPr>
          <p:cNvPr id="12" name="직선 연결선 11"/>
          <p:cNvCxnSpPr/>
          <p:nvPr/>
        </p:nvCxnSpPr>
        <p:spPr>
          <a:xfrm>
            <a:off x="3105" y="544285"/>
            <a:ext cx="12192000" cy="933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3110" y="12446"/>
            <a:ext cx="12192000" cy="503853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46647" y="49770"/>
            <a:ext cx="66154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FFFFFF"/>
                </a:solidFill>
              </a:rPr>
              <a:t>4. Docker swarm/</a:t>
            </a:r>
            <a:r>
              <a:rPr lang="en-US" altLang="ko-KR" sz="2400" dirty="0" err="1">
                <a:solidFill>
                  <a:srgbClr val="FFFFFF"/>
                </a:solidFill>
              </a:rPr>
              <a:t>dind</a:t>
            </a:r>
            <a:endParaRPr lang="ko-KR" altLang="en-US" sz="2400" dirty="0">
              <a:solidFill>
                <a:srgbClr val="FFFFFF"/>
              </a:solidFill>
            </a:endParaRPr>
          </a:p>
        </p:txBody>
      </p:sp>
      <p:grpSp>
        <p:nvGrpSpPr>
          <p:cNvPr id="44" name="그룹 43"/>
          <p:cNvGrpSpPr/>
          <p:nvPr/>
        </p:nvGrpSpPr>
        <p:grpSpPr>
          <a:xfrm>
            <a:off x="3060000" y="1699200"/>
            <a:ext cx="5840968" cy="3361816"/>
            <a:chOff x="2845837" y="1147691"/>
            <a:chExt cx="5840968" cy="3361816"/>
          </a:xfrm>
        </p:grpSpPr>
        <p:sp>
          <p:nvSpPr>
            <p:cNvPr id="9" name="모서리가 둥근 직사각형 8"/>
            <p:cNvSpPr/>
            <p:nvPr/>
          </p:nvSpPr>
          <p:spPr>
            <a:xfrm>
              <a:off x="3077551" y="1147691"/>
              <a:ext cx="5609254" cy="858416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600" dirty="0"/>
                <a:t>Docker swarm/</a:t>
              </a:r>
              <a:r>
                <a:rPr lang="en-US" altLang="ko-KR" sz="3600" dirty="0" err="1"/>
                <a:t>dind</a:t>
              </a:r>
              <a:endParaRPr lang="ko-KR" altLang="en-US" sz="3600" dirty="0"/>
            </a:p>
          </p:txBody>
        </p:sp>
        <p:sp>
          <p:nvSpPr>
            <p:cNvPr id="22" name="모서리가 둥근 직사각형 21"/>
            <p:cNvSpPr/>
            <p:nvPr/>
          </p:nvSpPr>
          <p:spPr>
            <a:xfrm>
              <a:off x="3534750" y="2349707"/>
              <a:ext cx="3220613" cy="500950"/>
            </a:xfrm>
            <a:prstGeom prst="roundRect">
              <a:avLst/>
            </a:prstGeom>
            <a:solidFill>
              <a:srgbClr val="00B0F0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400" dirty="0"/>
                <a:t>1. network </a:t>
              </a:r>
              <a:r>
                <a:rPr lang="ko-KR" altLang="en-US" sz="2400" dirty="0"/>
                <a:t>확인</a:t>
              </a:r>
            </a:p>
          </p:txBody>
        </p:sp>
        <p:sp>
          <p:nvSpPr>
            <p:cNvPr id="23" name="모서리가 둥근 직사각형 22"/>
            <p:cNvSpPr/>
            <p:nvPr/>
          </p:nvSpPr>
          <p:spPr>
            <a:xfrm>
              <a:off x="3534750" y="3179132"/>
              <a:ext cx="3220613" cy="500950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400" dirty="0"/>
                <a:t>2. swarm-cluster</a:t>
              </a:r>
              <a:endParaRPr lang="ko-KR" altLang="en-US" sz="2400" dirty="0"/>
            </a:p>
          </p:txBody>
        </p:sp>
        <p:sp>
          <p:nvSpPr>
            <p:cNvPr id="24" name="모서리가 둥근 직사각형 23"/>
            <p:cNvSpPr/>
            <p:nvPr/>
          </p:nvSpPr>
          <p:spPr>
            <a:xfrm>
              <a:off x="3534750" y="4008557"/>
              <a:ext cx="3220613" cy="500950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000" dirty="0"/>
                <a:t>3. Docker in Docker(</a:t>
              </a:r>
              <a:r>
                <a:rPr lang="en-US" altLang="ko-KR" sz="2000" dirty="0" err="1"/>
                <a:t>dind</a:t>
              </a:r>
              <a:r>
                <a:rPr lang="en-US" altLang="ko-KR" sz="2000" dirty="0"/>
                <a:t>)</a:t>
              </a:r>
              <a:endParaRPr lang="ko-KR" altLang="en-US" sz="2000" dirty="0"/>
            </a:p>
          </p:txBody>
        </p:sp>
        <p:cxnSp>
          <p:nvCxnSpPr>
            <p:cNvPr id="37" name="직선 연결선 36"/>
            <p:cNvCxnSpPr>
              <a:stCxn id="22" idx="1"/>
            </p:cNvCxnSpPr>
            <p:nvPr/>
          </p:nvCxnSpPr>
          <p:spPr>
            <a:xfrm flipH="1">
              <a:off x="2845837" y="2600182"/>
              <a:ext cx="688913" cy="3059"/>
            </a:xfrm>
            <a:prstGeom prst="line">
              <a:avLst/>
            </a:prstGeom>
            <a:ln w="5715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/>
            <p:cNvCxnSpPr>
              <a:stCxn id="23" idx="1"/>
            </p:cNvCxnSpPr>
            <p:nvPr/>
          </p:nvCxnSpPr>
          <p:spPr>
            <a:xfrm flipH="1">
              <a:off x="2845837" y="3429607"/>
              <a:ext cx="688913" cy="4058"/>
            </a:xfrm>
            <a:prstGeom prst="line">
              <a:avLst/>
            </a:prstGeom>
            <a:ln w="5715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40"/>
            <p:cNvCxnSpPr>
              <a:stCxn id="24" idx="1"/>
            </p:cNvCxnSpPr>
            <p:nvPr/>
          </p:nvCxnSpPr>
          <p:spPr>
            <a:xfrm flipH="1">
              <a:off x="2845837" y="4259032"/>
              <a:ext cx="688913" cy="5058"/>
            </a:xfrm>
            <a:prstGeom prst="line">
              <a:avLst/>
            </a:prstGeom>
            <a:ln w="5715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" name="꺾인 연결선 4"/>
          <p:cNvCxnSpPr>
            <a:stCxn id="9" idx="1"/>
            <a:endCxn id="24" idx="1"/>
          </p:cNvCxnSpPr>
          <p:nvPr/>
        </p:nvCxnSpPr>
        <p:spPr>
          <a:xfrm rot="10800000" flipH="1" flipV="1">
            <a:off x="3291713" y="2128407"/>
            <a:ext cx="457199" cy="2682133"/>
          </a:xfrm>
          <a:prstGeom prst="bentConnector3">
            <a:avLst>
              <a:gd name="adj1" fmla="val -50000"/>
            </a:avLst>
          </a:prstGeom>
          <a:ln w="5715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161737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6344816"/>
            <a:ext cx="12192000" cy="933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0" y="6354147"/>
            <a:ext cx="12192000" cy="503853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0339" y="6488420"/>
            <a:ext cx="3593651" cy="253968"/>
          </a:xfrm>
          <a:prstGeom prst="rect">
            <a:avLst/>
          </a:prstGeom>
        </p:spPr>
      </p:pic>
      <p:cxnSp>
        <p:nvCxnSpPr>
          <p:cNvPr id="12" name="직선 연결선 11"/>
          <p:cNvCxnSpPr/>
          <p:nvPr/>
        </p:nvCxnSpPr>
        <p:spPr>
          <a:xfrm>
            <a:off x="3105" y="544285"/>
            <a:ext cx="12192000" cy="933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3110" y="12446"/>
            <a:ext cx="12192000" cy="503853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46647" y="49770"/>
            <a:ext cx="66154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FFFFFF"/>
                </a:solidFill>
              </a:rPr>
              <a:t>4-1. network</a:t>
            </a:r>
            <a:endParaRPr lang="ko-KR" altLang="en-US" sz="2400" dirty="0">
              <a:solidFill>
                <a:srgbClr val="FFFFFF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64293" y="839584"/>
            <a:ext cx="110970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docker network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CD842AD-A953-4C19-97C9-7345715B4E93}"/>
              </a:ext>
            </a:extLst>
          </p:cNvPr>
          <p:cNvSpPr/>
          <p:nvPr/>
        </p:nvSpPr>
        <p:spPr>
          <a:xfrm>
            <a:off x="5046415" y="1499191"/>
            <a:ext cx="1898670" cy="461665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docker0</a:t>
            </a:r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9C7E9E8-9858-4622-AE35-05FA2EC75416}"/>
              </a:ext>
            </a:extLst>
          </p:cNvPr>
          <p:cNvSpPr/>
          <p:nvPr/>
        </p:nvSpPr>
        <p:spPr>
          <a:xfrm>
            <a:off x="2012085" y="2524605"/>
            <a:ext cx="1898670" cy="461665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vethxxx</a:t>
            </a:r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0F38DA4-0C93-4621-8962-D781C13CAAB9}"/>
              </a:ext>
            </a:extLst>
          </p:cNvPr>
          <p:cNvSpPr/>
          <p:nvPr/>
        </p:nvSpPr>
        <p:spPr>
          <a:xfrm>
            <a:off x="5046415" y="2524605"/>
            <a:ext cx="1898670" cy="461665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vethzzz</a:t>
            </a:r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C8B5CA6-3DCB-4703-B663-7CE29A798E44}"/>
              </a:ext>
            </a:extLst>
          </p:cNvPr>
          <p:cNvSpPr/>
          <p:nvPr/>
        </p:nvSpPr>
        <p:spPr>
          <a:xfrm>
            <a:off x="8080745" y="2524605"/>
            <a:ext cx="1898670" cy="461665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vethyyy</a:t>
            </a:r>
            <a:endParaRPr lang="ko-KR" altLang="en-US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B9A39D61-BF33-4A8B-A718-D3D62D99F4E7}"/>
              </a:ext>
            </a:extLst>
          </p:cNvPr>
          <p:cNvGrpSpPr/>
          <p:nvPr/>
        </p:nvGrpSpPr>
        <p:grpSpPr>
          <a:xfrm>
            <a:off x="2012085" y="3514323"/>
            <a:ext cx="1898670" cy="2290944"/>
            <a:chOff x="2012085" y="3550019"/>
            <a:chExt cx="1898670" cy="2290944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3D3E86AB-A778-44D5-8FEA-8B3EDCBB8E5F}"/>
                </a:ext>
              </a:extLst>
            </p:cNvPr>
            <p:cNvSpPr/>
            <p:nvPr/>
          </p:nvSpPr>
          <p:spPr>
            <a:xfrm>
              <a:off x="2012085" y="3550019"/>
              <a:ext cx="1898670" cy="229094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Container1</a:t>
              </a:r>
              <a:endParaRPr lang="ko-KR" altLang="en-US" dirty="0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7D043415-F81A-4FDF-8261-4F08F366DD5C}"/>
                </a:ext>
              </a:extLst>
            </p:cNvPr>
            <p:cNvSpPr/>
            <p:nvPr/>
          </p:nvSpPr>
          <p:spPr>
            <a:xfrm>
              <a:off x="2066261" y="3592200"/>
              <a:ext cx="1485013" cy="461665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eth0</a:t>
              </a:r>
              <a:endParaRPr lang="ko-KR" altLang="en-US" dirty="0"/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12EF5941-0240-4848-9448-6749DD9D7423}"/>
              </a:ext>
            </a:extLst>
          </p:cNvPr>
          <p:cNvGrpSpPr/>
          <p:nvPr/>
        </p:nvGrpSpPr>
        <p:grpSpPr>
          <a:xfrm>
            <a:off x="5046415" y="3550019"/>
            <a:ext cx="1898670" cy="2290944"/>
            <a:chOff x="2012085" y="3550019"/>
            <a:chExt cx="1898670" cy="2290944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04A64963-3D87-461A-A6FB-8A8F446C77C4}"/>
                </a:ext>
              </a:extLst>
            </p:cNvPr>
            <p:cNvSpPr/>
            <p:nvPr/>
          </p:nvSpPr>
          <p:spPr>
            <a:xfrm>
              <a:off x="2012085" y="3550019"/>
              <a:ext cx="1898670" cy="229094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Container2</a:t>
              </a:r>
              <a:endParaRPr lang="ko-KR" altLang="en-US" dirty="0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3A3C5BC9-C1B6-4B5C-A13D-D37AD2609C4E}"/>
                </a:ext>
              </a:extLst>
            </p:cNvPr>
            <p:cNvSpPr/>
            <p:nvPr/>
          </p:nvSpPr>
          <p:spPr>
            <a:xfrm>
              <a:off x="2066261" y="3592200"/>
              <a:ext cx="1485013" cy="461665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eth0</a:t>
              </a:r>
              <a:endParaRPr lang="ko-KR" altLang="en-US" dirty="0"/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B6EE46A7-5CC4-467D-B5D5-5A3A87927196}"/>
              </a:ext>
            </a:extLst>
          </p:cNvPr>
          <p:cNvGrpSpPr/>
          <p:nvPr/>
        </p:nvGrpSpPr>
        <p:grpSpPr>
          <a:xfrm>
            <a:off x="8080745" y="3514323"/>
            <a:ext cx="1898670" cy="2290944"/>
            <a:chOff x="2012085" y="3550019"/>
            <a:chExt cx="1898670" cy="2290944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7F856251-1CDB-4CE6-8CB3-AB412C7F89AC}"/>
                </a:ext>
              </a:extLst>
            </p:cNvPr>
            <p:cNvSpPr/>
            <p:nvPr/>
          </p:nvSpPr>
          <p:spPr>
            <a:xfrm>
              <a:off x="2012085" y="3550019"/>
              <a:ext cx="1898670" cy="229094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Container3</a:t>
              </a:r>
              <a:endParaRPr lang="ko-KR" altLang="en-US" dirty="0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4E773236-5426-450F-A0AD-0F37FF739561}"/>
                </a:ext>
              </a:extLst>
            </p:cNvPr>
            <p:cNvSpPr/>
            <p:nvPr/>
          </p:nvSpPr>
          <p:spPr>
            <a:xfrm>
              <a:off x="2066261" y="3592200"/>
              <a:ext cx="1485013" cy="461665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eth0</a:t>
              </a:r>
              <a:endParaRPr lang="ko-KR" altLang="en-US" dirty="0"/>
            </a:p>
          </p:txBody>
        </p:sp>
      </p:grp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CA80F27D-85D8-4E81-A85A-6AD2D7925928}"/>
              </a:ext>
            </a:extLst>
          </p:cNvPr>
          <p:cNvCxnSpPr>
            <a:stCxn id="14" idx="2"/>
          </p:cNvCxnSpPr>
          <p:nvPr/>
        </p:nvCxnSpPr>
        <p:spPr>
          <a:xfrm>
            <a:off x="2961420" y="2986270"/>
            <a:ext cx="0" cy="52805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B880EB06-F47D-4F37-9C7E-D15A4AF5C204}"/>
              </a:ext>
            </a:extLst>
          </p:cNvPr>
          <p:cNvCxnSpPr>
            <a:cxnSpLocks/>
            <a:stCxn id="16" idx="2"/>
            <a:endCxn id="22" idx="0"/>
          </p:cNvCxnSpPr>
          <p:nvPr/>
        </p:nvCxnSpPr>
        <p:spPr>
          <a:xfrm>
            <a:off x="5995750" y="2986270"/>
            <a:ext cx="0" cy="56374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4A67CFE6-6B38-451E-BB89-99674EE64458}"/>
              </a:ext>
            </a:extLst>
          </p:cNvPr>
          <p:cNvCxnSpPr>
            <a:cxnSpLocks/>
            <a:stCxn id="17" idx="2"/>
            <a:endCxn id="25" idx="0"/>
          </p:cNvCxnSpPr>
          <p:nvPr/>
        </p:nvCxnSpPr>
        <p:spPr>
          <a:xfrm>
            <a:off x="9030080" y="2986270"/>
            <a:ext cx="0" cy="52805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A2A9FE99-F3CC-4DDA-A687-BA173404E2A6}"/>
              </a:ext>
            </a:extLst>
          </p:cNvPr>
          <p:cNvSpPr txBox="1"/>
          <p:nvPr/>
        </p:nvSpPr>
        <p:spPr>
          <a:xfrm>
            <a:off x="2977111" y="3119513"/>
            <a:ext cx="5316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peer</a:t>
            </a:r>
            <a:endParaRPr lang="ko-KR" altLang="en-US" sz="12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AD6CFB1-C92B-4C3C-8318-8CCE4792FF43}"/>
              </a:ext>
            </a:extLst>
          </p:cNvPr>
          <p:cNvSpPr txBox="1"/>
          <p:nvPr/>
        </p:nvSpPr>
        <p:spPr>
          <a:xfrm>
            <a:off x="6002203" y="3120878"/>
            <a:ext cx="5316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peer</a:t>
            </a:r>
            <a:endParaRPr lang="ko-KR" altLang="en-US" sz="12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507BFC7-A10B-4CAA-90E1-45FFFAFFD980}"/>
              </a:ext>
            </a:extLst>
          </p:cNvPr>
          <p:cNvSpPr txBox="1"/>
          <p:nvPr/>
        </p:nvSpPr>
        <p:spPr>
          <a:xfrm>
            <a:off x="9039712" y="3119513"/>
            <a:ext cx="5316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peer</a:t>
            </a:r>
            <a:endParaRPr lang="ko-KR" altLang="en-US" sz="1200" dirty="0"/>
          </a:p>
        </p:txBody>
      </p:sp>
      <p:cxnSp>
        <p:nvCxnSpPr>
          <p:cNvPr id="38" name="연결선: 꺾임 37">
            <a:extLst>
              <a:ext uri="{FF2B5EF4-FFF2-40B4-BE49-F238E27FC236}">
                <a16:creationId xmlns:a16="http://schemas.microsoft.com/office/drawing/2014/main" id="{A1473605-48A0-495C-B4E6-B4CF9983D5FC}"/>
              </a:ext>
            </a:extLst>
          </p:cNvPr>
          <p:cNvCxnSpPr>
            <a:stCxn id="14" idx="0"/>
            <a:endCxn id="3" idx="2"/>
          </p:cNvCxnSpPr>
          <p:nvPr/>
        </p:nvCxnSpPr>
        <p:spPr>
          <a:xfrm rot="5400000" flipH="1" flipV="1">
            <a:off x="4196711" y="725566"/>
            <a:ext cx="563749" cy="3034330"/>
          </a:xfrm>
          <a:prstGeom prst="bentConnector3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연결선: 꺾임 39">
            <a:extLst>
              <a:ext uri="{FF2B5EF4-FFF2-40B4-BE49-F238E27FC236}">
                <a16:creationId xmlns:a16="http://schemas.microsoft.com/office/drawing/2014/main" id="{CABFD03F-0E4C-4481-96FC-1927B106AD58}"/>
              </a:ext>
            </a:extLst>
          </p:cNvPr>
          <p:cNvCxnSpPr>
            <a:cxnSpLocks/>
            <a:stCxn id="17" idx="0"/>
            <a:endCxn id="3" idx="2"/>
          </p:cNvCxnSpPr>
          <p:nvPr/>
        </p:nvCxnSpPr>
        <p:spPr>
          <a:xfrm rot="16200000" flipV="1">
            <a:off x="7231041" y="725566"/>
            <a:ext cx="563749" cy="3034330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연결선: 꺾임 42">
            <a:extLst>
              <a:ext uri="{FF2B5EF4-FFF2-40B4-BE49-F238E27FC236}">
                <a16:creationId xmlns:a16="http://schemas.microsoft.com/office/drawing/2014/main" id="{DBED78CE-D8BB-4D01-85E4-B581B8C4FC18}"/>
              </a:ext>
            </a:extLst>
          </p:cNvPr>
          <p:cNvCxnSpPr>
            <a:cxnSpLocks/>
            <a:stCxn id="16" idx="0"/>
            <a:endCxn id="3" idx="2"/>
          </p:cNvCxnSpPr>
          <p:nvPr/>
        </p:nvCxnSpPr>
        <p:spPr>
          <a:xfrm rot="5400000" flipH="1" flipV="1">
            <a:off x="5713876" y="2242731"/>
            <a:ext cx="563749" cy="12700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1E2AC42C-85BE-478F-B7B5-2A815BAFF1E7}"/>
              </a:ext>
            </a:extLst>
          </p:cNvPr>
          <p:cNvSpPr txBox="1"/>
          <p:nvPr/>
        </p:nvSpPr>
        <p:spPr>
          <a:xfrm>
            <a:off x="5981235" y="1930791"/>
            <a:ext cx="7598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/>
              <a:t>birdge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49359223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6344816"/>
            <a:ext cx="12192000" cy="933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0" y="6354147"/>
            <a:ext cx="12192000" cy="503853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0339" y="6488420"/>
            <a:ext cx="3593651" cy="253968"/>
          </a:xfrm>
          <a:prstGeom prst="rect">
            <a:avLst/>
          </a:prstGeom>
        </p:spPr>
      </p:pic>
      <p:cxnSp>
        <p:nvCxnSpPr>
          <p:cNvPr id="12" name="직선 연결선 11"/>
          <p:cNvCxnSpPr/>
          <p:nvPr/>
        </p:nvCxnSpPr>
        <p:spPr>
          <a:xfrm>
            <a:off x="3105" y="544285"/>
            <a:ext cx="12192000" cy="933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3110" y="12446"/>
            <a:ext cx="12192000" cy="503853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46647" y="49770"/>
            <a:ext cx="66154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FFFFFF"/>
                </a:solidFill>
              </a:rPr>
              <a:t>4-1. network</a:t>
            </a:r>
            <a:endParaRPr lang="ko-KR" altLang="en-US" sz="2400" dirty="0">
              <a:solidFill>
                <a:srgbClr val="FFFFFF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64293" y="839584"/>
            <a:ext cx="110970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docker network</a:t>
            </a:r>
          </a:p>
          <a:p>
            <a:r>
              <a:rPr lang="en-US" altLang="ko-KR" sz="2400" dirty="0"/>
              <a:t> - docker network </a:t>
            </a:r>
            <a:r>
              <a:rPr lang="ko-KR" altLang="en-US" sz="2400" dirty="0"/>
              <a:t>확인</a:t>
            </a:r>
            <a:endParaRPr lang="en-US" altLang="ko-KR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8755C5E-DCA6-43E6-AF95-2436503B4B3B}"/>
              </a:ext>
            </a:extLst>
          </p:cNvPr>
          <p:cNvSpPr txBox="1"/>
          <p:nvPr/>
        </p:nvSpPr>
        <p:spPr>
          <a:xfrm>
            <a:off x="464293" y="1889417"/>
            <a:ext cx="1132511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dirty="0">
                <a:solidFill>
                  <a:schemeClr val="accent2"/>
                </a:solidFill>
              </a:rPr>
              <a:t>#docker-host-2</a:t>
            </a:r>
          </a:p>
          <a:p>
            <a:endParaRPr lang="en-US" altLang="ko-KR" dirty="0"/>
          </a:p>
          <a:p>
            <a:pPr lvl="0"/>
            <a:r>
              <a:rPr lang="en-US" altLang="ko-KR" dirty="0"/>
              <a:t>docker@docker-host-2:~$ docker </a:t>
            </a:r>
            <a:r>
              <a:rPr lang="en-US" altLang="ko-KR" dirty="0" err="1"/>
              <a:t>ps</a:t>
            </a:r>
            <a:r>
              <a:rPr lang="en-US" altLang="ko-KR" dirty="0"/>
              <a:t>            #</a:t>
            </a:r>
            <a:r>
              <a:rPr lang="en-US" altLang="ko-KR" dirty="0" err="1"/>
              <a:t>my_wp</a:t>
            </a:r>
            <a:r>
              <a:rPr lang="en-US" altLang="ko-KR" dirty="0"/>
              <a:t> &gt; docker-compose </a:t>
            </a:r>
            <a:r>
              <a:rPr lang="ko-KR" altLang="en-US" dirty="0"/>
              <a:t>가 실행되어 있음</a:t>
            </a:r>
            <a:endParaRPr lang="en-US" altLang="ko-KR" dirty="0"/>
          </a:p>
          <a:p>
            <a:pPr lvl="0"/>
            <a:r>
              <a:rPr lang="en-US" altLang="ko-KR" dirty="0"/>
              <a:t>docker@docker-host-2:~$ docker exec -it my_wp_wordpress_1 bash</a:t>
            </a:r>
          </a:p>
          <a:p>
            <a:pPr lvl="0"/>
            <a:r>
              <a:rPr lang="en-US" altLang="ko-KR" dirty="0"/>
              <a:t>root@9b4d96aa8d34:/var/www/html# apt-get update</a:t>
            </a:r>
          </a:p>
          <a:p>
            <a:pPr lvl="0"/>
            <a:r>
              <a:rPr lang="en-US" altLang="ko-KR" dirty="0"/>
              <a:t>root@9b4d96aa8d34:/var/www/html# apt-get install net-tools &amp;&amp; </a:t>
            </a:r>
            <a:r>
              <a:rPr lang="en-US" altLang="ko-KR" dirty="0" err="1"/>
              <a:t>ifconfing</a:t>
            </a:r>
            <a:r>
              <a:rPr lang="en-US" altLang="ko-KR" dirty="0"/>
              <a:t>  #ifconfig </a:t>
            </a:r>
            <a:r>
              <a:rPr lang="ko-KR" altLang="en-US" dirty="0"/>
              <a:t>설치</a:t>
            </a:r>
            <a:endParaRPr lang="en-US" altLang="ko-KR" dirty="0"/>
          </a:p>
          <a:p>
            <a:pPr lvl="0"/>
            <a:r>
              <a:rPr lang="en-US" altLang="ko-KR" dirty="0"/>
              <a:t>root@9b4d96aa8d34:/var/www/html# ifconfig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0C3764B-CB88-4BF1-B73A-E85EAE3A23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45" y="3993871"/>
            <a:ext cx="5585944" cy="2118544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4635EBC-EC99-48FB-8432-46B98FAEB6C6}"/>
              </a:ext>
            </a:extLst>
          </p:cNvPr>
          <p:cNvSpPr/>
          <p:nvPr/>
        </p:nvSpPr>
        <p:spPr>
          <a:xfrm>
            <a:off x="765153" y="3969846"/>
            <a:ext cx="447350" cy="17177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577806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6344816"/>
            <a:ext cx="12192000" cy="933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0" y="6354147"/>
            <a:ext cx="12192000" cy="503853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0339" y="6488420"/>
            <a:ext cx="3593651" cy="253968"/>
          </a:xfrm>
          <a:prstGeom prst="rect">
            <a:avLst/>
          </a:prstGeom>
        </p:spPr>
      </p:pic>
      <p:cxnSp>
        <p:nvCxnSpPr>
          <p:cNvPr id="12" name="직선 연결선 11"/>
          <p:cNvCxnSpPr/>
          <p:nvPr/>
        </p:nvCxnSpPr>
        <p:spPr>
          <a:xfrm>
            <a:off x="3105" y="544285"/>
            <a:ext cx="12192000" cy="933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3110" y="12446"/>
            <a:ext cx="12192000" cy="503853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46647" y="49770"/>
            <a:ext cx="66154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FFFFFF"/>
                </a:solidFill>
              </a:rPr>
              <a:t>4-1. network</a:t>
            </a:r>
            <a:endParaRPr lang="ko-KR" altLang="en-US" sz="2400" dirty="0">
              <a:solidFill>
                <a:srgbClr val="FFFFFF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64293" y="839584"/>
            <a:ext cx="110970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docker network</a:t>
            </a:r>
          </a:p>
          <a:p>
            <a:r>
              <a:rPr lang="en-US" altLang="ko-KR" sz="2400" dirty="0"/>
              <a:t> - docker network </a:t>
            </a:r>
            <a:r>
              <a:rPr lang="ko-KR" altLang="en-US" sz="2400" dirty="0"/>
              <a:t>확인</a:t>
            </a:r>
            <a:endParaRPr lang="en-US" altLang="ko-KR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8755C5E-DCA6-43E6-AF95-2436503B4B3B}"/>
              </a:ext>
            </a:extLst>
          </p:cNvPr>
          <p:cNvSpPr txBox="1"/>
          <p:nvPr/>
        </p:nvSpPr>
        <p:spPr>
          <a:xfrm>
            <a:off x="400495" y="1953215"/>
            <a:ext cx="537418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dirty="0">
                <a:solidFill>
                  <a:schemeClr val="accent2"/>
                </a:solidFill>
              </a:rPr>
              <a:t>#docker-host-2</a:t>
            </a:r>
          </a:p>
          <a:p>
            <a:endParaRPr lang="en-US" altLang="ko-KR" dirty="0"/>
          </a:p>
          <a:p>
            <a:pPr lvl="0"/>
            <a:r>
              <a:rPr lang="en-US" altLang="ko-KR" dirty="0"/>
              <a:t>docker@docker-host-2:~$ docker network ls</a:t>
            </a:r>
          </a:p>
          <a:p>
            <a:pPr lvl="0"/>
            <a:endParaRPr lang="en-US" altLang="ko-KR" dirty="0"/>
          </a:p>
          <a:p>
            <a:pPr lvl="0"/>
            <a:endParaRPr lang="en-US" altLang="ko-KR" dirty="0"/>
          </a:p>
          <a:p>
            <a:pPr lvl="0"/>
            <a:endParaRPr lang="en-US" altLang="ko-KR" dirty="0"/>
          </a:p>
          <a:p>
            <a:pPr lvl="0"/>
            <a:endParaRPr lang="en-US" altLang="ko-KR" dirty="0"/>
          </a:p>
          <a:p>
            <a:pPr lvl="0"/>
            <a:endParaRPr lang="en-US" altLang="ko-KR" dirty="0"/>
          </a:p>
          <a:p>
            <a:pPr lvl="0"/>
            <a:r>
              <a:rPr lang="en-US" altLang="ko-KR" dirty="0"/>
              <a:t>docker@docker-host-2:~$ ifconfig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D9683F7-4C5E-4E12-9FD5-0BD5BBF5BF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489" y="2913601"/>
            <a:ext cx="5204911" cy="1005927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732205E9-D489-4CD4-809C-392BE57921A0}"/>
              </a:ext>
            </a:extLst>
          </p:cNvPr>
          <p:cNvSpPr/>
          <p:nvPr/>
        </p:nvSpPr>
        <p:spPr>
          <a:xfrm>
            <a:off x="371538" y="3568169"/>
            <a:ext cx="3552274" cy="18803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53470E9-073B-4996-81F2-ADC00E7F38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0732" y="4682657"/>
            <a:ext cx="5258256" cy="1104996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3527F987-2E91-4F00-B7D2-EBB660B455D1}"/>
              </a:ext>
            </a:extLst>
          </p:cNvPr>
          <p:cNvSpPr/>
          <p:nvPr/>
        </p:nvSpPr>
        <p:spPr>
          <a:xfrm>
            <a:off x="404516" y="4659339"/>
            <a:ext cx="5200884" cy="30369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80065CA-1D7A-4C0B-BB2B-5DC70DF75BF5}"/>
              </a:ext>
            </a:extLst>
          </p:cNvPr>
          <p:cNvSpPr txBox="1"/>
          <p:nvPr/>
        </p:nvSpPr>
        <p:spPr>
          <a:xfrm>
            <a:off x="6255102" y="1953215"/>
            <a:ext cx="573738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/>
          </a:p>
          <a:p>
            <a:endParaRPr lang="en-US" altLang="ko-KR" dirty="0"/>
          </a:p>
          <a:p>
            <a:pPr lvl="0"/>
            <a:r>
              <a:rPr lang="en-US" altLang="ko-KR" dirty="0"/>
              <a:t>docker@docker-host-2:~$ </a:t>
            </a:r>
            <a:r>
              <a:rPr lang="en-US" altLang="ko-KR" dirty="0" err="1"/>
              <a:t>brctl</a:t>
            </a:r>
            <a:r>
              <a:rPr lang="en-US" altLang="ko-KR" dirty="0"/>
              <a:t> show</a:t>
            </a:r>
          </a:p>
          <a:p>
            <a:pPr lvl="0"/>
            <a:endParaRPr lang="en-US" altLang="ko-KR" dirty="0"/>
          </a:p>
          <a:p>
            <a:pPr lvl="0"/>
            <a:endParaRPr lang="en-US" altLang="ko-KR" dirty="0"/>
          </a:p>
          <a:p>
            <a:pPr lvl="0"/>
            <a:endParaRPr lang="en-US" altLang="ko-KR" dirty="0"/>
          </a:p>
          <a:p>
            <a:pPr lvl="0"/>
            <a:endParaRPr lang="en-US" altLang="ko-KR" dirty="0"/>
          </a:p>
          <a:p>
            <a:pPr lvl="0"/>
            <a:endParaRPr lang="en-US" altLang="ko-KR" dirty="0"/>
          </a:p>
          <a:p>
            <a:pPr lvl="0"/>
            <a:r>
              <a:rPr lang="en-US" altLang="ko-KR" dirty="0"/>
              <a:t>docker@docker-host-2:~$ </a:t>
            </a:r>
            <a:r>
              <a:rPr lang="en-US" altLang="ko-KR" dirty="0" err="1"/>
              <a:t>sudo</a:t>
            </a:r>
            <a:r>
              <a:rPr lang="en-US" altLang="ko-KR" dirty="0"/>
              <a:t> </a:t>
            </a:r>
            <a:r>
              <a:rPr lang="en-US" altLang="ko-KR" dirty="0" err="1"/>
              <a:t>su</a:t>
            </a:r>
            <a:r>
              <a:rPr lang="en-US" altLang="ko-KR" dirty="0"/>
              <a:t> -</a:t>
            </a:r>
          </a:p>
          <a:p>
            <a:pPr lvl="0"/>
            <a:r>
              <a:rPr lang="en-US" altLang="ko-KR" dirty="0"/>
              <a:t>docker@docker-host-2:~$ </a:t>
            </a:r>
          </a:p>
          <a:p>
            <a:pPr lvl="0"/>
            <a:r>
              <a:rPr lang="en-US" altLang="ko-KR" dirty="0"/>
              <a:t>                        cat sys/class/net/[</a:t>
            </a:r>
            <a:r>
              <a:rPr lang="en-US" altLang="ko-KR" dirty="0" err="1"/>
              <a:t>vethxxxx</a:t>
            </a:r>
            <a:r>
              <a:rPr lang="en-US" altLang="ko-KR" dirty="0"/>
              <a:t>]/</a:t>
            </a:r>
            <a:r>
              <a:rPr lang="en-US" altLang="ko-KR" dirty="0" err="1"/>
              <a:t>ifindex</a:t>
            </a:r>
            <a:endParaRPr lang="en-US" altLang="ko-KR" dirty="0"/>
          </a:p>
          <a:p>
            <a:pPr lvl="0"/>
            <a:endParaRPr lang="en-US" altLang="ko-KR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14D1CCBF-7417-4EF1-B613-F23B6665E2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57386" y="2926036"/>
            <a:ext cx="5735099" cy="949941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D9027693-8CED-43EC-B655-BF5DD007D3A6}"/>
              </a:ext>
            </a:extLst>
          </p:cNvPr>
          <p:cNvSpPr/>
          <p:nvPr/>
        </p:nvSpPr>
        <p:spPr>
          <a:xfrm>
            <a:off x="6273798" y="3382204"/>
            <a:ext cx="5720972" cy="36747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930791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6344816"/>
            <a:ext cx="12192000" cy="933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0" y="6354147"/>
            <a:ext cx="12192000" cy="503853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0339" y="6488420"/>
            <a:ext cx="3593651" cy="253968"/>
          </a:xfrm>
          <a:prstGeom prst="rect">
            <a:avLst/>
          </a:prstGeom>
        </p:spPr>
      </p:pic>
      <p:cxnSp>
        <p:nvCxnSpPr>
          <p:cNvPr id="12" name="직선 연결선 11"/>
          <p:cNvCxnSpPr/>
          <p:nvPr/>
        </p:nvCxnSpPr>
        <p:spPr>
          <a:xfrm>
            <a:off x="3105" y="544285"/>
            <a:ext cx="12192000" cy="933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3110" y="12446"/>
            <a:ext cx="12192000" cy="503853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46647" y="49770"/>
            <a:ext cx="66154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FFFFFF"/>
                </a:solidFill>
              </a:rPr>
              <a:t>4. Docker swarm/</a:t>
            </a:r>
            <a:r>
              <a:rPr lang="en-US" altLang="ko-KR" sz="2400" dirty="0" err="1">
                <a:solidFill>
                  <a:srgbClr val="FFFFFF"/>
                </a:solidFill>
              </a:rPr>
              <a:t>dind</a:t>
            </a:r>
            <a:endParaRPr lang="ko-KR" altLang="en-US" sz="2400" dirty="0">
              <a:solidFill>
                <a:srgbClr val="FFFFFF"/>
              </a:solidFill>
            </a:endParaRPr>
          </a:p>
        </p:txBody>
      </p:sp>
      <p:grpSp>
        <p:nvGrpSpPr>
          <p:cNvPr id="44" name="그룹 43"/>
          <p:cNvGrpSpPr/>
          <p:nvPr/>
        </p:nvGrpSpPr>
        <p:grpSpPr>
          <a:xfrm>
            <a:off x="3060000" y="1699200"/>
            <a:ext cx="5840968" cy="3361816"/>
            <a:chOff x="2845837" y="1147691"/>
            <a:chExt cx="5840968" cy="3361816"/>
          </a:xfrm>
        </p:grpSpPr>
        <p:sp>
          <p:nvSpPr>
            <p:cNvPr id="9" name="모서리가 둥근 직사각형 8"/>
            <p:cNvSpPr/>
            <p:nvPr/>
          </p:nvSpPr>
          <p:spPr>
            <a:xfrm>
              <a:off x="3077551" y="1147691"/>
              <a:ext cx="5609254" cy="858416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600" dirty="0"/>
                <a:t>Docker swarm/</a:t>
              </a:r>
              <a:r>
                <a:rPr lang="en-US" altLang="ko-KR" sz="3600" dirty="0" err="1"/>
                <a:t>dind</a:t>
              </a:r>
              <a:endParaRPr lang="ko-KR" altLang="en-US" sz="3600" dirty="0"/>
            </a:p>
          </p:txBody>
        </p:sp>
        <p:sp>
          <p:nvSpPr>
            <p:cNvPr id="22" name="모서리가 둥근 직사각형 21"/>
            <p:cNvSpPr/>
            <p:nvPr/>
          </p:nvSpPr>
          <p:spPr>
            <a:xfrm>
              <a:off x="3534750" y="2349707"/>
              <a:ext cx="3220613" cy="500950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400" dirty="0"/>
                <a:t>1. network </a:t>
              </a:r>
              <a:r>
                <a:rPr lang="ko-KR" altLang="en-US" sz="2400" dirty="0"/>
                <a:t>확인</a:t>
              </a:r>
            </a:p>
          </p:txBody>
        </p:sp>
        <p:sp>
          <p:nvSpPr>
            <p:cNvPr id="23" name="모서리가 둥근 직사각형 22"/>
            <p:cNvSpPr/>
            <p:nvPr/>
          </p:nvSpPr>
          <p:spPr>
            <a:xfrm>
              <a:off x="3534750" y="3179132"/>
              <a:ext cx="3220613" cy="500950"/>
            </a:xfrm>
            <a:prstGeom prst="roundRect">
              <a:avLst/>
            </a:prstGeom>
            <a:solidFill>
              <a:srgbClr val="00B0F0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400" dirty="0"/>
                <a:t>2. swarm-cluster</a:t>
              </a:r>
              <a:endParaRPr lang="ko-KR" altLang="en-US" sz="2400" dirty="0"/>
            </a:p>
          </p:txBody>
        </p:sp>
        <p:sp>
          <p:nvSpPr>
            <p:cNvPr id="24" name="모서리가 둥근 직사각형 23"/>
            <p:cNvSpPr/>
            <p:nvPr/>
          </p:nvSpPr>
          <p:spPr>
            <a:xfrm>
              <a:off x="3534750" y="4008557"/>
              <a:ext cx="3220613" cy="500950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000" dirty="0"/>
                <a:t>3. Docker in Docker(</a:t>
              </a:r>
              <a:r>
                <a:rPr lang="en-US" altLang="ko-KR" sz="2000" dirty="0" err="1"/>
                <a:t>dind</a:t>
              </a:r>
              <a:r>
                <a:rPr lang="en-US" altLang="ko-KR" sz="2000" dirty="0"/>
                <a:t>)</a:t>
              </a:r>
              <a:endParaRPr lang="ko-KR" altLang="en-US" sz="2000" dirty="0"/>
            </a:p>
          </p:txBody>
        </p:sp>
        <p:cxnSp>
          <p:nvCxnSpPr>
            <p:cNvPr id="37" name="직선 연결선 36"/>
            <p:cNvCxnSpPr>
              <a:stCxn id="22" idx="1"/>
            </p:cNvCxnSpPr>
            <p:nvPr/>
          </p:nvCxnSpPr>
          <p:spPr>
            <a:xfrm flipH="1">
              <a:off x="2845837" y="2600182"/>
              <a:ext cx="688913" cy="3059"/>
            </a:xfrm>
            <a:prstGeom prst="line">
              <a:avLst/>
            </a:prstGeom>
            <a:ln w="5715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/>
            <p:cNvCxnSpPr>
              <a:stCxn id="23" idx="1"/>
            </p:cNvCxnSpPr>
            <p:nvPr/>
          </p:nvCxnSpPr>
          <p:spPr>
            <a:xfrm flipH="1">
              <a:off x="2845837" y="3429607"/>
              <a:ext cx="688913" cy="4058"/>
            </a:xfrm>
            <a:prstGeom prst="line">
              <a:avLst/>
            </a:prstGeom>
            <a:ln w="5715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40"/>
            <p:cNvCxnSpPr>
              <a:stCxn id="24" idx="1"/>
            </p:cNvCxnSpPr>
            <p:nvPr/>
          </p:nvCxnSpPr>
          <p:spPr>
            <a:xfrm flipH="1">
              <a:off x="2845837" y="4259032"/>
              <a:ext cx="688913" cy="5058"/>
            </a:xfrm>
            <a:prstGeom prst="line">
              <a:avLst/>
            </a:prstGeom>
            <a:ln w="5715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" name="꺾인 연결선 4"/>
          <p:cNvCxnSpPr>
            <a:stCxn id="9" idx="1"/>
            <a:endCxn id="24" idx="1"/>
          </p:cNvCxnSpPr>
          <p:nvPr/>
        </p:nvCxnSpPr>
        <p:spPr>
          <a:xfrm rot="10800000" flipH="1" flipV="1">
            <a:off x="3291713" y="2128407"/>
            <a:ext cx="457199" cy="2682133"/>
          </a:xfrm>
          <a:prstGeom prst="bentConnector3">
            <a:avLst>
              <a:gd name="adj1" fmla="val -50000"/>
            </a:avLst>
          </a:prstGeom>
          <a:ln w="5715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337950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6344816"/>
            <a:ext cx="12192000" cy="933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0" y="6354147"/>
            <a:ext cx="12192000" cy="503853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0339" y="6488420"/>
            <a:ext cx="3593651" cy="253968"/>
          </a:xfrm>
          <a:prstGeom prst="rect">
            <a:avLst/>
          </a:prstGeom>
        </p:spPr>
      </p:pic>
      <p:cxnSp>
        <p:nvCxnSpPr>
          <p:cNvPr id="12" name="직선 연결선 11"/>
          <p:cNvCxnSpPr/>
          <p:nvPr/>
        </p:nvCxnSpPr>
        <p:spPr>
          <a:xfrm>
            <a:off x="3105" y="544285"/>
            <a:ext cx="12192000" cy="933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3110" y="12446"/>
            <a:ext cx="12192000" cy="503853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46647" y="49770"/>
            <a:ext cx="66154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FFFFFF"/>
                </a:solidFill>
              </a:rPr>
              <a:t>4-2. swarm-cluster</a:t>
            </a:r>
            <a:endParaRPr lang="ko-KR" altLang="en-US" sz="2400" dirty="0">
              <a:solidFill>
                <a:srgbClr val="FFFFFF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64293" y="839584"/>
            <a:ext cx="110970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swarm-cluster</a:t>
            </a:r>
          </a:p>
          <a:p>
            <a:r>
              <a:rPr lang="en-US" altLang="ko-KR" sz="2400" dirty="0"/>
              <a:t> - </a:t>
            </a:r>
            <a:r>
              <a:rPr lang="ko-KR" altLang="en-US" sz="2400" dirty="0"/>
              <a:t>분산 환경에서 컨테이너 운용관리</a:t>
            </a:r>
            <a:endParaRPr lang="en-US" altLang="ko-KR" sz="2400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F33989D1-D4C4-4309-B43B-140D44408376}"/>
              </a:ext>
            </a:extLst>
          </p:cNvPr>
          <p:cNvGrpSpPr/>
          <p:nvPr/>
        </p:nvGrpSpPr>
        <p:grpSpPr>
          <a:xfrm>
            <a:off x="864782" y="1813817"/>
            <a:ext cx="9465148" cy="4215521"/>
            <a:chOff x="864782" y="1813817"/>
            <a:chExt cx="9465148" cy="4215521"/>
          </a:xfrm>
        </p:grpSpPr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9790EF68-577C-4FEC-B106-7594A77F5B5F}"/>
                </a:ext>
              </a:extLst>
            </p:cNvPr>
            <p:cNvSpPr/>
            <p:nvPr/>
          </p:nvSpPr>
          <p:spPr>
            <a:xfrm>
              <a:off x="2697126" y="2195378"/>
              <a:ext cx="1871330" cy="1013997"/>
            </a:xfrm>
            <a:prstGeom prst="roundRect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" name="구름 3">
              <a:extLst>
                <a:ext uri="{FF2B5EF4-FFF2-40B4-BE49-F238E27FC236}">
                  <a16:creationId xmlns:a16="http://schemas.microsoft.com/office/drawing/2014/main" id="{110F765A-AF43-4635-AD1B-4030828ABC0A}"/>
                </a:ext>
              </a:extLst>
            </p:cNvPr>
            <p:cNvSpPr/>
            <p:nvPr/>
          </p:nvSpPr>
          <p:spPr>
            <a:xfrm>
              <a:off x="8550747" y="2026861"/>
              <a:ext cx="1779183" cy="1351030"/>
            </a:xfrm>
            <a:prstGeom prst="cloud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discovery service public </a:t>
              </a:r>
            </a:p>
            <a:p>
              <a:pPr algn="ctr"/>
              <a:r>
                <a:rPr lang="en-US" altLang="ko-KR" sz="1200" dirty="0"/>
                <a:t>docker hub</a:t>
              </a:r>
              <a:endParaRPr lang="ko-KR" altLang="en-US" sz="1200" dirty="0"/>
            </a:p>
          </p:txBody>
        </p:sp>
        <p:cxnSp>
          <p:nvCxnSpPr>
            <p:cNvPr id="16" name="연결선: 꺾임 15">
              <a:extLst>
                <a:ext uri="{FF2B5EF4-FFF2-40B4-BE49-F238E27FC236}">
                  <a16:creationId xmlns:a16="http://schemas.microsoft.com/office/drawing/2014/main" id="{79121322-47BE-4528-BCF2-5E71DE139FC4}"/>
                </a:ext>
              </a:extLst>
            </p:cNvPr>
            <p:cNvCxnSpPr>
              <a:stCxn id="3" idx="2"/>
              <a:endCxn id="14" idx="0"/>
            </p:cNvCxnSpPr>
            <p:nvPr/>
          </p:nvCxnSpPr>
          <p:spPr>
            <a:xfrm rot="5400000">
              <a:off x="2263805" y="2746017"/>
              <a:ext cx="905629" cy="1832344"/>
            </a:xfrm>
            <a:prstGeom prst="bentConnector3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연결선: 꺾임 18">
              <a:extLst>
                <a:ext uri="{FF2B5EF4-FFF2-40B4-BE49-F238E27FC236}">
                  <a16:creationId xmlns:a16="http://schemas.microsoft.com/office/drawing/2014/main" id="{9C5F745E-0471-4CB9-90CB-05C59237A4E1}"/>
                </a:ext>
              </a:extLst>
            </p:cNvPr>
            <p:cNvCxnSpPr>
              <a:cxnSpLocks/>
              <a:stCxn id="3" idx="2"/>
              <a:endCxn id="37" idx="0"/>
            </p:cNvCxnSpPr>
            <p:nvPr/>
          </p:nvCxnSpPr>
          <p:spPr>
            <a:xfrm rot="16200000" flipH="1">
              <a:off x="4115642" y="2726524"/>
              <a:ext cx="905629" cy="1871330"/>
            </a:xfrm>
            <a:prstGeom prst="bentConnector3">
              <a:avLst>
                <a:gd name="adj1" fmla="val 50000"/>
              </a:avLst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화살표 연결선 21">
              <a:extLst>
                <a:ext uri="{FF2B5EF4-FFF2-40B4-BE49-F238E27FC236}">
                  <a16:creationId xmlns:a16="http://schemas.microsoft.com/office/drawing/2014/main" id="{88A3F7E3-CD9E-42F5-931A-171BEFCB4411}"/>
                </a:ext>
              </a:extLst>
            </p:cNvPr>
            <p:cNvCxnSpPr>
              <a:cxnSpLocks/>
              <a:stCxn id="3" idx="3"/>
              <a:endCxn id="4" idx="2"/>
            </p:cNvCxnSpPr>
            <p:nvPr/>
          </p:nvCxnSpPr>
          <p:spPr>
            <a:xfrm flipV="1">
              <a:off x="4568456" y="2702376"/>
              <a:ext cx="3987810" cy="1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D375CEBA-B172-411B-9C09-01DFAF4A25E3}"/>
                </a:ext>
              </a:extLst>
            </p:cNvPr>
            <p:cNvSpPr/>
            <p:nvPr/>
          </p:nvSpPr>
          <p:spPr>
            <a:xfrm>
              <a:off x="2824698" y="2296358"/>
              <a:ext cx="1633906" cy="787355"/>
            </a:xfrm>
            <a:prstGeom prst="round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swarm</a:t>
              </a:r>
            </a:p>
            <a:p>
              <a:pPr algn="ctr"/>
              <a:r>
                <a:rPr lang="en-US" altLang="ko-KR" dirty="0"/>
                <a:t>manager</a:t>
              </a:r>
              <a:endParaRPr lang="ko-KR" altLang="en-US" dirty="0"/>
            </a:p>
          </p:txBody>
        </p:sp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BC9FF30E-DEE2-419A-A7E3-C9D95C99A078}"/>
                </a:ext>
              </a:extLst>
            </p:cNvPr>
            <p:cNvGrpSpPr/>
            <p:nvPr/>
          </p:nvGrpSpPr>
          <p:grpSpPr>
            <a:xfrm>
              <a:off x="864782" y="4115004"/>
              <a:ext cx="1871330" cy="1519768"/>
              <a:chOff x="864782" y="4115004"/>
              <a:chExt cx="1871330" cy="1519768"/>
            </a:xfrm>
          </p:grpSpPr>
          <p:sp>
            <p:nvSpPr>
              <p:cNvPr id="14" name="사각형: 둥근 모서리 13">
                <a:extLst>
                  <a:ext uri="{FF2B5EF4-FFF2-40B4-BE49-F238E27FC236}">
                    <a16:creationId xmlns:a16="http://schemas.microsoft.com/office/drawing/2014/main" id="{671E3F03-F61D-45FA-848E-162648D804D9}"/>
                  </a:ext>
                </a:extLst>
              </p:cNvPr>
              <p:cNvSpPr/>
              <p:nvPr/>
            </p:nvSpPr>
            <p:spPr>
              <a:xfrm>
                <a:off x="864782" y="4115004"/>
                <a:ext cx="1871330" cy="1519768"/>
              </a:xfrm>
              <a:prstGeom prst="roundRect">
                <a:avLst/>
              </a:prstGeom>
              <a:solidFill>
                <a:srgbClr val="00206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사각형: 둥근 모서리 24">
                <a:extLst>
                  <a:ext uri="{FF2B5EF4-FFF2-40B4-BE49-F238E27FC236}">
                    <a16:creationId xmlns:a16="http://schemas.microsoft.com/office/drawing/2014/main" id="{9F70C1CE-EC9E-4F1B-8401-FC6D30B697F2}"/>
                  </a:ext>
                </a:extLst>
              </p:cNvPr>
              <p:cNvSpPr/>
              <p:nvPr/>
            </p:nvSpPr>
            <p:spPr>
              <a:xfrm>
                <a:off x="978147" y="4240730"/>
                <a:ext cx="1633906" cy="1268044"/>
              </a:xfrm>
              <a:prstGeom prst="round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0" name="사각형: 둥근 모서리 29">
                <a:extLst>
                  <a:ext uri="{FF2B5EF4-FFF2-40B4-BE49-F238E27FC236}">
                    <a16:creationId xmlns:a16="http://schemas.microsoft.com/office/drawing/2014/main" id="{5465B85B-0A03-4E8D-97C6-ED798B39DB66}"/>
                  </a:ext>
                </a:extLst>
              </p:cNvPr>
              <p:cNvSpPr/>
              <p:nvPr/>
            </p:nvSpPr>
            <p:spPr>
              <a:xfrm>
                <a:off x="1061145" y="4306181"/>
                <a:ext cx="1453790" cy="297711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container</a:t>
                </a:r>
                <a:endParaRPr lang="ko-KR" altLang="en-US" dirty="0"/>
              </a:p>
            </p:txBody>
          </p:sp>
          <p:sp>
            <p:nvSpPr>
              <p:cNvPr id="31" name="사각형: 둥근 모서리 30">
                <a:extLst>
                  <a:ext uri="{FF2B5EF4-FFF2-40B4-BE49-F238E27FC236}">
                    <a16:creationId xmlns:a16="http://schemas.microsoft.com/office/drawing/2014/main" id="{8C2942FF-033D-428F-94E2-C823F85B3345}"/>
                  </a:ext>
                </a:extLst>
              </p:cNvPr>
              <p:cNvSpPr/>
              <p:nvPr/>
            </p:nvSpPr>
            <p:spPr>
              <a:xfrm>
                <a:off x="1061145" y="5125207"/>
                <a:ext cx="1453790" cy="297711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container</a:t>
                </a:r>
                <a:endParaRPr lang="ko-KR" altLang="en-US" dirty="0"/>
              </a:p>
            </p:txBody>
          </p:sp>
          <p:sp>
            <p:nvSpPr>
              <p:cNvPr id="32" name="사각형: 둥근 모서리 31">
                <a:extLst>
                  <a:ext uri="{FF2B5EF4-FFF2-40B4-BE49-F238E27FC236}">
                    <a16:creationId xmlns:a16="http://schemas.microsoft.com/office/drawing/2014/main" id="{94CC3E6C-B1CC-4630-86B9-EC56C1EEB8AE}"/>
                  </a:ext>
                </a:extLst>
              </p:cNvPr>
              <p:cNvSpPr/>
              <p:nvPr/>
            </p:nvSpPr>
            <p:spPr>
              <a:xfrm>
                <a:off x="1061145" y="4715694"/>
                <a:ext cx="1453790" cy="297711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container</a:t>
                </a:r>
                <a:endParaRPr lang="ko-KR" altLang="en-US" dirty="0"/>
              </a:p>
            </p:txBody>
          </p:sp>
        </p:grp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C629F9EB-A8F2-4461-B8B0-73E6C4E2F46D}"/>
                </a:ext>
              </a:extLst>
            </p:cNvPr>
            <p:cNvGrpSpPr/>
            <p:nvPr/>
          </p:nvGrpSpPr>
          <p:grpSpPr>
            <a:xfrm>
              <a:off x="4568456" y="4115004"/>
              <a:ext cx="1871330" cy="1519768"/>
              <a:chOff x="864782" y="4115004"/>
              <a:chExt cx="1871330" cy="1519768"/>
            </a:xfrm>
          </p:grpSpPr>
          <p:sp>
            <p:nvSpPr>
              <p:cNvPr id="37" name="사각형: 둥근 모서리 36">
                <a:extLst>
                  <a:ext uri="{FF2B5EF4-FFF2-40B4-BE49-F238E27FC236}">
                    <a16:creationId xmlns:a16="http://schemas.microsoft.com/office/drawing/2014/main" id="{A3D647B6-6CD9-4B14-93C1-57A3E38B7CC2}"/>
                  </a:ext>
                </a:extLst>
              </p:cNvPr>
              <p:cNvSpPr/>
              <p:nvPr/>
            </p:nvSpPr>
            <p:spPr>
              <a:xfrm>
                <a:off x="864782" y="4115004"/>
                <a:ext cx="1871330" cy="1519768"/>
              </a:xfrm>
              <a:prstGeom prst="roundRect">
                <a:avLst/>
              </a:prstGeom>
              <a:solidFill>
                <a:srgbClr val="00206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사각형: 둥근 모서리 37">
                <a:extLst>
                  <a:ext uri="{FF2B5EF4-FFF2-40B4-BE49-F238E27FC236}">
                    <a16:creationId xmlns:a16="http://schemas.microsoft.com/office/drawing/2014/main" id="{4E3B8D2C-AF0B-4ECF-BE77-AD60E35B4F62}"/>
                  </a:ext>
                </a:extLst>
              </p:cNvPr>
              <p:cNvSpPr/>
              <p:nvPr/>
            </p:nvSpPr>
            <p:spPr>
              <a:xfrm>
                <a:off x="978147" y="4240730"/>
                <a:ext cx="1633906" cy="1268044"/>
              </a:xfrm>
              <a:prstGeom prst="round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9" name="사각형: 둥근 모서리 38">
                <a:extLst>
                  <a:ext uri="{FF2B5EF4-FFF2-40B4-BE49-F238E27FC236}">
                    <a16:creationId xmlns:a16="http://schemas.microsoft.com/office/drawing/2014/main" id="{5BDB88F9-8F9A-4B38-AFBE-9A6A7D1F32F0}"/>
                  </a:ext>
                </a:extLst>
              </p:cNvPr>
              <p:cNvSpPr/>
              <p:nvPr/>
            </p:nvSpPr>
            <p:spPr>
              <a:xfrm>
                <a:off x="1061145" y="4306181"/>
                <a:ext cx="1453790" cy="297711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container</a:t>
                </a:r>
                <a:endParaRPr lang="ko-KR" altLang="en-US" dirty="0"/>
              </a:p>
            </p:txBody>
          </p:sp>
          <p:sp>
            <p:nvSpPr>
              <p:cNvPr id="40" name="사각형: 둥근 모서리 39">
                <a:extLst>
                  <a:ext uri="{FF2B5EF4-FFF2-40B4-BE49-F238E27FC236}">
                    <a16:creationId xmlns:a16="http://schemas.microsoft.com/office/drawing/2014/main" id="{27977BEB-81A8-4F9E-AD67-ABCF809CA856}"/>
                  </a:ext>
                </a:extLst>
              </p:cNvPr>
              <p:cNvSpPr/>
              <p:nvPr/>
            </p:nvSpPr>
            <p:spPr>
              <a:xfrm>
                <a:off x="1061145" y="5125207"/>
                <a:ext cx="1453790" cy="297711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container</a:t>
                </a:r>
                <a:endParaRPr lang="ko-KR" altLang="en-US" dirty="0"/>
              </a:p>
            </p:txBody>
          </p:sp>
          <p:sp>
            <p:nvSpPr>
              <p:cNvPr id="41" name="사각형: 둥근 모서리 40">
                <a:extLst>
                  <a:ext uri="{FF2B5EF4-FFF2-40B4-BE49-F238E27FC236}">
                    <a16:creationId xmlns:a16="http://schemas.microsoft.com/office/drawing/2014/main" id="{80086706-48DB-454D-94AC-62F01BA4B192}"/>
                  </a:ext>
                </a:extLst>
              </p:cNvPr>
              <p:cNvSpPr/>
              <p:nvPr/>
            </p:nvSpPr>
            <p:spPr>
              <a:xfrm>
                <a:off x="1061145" y="4715694"/>
                <a:ext cx="1453790" cy="297711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container</a:t>
                </a:r>
                <a:endParaRPr lang="ko-KR" altLang="en-US" dirty="0"/>
              </a:p>
            </p:txBody>
          </p:sp>
        </p:grp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C637ABF0-DA2E-46C6-A7EB-ADA2B005717B}"/>
                </a:ext>
              </a:extLst>
            </p:cNvPr>
            <p:cNvSpPr txBox="1"/>
            <p:nvPr/>
          </p:nvSpPr>
          <p:spPr>
            <a:xfrm>
              <a:off x="900215" y="5660006"/>
              <a:ext cx="18713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/>
                <a:t>swarm node 1</a:t>
              </a:r>
              <a:endParaRPr lang="ko-KR" altLang="en-US" dirty="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8E326AD2-3912-480A-81C1-5B26E52E164E}"/>
                </a:ext>
              </a:extLst>
            </p:cNvPr>
            <p:cNvSpPr txBox="1"/>
            <p:nvPr/>
          </p:nvSpPr>
          <p:spPr>
            <a:xfrm>
              <a:off x="4625163" y="5652912"/>
              <a:ext cx="18713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/>
                <a:t>swarm node 2</a:t>
              </a:r>
              <a:endParaRPr lang="ko-KR" altLang="en-US" dirty="0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BEB41E32-2DD7-40DF-8B70-7550F1DA647E}"/>
                </a:ext>
              </a:extLst>
            </p:cNvPr>
            <p:cNvSpPr txBox="1"/>
            <p:nvPr/>
          </p:nvSpPr>
          <p:spPr>
            <a:xfrm>
              <a:off x="2693573" y="1813817"/>
              <a:ext cx="18713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/>
                <a:t>swarm master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13306074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6344816"/>
            <a:ext cx="12192000" cy="933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0" y="6354147"/>
            <a:ext cx="12192000" cy="503853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0339" y="6488420"/>
            <a:ext cx="3593651" cy="253968"/>
          </a:xfrm>
          <a:prstGeom prst="rect">
            <a:avLst/>
          </a:prstGeom>
        </p:spPr>
      </p:pic>
      <p:cxnSp>
        <p:nvCxnSpPr>
          <p:cNvPr id="12" name="직선 연결선 11"/>
          <p:cNvCxnSpPr/>
          <p:nvPr/>
        </p:nvCxnSpPr>
        <p:spPr>
          <a:xfrm>
            <a:off x="3105" y="544285"/>
            <a:ext cx="12192000" cy="933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3110" y="12446"/>
            <a:ext cx="12192000" cy="503853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46647" y="49770"/>
            <a:ext cx="66154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FFFFFF"/>
                </a:solidFill>
              </a:rPr>
              <a:t>4-2. swarm-cluster</a:t>
            </a:r>
            <a:endParaRPr lang="ko-KR" altLang="en-US" sz="2400" dirty="0">
              <a:solidFill>
                <a:srgbClr val="FFFFFF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64293" y="839584"/>
            <a:ext cx="110970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swarm-cluster</a:t>
            </a:r>
          </a:p>
          <a:p>
            <a:r>
              <a:rPr lang="en-US" altLang="ko-KR" sz="2400" dirty="0"/>
              <a:t> - host 1~3 </a:t>
            </a:r>
            <a:r>
              <a:rPr lang="ko-KR" altLang="en-US" sz="2400" dirty="0"/>
              <a:t>설정</a:t>
            </a:r>
            <a:endParaRPr lang="en-US" altLang="ko-KR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8755C5E-DCA6-43E6-AF95-2436503B4B3B}"/>
              </a:ext>
            </a:extLst>
          </p:cNvPr>
          <p:cNvSpPr txBox="1"/>
          <p:nvPr/>
        </p:nvSpPr>
        <p:spPr>
          <a:xfrm>
            <a:off x="464293" y="1751189"/>
            <a:ext cx="11325114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dirty="0">
                <a:solidFill>
                  <a:schemeClr val="accent2"/>
                </a:solidFill>
              </a:rPr>
              <a:t>#docker-host-1, 2, 3</a:t>
            </a:r>
          </a:p>
          <a:p>
            <a:pPr lvl="0"/>
            <a:r>
              <a:rPr lang="en-US" altLang="ko-KR" dirty="0"/>
              <a:t>docker@docker-host-1,2,3:~$ docker stop $(docker </a:t>
            </a:r>
            <a:r>
              <a:rPr lang="en-US" altLang="ko-KR" dirty="0" err="1"/>
              <a:t>ps</a:t>
            </a:r>
            <a:r>
              <a:rPr lang="en-US" altLang="ko-KR" dirty="0"/>
              <a:t> -a -q)</a:t>
            </a:r>
          </a:p>
          <a:p>
            <a:pPr lvl="0"/>
            <a:r>
              <a:rPr lang="en-US" altLang="ko-KR" dirty="0"/>
              <a:t>docker@docker-host-1,2,3:~$ docker rm $(docker </a:t>
            </a:r>
            <a:r>
              <a:rPr lang="en-US" altLang="ko-KR" dirty="0" err="1"/>
              <a:t>ps</a:t>
            </a:r>
            <a:r>
              <a:rPr lang="en-US" altLang="ko-KR" dirty="0"/>
              <a:t> -a -q)</a:t>
            </a:r>
          </a:p>
          <a:p>
            <a:pPr lvl="0"/>
            <a:endParaRPr lang="en-US" altLang="ko-KR" dirty="0">
              <a:solidFill>
                <a:schemeClr val="accent2"/>
              </a:solidFill>
            </a:endParaRPr>
          </a:p>
          <a:p>
            <a:pPr lvl="0"/>
            <a:r>
              <a:rPr lang="en-US" altLang="ko-KR" dirty="0"/>
              <a:t>docker@docker-host-1:~$ </a:t>
            </a:r>
            <a:r>
              <a:rPr lang="en-US" altLang="ko-KR" dirty="0" err="1"/>
              <a:t>sudo</a:t>
            </a:r>
            <a:r>
              <a:rPr lang="en-US" altLang="ko-KR" dirty="0"/>
              <a:t> </a:t>
            </a:r>
            <a:r>
              <a:rPr lang="en-US" altLang="ko-KR" dirty="0" err="1"/>
              <a:t>hostnamectl</a:t>
            </a:r>
            <a:r>
              <a:rPr lang="en-US" altLang="ko-KR" dirty="0"/>
              <a:t> set-hostname swarm-manager</a:t>
            </a:r>
            <a:endParaRPr lang="en-US" altLang="ko-KR" dirty="0">
              <a:solidFill>
                <a:schemeClr val="accent2"/>
              </a:solidFill>
            </a:endParaRPr>
          </a:p>
          <a:p>
            <a:r>
              <a:rPr lang="en-US" altLang="ko-KR" dirty="0"/>
              <a:t>docker@docker-host-2:~$ </a:t>
            </a:r>
            <a:r>
              <a:rPr lang="en-US" altLang="ko-KR" dirty="0" err="1"/>
              <a:t>sudo</a:t>
            </a:r>
            <a:r>
              <a:rPr lang="en-US" altLang="ko-KR" dirty="0"/>
              <a:t> </a:t>
            </a:r>
            <a:r>
              <a:rPr lang="en-US" altLang="ko-KR" dirty="0" err="1"/>
              <a:t>hostnamectl</a:t>
            </a:r>
            <a:r>
              <a:rPr lang="en-US" altLang="ko-KR" dirty="0"/>
              <a:t> set-hostname swarm-worker1</a:t>
            </a:r>
          </a:p>
          <a:p>
            <a:r>
              <a:rPr lang="en-US" altLang="ko-KR" dirty="0"/>
              <a:t>docker@docker-host-3:~$ </a:t>
            </a:r>
            <a:r>
              <a:rPr lang="en-US" altLang="ko-KR" dirty="0" err="1"/>
              <a:t>sudo</a:t>
            </a:r>
            <a:r>
              <a:rPr lang="en-US" altLang="ko-KR" dirty="0"/>
              <a:t> </a:t>
            </a:r>
            <a:r>
              <a:rPr lang="en-US" altLang="ko-KR" dirty="0" err="1"/>
              <a:t>hostnamectl</a:t>
            </a:r>
            <a:r>
              <a:rPr lang="en-US" altLang="ko-KR" dirty="0"/>
              <a:t> set-hostname swarm-worker2</a:t>
            </a:r>
            <a:endParaRPr lang="en-US" altLang="ko-KR" dirty="0">
              <a:solidFill>
                <a:schemeClr val="accent2"/>
              </a:solidFill>
            </a:endParaRPr>
          </a:p>
          <a:p>
            <a:pPr lvl="0"/>
            <a:endParaRPr lang="en-US" altLang="ko-KR" dirty="0"/>
          </a:p>
          <a:p>
            <a:r>
              <a:rPr lang="en-US" altLang="ko-KR" dirty="0">
                <a:solidFill>
                  <a:schemeClr val="accent2"/>
                </a:solidFill>
              </a:rPr>
              <a:t>#docker-host-1, 2, 3 </a:t>
            </a:r>
            <a:r>
              <a:rPr lang="ko-KR" altLang="en-US" dirty="0">
                <a:solidFill>
                  <a:schemeClr val="accent2"/>
                </a:solidFill>
              </a:rPr>
              <a:t>호스트 값 추가</a:t>
            </a:r>
            <a:endParaRPr lang="en-US" altLang="ko-KR" dirty="0"/>
          </a:p>
          <a:p>
            <a:pPr lvl="0"/>
            <a:r>
              <a:rPr lang="en-US" altLang="ko-KR" dirty="0"/>
              <a:t>docker@docker-host-1,2,3:~$ </a:t>
            </a:r>
            <a:r>
              <a:rPr lang="en-US" altLang="ko-KR" dirty="0" err="1"/>
              <a:t>sudo</a:t>
            </a:r>
            <a:r>
              <a:rPr lang="en-US" altLang="ko-KR" dirty="0"/>
              <a:t> vi /</a:t>
            </a:r>
            <a:r>
              <a:rPr lang="en-US" altLang="ko-KR" dirty="0" err="1"/>
              <a:t>etc</a:t>
            </a:r>
            <a:r>
              <a:rPr lang="en-US" altLang="ko-KR" dirty="0"/>
              <a:t>/hosts</a:t>
            </a:r>
          </a:p>
          <a:p>
            <a:pPr lvl="0"/>
            <a:r>
              <a:rPr lang="en-US" altLang="ko-KR" sz="1400" dirty="0"/>
              <a:t> 127.0.0.1 localhost</a:t>
            </a:r>
          </a:p>
          <a:p>
            <a:pPr lvl="0"/>
            <a:r>
              <a:rPr lang="en-US" altLang="ko-KR" sz="1400" dirty="0"/>
              <a:t> 127.0.0.1 </a:t>
            </a:r>
            <a:r>
              <a:rPr lang="ko-KR" altLang="en-US" sz="1400" dirty="0"/>
              <a:t>호스트 명</a:t>
            </a:r>
            <a:endParaRPr lang="en-US" altLang="ko-KR" sz="1400" dirty="0"/>
          </a:p>
          <a:p>
            <a:pPr lvl="0"/>
            <a:r>
              <a:rPr lang="en-US" altLang="ko-KR" sz="1400" dirty="0"/>
              <a:t> 192.168.56.101 swarm-manager</a:t>
            </a:r>
          </a:p>
          <a:p>
            <a:pPr lvl="0"/>
            <a:r>
              <a:rPr lang="en-US" altLang="ko-KR" sz="1400" dirty="0"/>
              <a:t> 192.168.56.102 swarm-worker1</a:t>
            </a:r>
          </a:p>
          <a:p>
            <a:pPr lvl="0"/>
            <a:r>
              <a:rPr lang="en-US" altLang="ko-KR" sz="1400" dirty="0"/>
              <a:t> 192.168.56.103 swark-worker2</a:t>
            </a:r>
          </a:p>
          <a:p>
            <a:pPr lvl="0"/>
            <a:r>
              <a:rPr lang="en-US" altLang="ko-KR" dirty="0"/>
              <a:t>docker@docker-host-1,2,3:~$ </a:t>
            </a:r>
            <a:r>
              <a:rPr lang="en-US" altLang="ko-KR" dirty="0" err="1"/>
              <a:t>sudo</a:t>
            </a:r>
            <a:r>
              <a:rPr lang="ko-KR" altLang="en-US" dirty="0"/>
              <a:t> </a:t>
            </a:r>
            <a:r>
              <a:rPr lang="en-US" altLang="ko-KR" dirty="0"/>
              <a:t>reboot</a:t>
            </a:r>
          </a:p>
        </p:txBody>
      </p:sp>
    </p:spTree>
    <p:extLst>
      <p:ext uri="{BB962C8B-B14F-4D97-AF65-F5344CB8AC3E}">
        <p14:creationId xmlns:p14="http://schemas.microsoft.com/office/powerpoint/2010/main" val="424311152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6344816"/>
            <a:ext cx="12192000" cy="933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0" y="6354147"/>
            <a:ext cx="12192000" cy="503853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0339" y="6488420"/>
            <a:ext cx="3593651" cy="253968"/>
          </a:xfrm>
          <a:prstGeom prst="rect">
            <a:avLst/>
          </a:prstGeom>
        </p:spPr>
      </p:pic>
      <p:cxnSp>
        <p:nvCxnSpPr>
          <p:cNvPr id="12" name="직선 연결선 11"/>
          <p:cNvCxnSpPr/>
          <p:nvPr/>
        </p:nvCxnSpPr>
        <p:spPr>
          <a:xfrm>
            <a:off x="3105" y="544285"/>
            <a:ext cx="12192000" cy="933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3110" y="12446"/>
            <a:ext cx="12192000" cy="503853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46647" y="49770"/>
            <a:ext cx="66154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FFFFFF"/>
                </a:solidFill>
              </a:rPr>
              <a:t>4-2. swarm-cluster</a:t>
            </a:r>
            <a:endParaRPr lang="ko-KR" altLang="en-US" sz="2400" dirty="0">
              <a:solidFill>
                <a:srgbClr val="FFFFFF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64293" y="839584"/>
            <a:ext cx="110970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swarm-cluster</a:t>
            </a:r>
          </a:p>
          <a:p>
            <a:r>
              <a:rPr lang="en-US" altLang="ko-KR" sz="2400" dirty="0"/>
              <a:t> - swarm manager </a:t>
            </a:r>
            <a:r>
              <a:rPr lang="ko-KR" altLang="en-US" sz="2400" dirty="0"/>
              <a:t>설정</a:t>
            </a:r>
            <a:endParaRPr lang="en-US" altLang="ko-KR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8755C5E-DCA6-43E6-AF95-2436503B4B3B}"/>
              </a:ext>
            </a:extLst>
          </p:cNvPr>
          <p:cNvSpPr txBox="1"/>
          <p:nvPr/>
        </p:nvSpPr>
        <p:spPr>
          <a:xfrm>
            <a:off x="464293" y="1708657"/>
            <a:ext cx="11325114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dirty="0">
                <a:solidFill>
                  <a:schemeClr val="accent2"/>
                </a:solidFill>
              </a:rPr>
              <a:t>#swarm manager</a:t>
            </a:r>
          </a:p>
          <a:p>
            <a:pPr lvl="0"/>
            <a:r>
              <a:rPr lang="en-US" altLang="ko-KR" dirty="0" err="1"/>
              <a:t>docker@swarm-manager</a:t>
            </a:r>
            <a:r>
              <a:rPr lang="en-US" altLang="ko-KR" dirty="0"/>
              <a:t>:~$ docker swarm </a:t>
            </a:r>
            <a:r>
              <a:rPr lang="en-US" altLang="ko-KR" dirty="0" err="1"/>
              <a:t>init</a:t>
            </a:r>
            <a:r>
              <a:rPr lang="en-US" altLang="ko-KR" dirty="0"/>
              <a:t> --advertise-</a:t>
            </a:r>
            <a:r>
              <a:rPr lang="en-US" altLang="ko-KR" dirty="0" err="1"/>
              <a:t>addr</a:t>
            </a:r>
            <a:r>
              <a:rPr lang="en-US" altLang="ko-KR" dirty="0"/>
              <a:t> 192.168.56.101</a:t>
            </a:r>
          </a:p>
          <a:p>
            <a:pPr lvl="0"/>
            <a:r>
              <a:rPr lang="en-US" altLang="ko-KR" dirty="0"/>
              <a:t>#</a:t>
            </a:r>
            <a:r>
              <a:rPr lang="en-US" altLang="ko-KR" dirty="0" err="1"/>
              <a:t>init</a:t>
            </a:r>
            <a:r>
              <a:rPr lang="ko-KR" altLang="en-US" dirty="0"/>
              <a:t> 명령을 통해 </a:t>
            </a:r>
            <a:r>
              <a:rPr lang="en-US" altLang="ko-KR" dirty="0"/>
              <a:t>manager </a:t>
            </a:r>
            <a:r>
              <a:rPr lang="ko-KR" altLang="en-US" dirty="0"/>
              <a:t>역할을 할 서버에서 </a:t>
            </a:r>
            <a:r>
              <a:rPr lang="en-US" altLang="ko-KR" dirty="0"/>
              <a:t>swarm cluster </a:t>
            </a:r>
            <a:r>
              <a:rPr lang="ko-KR" altLang="en-US" dirty="0"/>
              <a:t>시작</a:t>
            </a:r>
            <a:endParaRPr lang="en-US" altLang="ko-KR" dirty="0"/>
          </a:p>
          <a:p>
            <a:pPr lvl="0"/>
            <a:r>
              <a:rPr lang="en-US" altLang="ko-KR" dirty="0"/>
              <a:t>#--</a:t>
            </a:r>
            <a:r>
              <a:rPr lang="en-US" altLang="ko-KR" dirty="0" err="1"/>
              <a:t>adverties-addr</a:t>
            </a:r>
            <a:r>
              <a:rPr lang="ko-KR" altLang="en-US" dirty="0"/>
              <a:t> 에는 </a:t>
            </a:r>
            <a:r>
              <a:rPr lang="en-US" altLang="ko-KR" dirty="0"/>
              <a:t>docker serve</a:t>
            </a:r>
            <a:r>
              <a:rPr lang="ko-KR" altLang="en-US" dirty="0"/>
              <a:t>가 </a:t>
            </a:r>
            <a:r>
              <a:rPr lang="en-US" altLang="ko-KR" dirty="0"/>
              <a:t>manager </a:t>
            </a:r>
            <a:r>
              <a:rPr lang="en-US" altLang="ko-KR" dirty="0" err="1"/>
              <a:t>nodoe</a:t>
            </a:r>
            <a:endParaRPr lang="en-US" altLang="ko-KR" dirty="0"/>
          </a:p>
          <a:p>
            <a:pPr lvl="0"/>
            <a:r>
              <a:rPr lang="en-US" altLang="ko-KR" dirty="0"/>
              <a:t># </a:t>
            </a:r>
            <a:r>
              <a:rPr lang="ko-KR" altLang="en-US" dirty="0"/>
              <a:t>비밀키 생성</a:t>
            </a:r>
            <a:endParaRPr lang="en-US" altLang="ko-KR" dirty="0"/>
          </a:p>
          <a:p>
            <a:pPr lvl="0"/>
            <a:endParaRPr lang="en-US" altLang="ko-KR" dirty="0"/>
          </a:p>
          <a:p>
            <a:pPr lvl="0"/>
            <a:endParaRPr lang="en-US" altLang="ko-KR" dirty="0"/>
          </a:p>
          <a:p>
            <a:pPr lvl="0"/>
            <a:endParaRPr lang="en-US" altLang="ko-KR" dirty="0"/>
          </a:p>
          <a:p>
            <a:pPr lvl="0"/>
            <a:endParaRPr lang="en-US" altLang="ko-KR" dirty="0"/>
          </a:p>
          <a:p>
            <a:pPr lvl="0"/>
            <a:endParaRPr lang="en-US" altLang="ko-KR" dirty="0"/>
          </a:p>
          <a:p>
            <a:endParaRPr lang="en-US" altLang="ko-KR" dirty="0">
              <a:solidFill>
                <a:schemeClr val="accent2"/>
              </a:solidFill>
            </a:endParaRPr>
          </a:p>
          <a:p>
            <a:r>
              <a:rPr lang="en-US" altLang="ko-KR" dirty="0">
                <a:solidFill>
                  <a:schemeClr val="accent2"/>
                </a:solidFill>
              </a:rPr>
              <a:t>#swarm-worker1, 2</a:t>
            </a:r>
            <a:endParaRPr lang="en-US" altLang="ko-KR" dirty="0"/>
          </a:p>
          <a:p>
            <a:pPr lvl="0"/>
            <a:r>
              <a:rPr lang="en-US" altLang="ko-KR" dirty="0"/>
              <a:t>docker@</a:t>
            </a:r>
            <a:r>
              <a:rPr lang="en-US" altLang="ko-KR" dirty="0">
                <a:solidFill>
                  <a:srgbClr val="FF0000"/>
                </a:solidFill>
              </a:rPr>
              <a:t>swarm-worker1, 2</a:t>
            </a:r>
            <a:r>
              <a:rPr lang="en-US" altLang="ko-KR" dirty="0"/>
              <a:t>:~$ docker swarm join --token SWMTKN-1-5xxg2jck8qa7faz56oxopx4d44chdptig95ojxtbfko7skgtm4-9qms82bhsgasilfcsbz5uipkn 192.168.56.101:2377</a:t>
            </a:r>
          </a:p>
          <a:p>
            <a:pPr lvl="0"/>
            <a:endParaRPr lang="en-US" altLang="ko-KR" dirty="0"/>
          </a:p>
          <a:p>
            <a:pPr lvl="0"/>
            <a:r>
              <a:rPr lang="en-US" altLang="ko-KR" sz="1400" dirty="0">
                <a:solidFill>
                  <a:srgbClr val="FF0000"/>
                </a:solidFill>
              </a:rPr>
              <a:t># (</a:t>
            </a:r>
            <a:r>
              <a:rPr lang="ko-KR" altLang="en-US" sz="1400" dirty="0">
                <a:solidFill>
                  <a:srgbClr val="FF0000"/>
                </a:solidFill>
              </a:rPr>
              <a:t>주의 </a:t>
            </a:r>
            <a:r>
              <a:rPr lang="en-US" altLang="ko-KR" sz="1400" dirty="0">
                <a:solidFill>
                  <a:srgbClr val="FF0000"/>
                </a:solidFill>
              </a:rPr>
              <a:t>) </a:t>
            </a:r>
            <a:r>
              <a:rPr lang="ko-KR" altLang="en-US" sz="1400" dirty="0">
                <a:solidFill>
                  <a:srgbClr val="FF0000"/>
                </a:solidFill>
              </a:rPr>
              <a:t>토큰은 외부에 노출되지 않도록 관리 필요</a:t>
            </a:r>
            <a:r>
              <a:rPr lang="en-US" altLang="ko-KR" sz="1400" dirty="0">
                <a:solidFill>
                  <a:srgbClr val="FF0000"/>
                </a:solidFill>
              </a:rPr>
              <a:t>. </a:t>
            </a:r>
            <a:r>
              <a:rPr lang="ko-KR" altLang="en-US" sz="1400" dirty="0">
                <a:solidFill>
                  <a:srgbClr val="FF0000"/>
                </a:solidFill>
              </a:rPr>
              <a:t>공개 시 누구든 </a:t>
            </a:r>
            <a:r>
              <a:rPr lang="en-US" altLang="ko-KR" sz="1400" dirty="0">
                <a:solidFill>
                  <a:srgbClr val="FF0000"/>
                </a:solidFill>
              </a:rPr>
              <a:t>swarm cluster</a:t>
            </a:r>
            <a:r>
              <a:rPr lang="ko-KR" altLang="en-US" sz="1400" dirty="0">
                <a:solidFill>
                  <a:srgbClr val="FF0000"/>
                </a:solidFill>
              </a:rPr>
              <a:t>에 연결 가능</a:t>
            </a:r>
            <a:endParaRPr lang="en-US" altLang="ko-KR" sz="1400" dirty="0">
              <a:solidFill>
                <a:srgbClr val="FF0000"/>
              </a:solidFill>
            </a:endParaRPr>
          </a:p>
          <a:p>
            <a:pPr lvl="0"/>
            <a:r>
              <a:rPr lang="en-US" altLang="ko-KR" sz="1400" dirty="0">
                <a:solidFill>
                  <a:srgbClr val="FF0000"/>
                </a:solidFill>
              </a:rPr>
              <a:t># </a:t>
            </a:r>
            <a:r>
              <a:rPr lang="ko-KR" altLang="en-US" sz="1400" dirty="0">
                <a:solidFill>
                  <a:srgbClr val="FF0000"/>
                </a:solidFill>
              </a:rPr>
              <a:t>보안 측면에서 문제가 될 수 있어 주기적으로 </a:t>
            </a:r>
            <a:r>
              <a:rPr lang="en-US" altLang="ko-KR" sz="1400" dirty="0">
                <a:solidFill>
                  <a:srgbClr val="FF0000"/>
                </a:solidFill>
              </a:rPr>
              <a:t>token </a:t>
            </a:r>
            <a:r>
              <a:rPr lang="ko-KR" altLang="en-US" sz="1400" dirty="0">
                <a:solidFill>
                  <a:srgbClr val="FF0000"/>
                </a:solidFill>
              </a:rPr>
              <a:t>변경 필요</a:t>
            </a:r>
            <a:endParaRPr lang="en-US" altLang="ko-KR" sz="1400" dirty="0">
              <a:solidFill>
                <a:srgbClr val="FF0000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20D4B4F-A5B0-4BBE-9640-C905D1BE7F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739" y="3221746"/>
            <a:ext cx="7171041" cy="1364098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A84CEC2-7709-4A16-A385-68A01091B4C6}"/>
              </a:ext>
            </a:extLst>
          </p:cNvPr>
          <p:cNvSpPr/>
          <p:nvPr/>
        </p:nvSpPr>
        <p:spPr>
          <a:xfrm>
            <a:off x="766739" y="3858942"/>
            <a:ext cx="7171041" cy="33406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171731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6344816"/>
            <a:ext cx="12192000" cy="933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0" y="6354147"/>
            <a:ext cx="12192000" cy="503853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0339" y="6488420"/>
            <a:ext cx="3593651" cy="253968"/>
          </a:xfrm>
          <a:prstGeom prst="rect">
            <a:avLst/>
          </a:prstGeom>
        </p:spPr>
      </p:pic>
      <p:cxnSp>
        <p:nvCxnSpPr>
          <p:cNvPr id="12" name="직선 연결선 11"/>
          <p:cNvCxnSpPr/>
          <p:nvPr/>
        </p:nvCxnSpPr>
        <p:spPr>
          <a:xfrm>
            <a:off x="3105" y="544285"/>
            <a:ext cx="12192000" cy="933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3110" y="12446"/>
            <a:ext cx="12192000" cy="503853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46647" y="49770"/>
            <a:ext cx="66154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FFFFFF"/>
                </a:solidFill>
              </a:rPr>
              <a:t>4-2. swarm-cluster</a:t>
            </a:r>
            <a:endParaRPr lang="ko-KR" altLang="en-US" sz="2400" dirty="0">
              <a:solidFill>
                <a:srgbClr val="FFFFFF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64293" y="839584"/>
            <a:ext cx="110970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swarm-cluster</a:t>
            </a:r>
          </a:p>
          <a:p>
            <a:r>
              <a:rPr lang="en-US" altLang="ko-KR" sz="2400" dirty="0"/>
              <a:t> - swarm manager </a:t>
            </a:r>
            <a:r>
              <a:rPr lang="ko-KR" altLang="en-US" sz="2400" dirty="0"/>
              <a:t>명령어</a:t>
            </a:r>
            <a:r>
              <a:rPr lang="en-US" altLang="ko-KR" sz="2400" dirty="0"/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8755C5E-DCA6-43E6-AF95-2436503B4B3B}"/>
              </a:ext>
            </a:extLst>
          </p:cNvPr>
          <p:cNvSpPr txBox="1"/>
          <p:nvPr/>
        </p:nvSpPr>
        <p:spPr>
          <a:xfrm>
            <a:off x="464293" y="1708657"/>
            <a:ext cx="11325114" cy="4862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dirty="0">
                <a:solidFill>
                  <a:schemeClr val="accent2"/>
                </a:solidFill>
              </a:rPr>
              <a:t>#swarm manager</a:t>
            </a:r>
          </a:p>
          <a:p>
            <a:pPr lvl="0"/>
            <a:r>
              <a:rPr lang="en-US" altLang="ko-KR" dirty="0" err="1"/>
              <a:t>docker@swarm-manager</a:t>
            </a:r>
            <a:r>
              <a:rPr lang="en-US" altLang="ko-KR" dirty="0"/>
              <a:t>:~$ docker node ls</a:t>
            </a:r>
          </a:p>
          <a:p>
            <a:pPr lvl="0"/>
            <a:endParaRPr lang="en-US" altLang="ko-KR" sz="1400" dirty="0">
              <a:solidFill>
                <a:srgbClr val="FF0000"/>
              </a:solidFill>
            </a:endParaRPr>
          </a:p>
          <a:p>
            <a:pPr lvl="0"/>
            <a:endParaRPr lang="en-US" altLang="ko-KR" sz="1400" dirty="0">
              <a:solidFill>
                <a:srgbClr val="FF0000"/>
              </a:solidFill>
            </a:endParaRPr>
          </a:p>
          <a:p>
            <a:pPr lvl="0"/>
            <a:endParaRPr lang="en-US" altLang="ko-KR" sz="1400" dirty="0">
              <a:solidFill>
                <a:srgbClr val="FF0000"/>
              </a:solidFill>
            </a:endParaRPr>
          </a:p>
          <a:p>
            <a:pPr lvl="0"/>
            <a:endParaRPr lang="en-US" altLang="ko-KR" sz="1400" dirty="0">
              <a:solidFill>
                <a:srgbClr val="FF0000"/>
              </a:solidFill>
            </a:endParaRPr>
          </a:p>
          <a:p>
            <a:pPr lvl="0"/>
            <a:endParaRPr lang="en-US" altLang="ko-KR" sz="1400" dirty="0">
              <a:solidFill>
                <a:srgbClr val="FF0000"/>
              </a:solidFill>
            </a:endParaRPr>
          </a:p>
          <a:p>
            <a:pPr lvl="0"/>
            <a:endParaRPr lang="en-US" altLang="ko-KR" sz="1400" dirty="0">
              <a:solidFill>
                <a:srgbClr val="FF0000"/>
              </a:solidFill>
            </a:endParaRPr>
          </a:p>
          <a:p>
            <a:pPr lvl="0"/>
            <a:endParaRPr lang="en-US" altLang="ko-KR" sz="1400" dirty="0">
              <a:solidFill>
                <a:srgbClr val="FF0000"/>
              </a:solidFill>
            </a:endParaRPr>
          </a:p>
          <a:p>
            <a:pPr lvl="0"/>
            <a:r>
              <a:rPr lang="en-US" altLang="ko-KR" dirty="0">
                <a:solidFill>
                  <a:srgbClr val="FF0000"/>
                </a:solidFill>
              </a:rPr>
              <a:t>#</a:t>
            </a:r>
            <a:r>
              <a:rPr lang="ko-KR" altLang="en-US" dirty="0">
                <a:solidFill>
                  <a:srgbClr val="FF0000"/>
                </a:solidFill>
              </a:rPr>
              <a:t>참고</a:t>
            </a:r>
            <a:endParaRPr lang="en-US" altLang="ko-KR" dirty="0">
              <a:solidFill>
                <a:srgbClr val="FF0000"/>
              </a:solidFill>
            </a:endParaRPr>
          </a:p>
          <a:p>
            <a:pPr lvl="0"/>
            <a:r>
              <a:rPr lang="en-US" altLang="ko-KR" dirty="0"/>
              <a:t>1. </a:t>
            </a:r>
            <a:r>
              <a:rPr lang="ko-KR" altLang="en-US" dirty="0"/>
              <a:t>삭제 </a:t>
            </a:r>
            <a:r>
              <a:rPr lang="en-US" altLang="ko-KR" dirty="0"/>
              <a:t>: leave</a:t>
            </a:r>
          </a:p>
          <a:p>
            <a:pPr lvl="0"/>
            <a:r>
              <a:rPr lang="en-US" altLang="ko-KR" dirty="0" err="1"/>
              <a:t>docker@swarm-manager</a:t>
            </a:r>
            <a:r>
              <a:rPr lang="en-US" altLang="ko-KR" dirty="0"/>
              <a:t>:~$ docker swarm leave -force</a:t>
            </a:r>
          </a:p>
          <a:p>
            <a:pPr lvl="0"/>
            <a:r>
              <a:rPr lang="en-US" altLang="ko-KR" dirty="0"/>
              <a:t>docker@swarm-worker1:~$ docker swarm leave</a:t>
            </a:r>
          </a:p>
          <a:p>
            <a:pPr lvl="0"/>
            <a:r>
              <a:rPr lang="en-US" altLang="ko-KR" dirty="0"/>
              <a:t>docker@swarm-worker1:~$ docker node rm [hostname]</a:t>
            </a:r>
          </a:p>
          <a:p>
            <a:pPr lvl="0"/>
            <a:endParaRPr lang="en-US" altLang="ko-KR" dirty="0"/>
          </a:p>
          <a:p>
            <a:pPr lvl="0"/>
            <a:r>
              <a:rPr lang="en-US" altLang="ko-KR" dirty="0"/>
              <a:t>2. token </a:t>
            </a:r>
            <a:r>
              <a:rPr lang="ko-KR" altLang="en-US" dirty="0"/>
              <a:t>갱신</a:t>
            </a:r>
            <a:r>
              <a:rPr lang="en-US" altLang="ko-KR" dirty="0"/>
              <a:t> </a:t>
            </a:r>
          </a:p>
          <a:p>
            <a:pPr lvl="0"/>
            <a:r>
              <a:rPr lang="en-US" altLang="ko-KR" dirty="0" err="1"/>
              <a:t>docker@swarm-manager</a:t>
            </a:r>
            <a:r>
              <a:rPr lang="en-US" altLang="ko-KR" dirty="0"/>
              <a:t>:~$ docker</a:t>
            </a:r>
            <a:r>
              <a:rPr lang="ko-KR" altLang="en-US" dirty="0"/>
              <a:t> </a:t>
            </a:r>
            <a:r>
              <a:rPr lang="en-US" altLang="ko-KR" dirty="0"/>
              <a:t>swarm join-token manager           #</a:t>
            </a:r>
            <a:r>
              <a:rPr lang="ko-KR" altLang="en-US" dirty="0"/>
              <a:t>현재 </a:t>
            </a:r>
            <a:r>
              <a:rPr lang="en-US" altLang="ko-KR" dirty="0"/>
              <a:t>token </a:t>
            </a:r>
            <a:r>
              <a:rPr lang="ko-KR" altLang="en-US" dirty="0"/>
              <a:t>확인</a:t>
            </a:r>
            <a:endParaRPr lang="en-US" altLang="ko-KR" dirty="0"/>
          </a:p>
          <a:p>
            <a:pPr lvl="0"/>
            <a:r>
              <a:rPr lang="en-US" altLang="ko-KR" dirty="0" err="1"/>
              <a:t>docker@swarm-manager</a:t>
            </a:r>
            <a:r>
              <a:rPr lang="en-US" altLang="ko-KR" dirty="0"/>
              <a:t>:~$ docker swarm join-token --</a:t>
            </a:r>
            <a:r>
              <a:rPr lang="en-US" altLang="ko-KR" dirty="0" err="1"/>
              <a:t>torate</a:t>
            </a:r>
            <a:r>
              <a:rPr lang="en-US" altLang="ko-KR" dirty="0"/>
              <a:t> manager #token </a:t>
            </a:r>
            <a:r>
              <a:rPr lang="ko-KR" altLang="en-US" dirty="0"/>
              <a:t>갱신</a:t>
            </a:r>
            <a:endParaRPr lang="en-US" altLang="ko-KR" dirty="0"/>
          </a:p>
          <a:p>
            <a:pPr lvl="0"/>
            <a:endParaRPr lang="en-US" altLang="ko-KR" sz="1400" dirty="0">
              <a:solidFill>
                <a:srgbClr val="FF0000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D7A03E7-4568-4783-8E3C-10A3C43653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969" y="2409028"/>
            <a:ext cx="7125317" cy="127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16673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6344816"/>
            <a:ext cx="12192000" cy="933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0" y="6354147"/>
            <a:ext cx="12192000" cy="503853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0339" y="6488420"/>
            <a:ext cx="3593651" cy="253968"/>
          </a:xfrm>
          <a:prstGeom prst="rect">
            <a:avLst/>
          </a:prstGeom>
        </p:spPr>
      </p:pic>
      <p:cxnSp>
        <p:nvCxnSpPr>
          <p:cNvPr id="12" name="직선 연결선 11"/>
          <p:cNvCxnSpPr/>
          <p:nvPr/>
        </p:nvCxnSpPr>
        <p:spPr>
          <a:xfrm>
            <a:off x="3105" y="544285"/>
            <a:ext cx="12192000" cy="933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3110" y="12446"/>
            <a:ext cx="12192000" cy="503853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46647" y="49770"/>
            <a:ext cx="66154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FFFFFF"/>
                </a:solidFill>
              </a:rPr>
              <a:t>4-2. swarm-cluster</a:t>
            </a:r>
            <a:endParaRPr lang="ko-KR" altLang="en-US" sz="2400" dirty="0">
              <a:solidFill>
                <a:srgbClr val="FFFFFF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64293" y="839584"/>
            <a:ext cx="110970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swarm-cluster</a:t>
            </a:r>
          </a:p>
          <a:p>
            <a:r>
              <a:rPr lang="en-US" altLang="ko-KR" sz="2400" dirty="0"/>
              <a:t> - Docker swarm visualization install (</a:t>
            </a:r>
            <a:r>
              <a:rPr lang="ko-KR" altLang="en-US" sz="2400" dirty="0"/>
              <a:t>시각화 서비스</a:t>
            </a:r>
            <a:r>
              <a:rPr lang="en-US" altLang="ko-KR" sz="2400" dirty="0"/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8755C5E-DCA6-43E6-AF95-2436503B4B3B}"/>
              </a:ext>
            </a:extLst>
          </p:cNvPr>
          <p:cNvSpPr txBox="1"/>
          <p:nvPr/>
        </p:nvSpPr>
        <p:spPr>
          <a:xfrm>
            <a:off x="485557" y="1878785"/>
            <a:ext cx="638307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dirty="0">
                <a:solidFill>
                  <a:schemeClr val="accent2"/>
                </a:solidFill>
              </a:rPr>
              <a:t>#swarm manager</a:t>
            </a:r>
          </a:p>
          <a:p>
            <a:pPr lvl="0"/>
            <a:r>
              <a:rPr lang="en-US" altLang="ko-KR" dirty="0" err="1"/>
              <a:t>docker@swarm-manager</a:t>
            </a:r>
            <a:r>
              <a:rPr lang="en-US" altLang="ko-KR" dirty="0"/>
              <a:t>:~$ docker service create \</a:t>
            </a:r>
          </a:p>
          <a:p>
            <a:pPr lvl="0"/>
            <a:r>
              <a:rPr lang="en-US" altLang="ko-KR" dirty="0"/>
              <a:t>&gt; --name=</a:t>
            </a:r>
            <a:r>
              <a:rPr lang="en-US" altLang="ko-KR" dirty="0" err="1"/>
              <a:t>viz_swarm</a:t>
            </a:r>
            <a:r>
              <a:rPr lang="en-US" altLang="ko-KR" dirty="0"/>
              <a:t> \</a:t>
            </a:r>
          </a:p>
          <a:p>
            <a:pPr lvl="0"/>
            <a:r>
              <a:rPr lang="en-US" altLang="ko-KR" dirty="0"/>
              <a:t>&gt; --publish=8081:8080 \</a:t>
            </a:r>
          </a:p>
          <a:p>
            <a:pPr lvl="0"/>
            <a:r>
              <a:rPr lang="en-US" altLang="ko-KR" dirty="0"/>
              <a:t>&gt; --constraint=</a:t>
            </a:r>
            <a:r>
              <a:rPr lang="en-US" altLang="ko-KR" dirty="0" err="1"/>
              <a:t>node.role</a:t>
            </a:r>
            <a:r>
              <a:rPr lang="en-US" altLang="ko-KR" dirty="0"/>
              <a:t>==manager \</a:t>
            </a:r>
          </a:p>
          <a:p>
            <a:pPr lvl="0"/>
            <a:r>
              <a:rPr lang="en-US" altLang="ko-KR" dirty="0"/>
              <a:t>&gt; -- mount=type=</a:t>
            </a:r>
            <a:r>
              <a:rPr lang="en-US" altLang="ko-KR" dirty="0" err="1"/>
              <a:t>bind,src</a:t>
            </a:r>
            <a:r>
              <a:rPr lang="en-US" altLang="ko-KR" dirty="0"/>
              <a:t>=/var/run/</a:t>
            </a:r>
            <a:r>
              <a:rPr lang="en-US" altLang="ko-KR" dirty="0" err="1"/>
              <a:t>docker.sock,dst</a:t>
            </a:r>
            <a:r>
              <a:rPr lang="en-US" altLang="ko-KR" dirty="0"/>
              <a:t>=/var/run/</a:t>
            </a:r>
            <a:r>
              <a:rPr lang="en-US" altLang="ko-KR" dirty="0" err="1"/>
              <a:t>docker.sock</a:t>
            </a:r>
            <a:r>
              <a:rPr lang="en-US" altLang="ko-KR" dirty="0"/>
              <a:t> \</a:t>
            </a:r>
          </a:p>
          <a:p>
            <a:pPr lvl="0"/>
            <a:r>
              <a:rPr lang="en-US" altLang="ko-KR" dirty="0"/>
              <a:t>&gt; </a:t>
            </a:r>
            <a:r>
              <a:rPr lang="en-US" altLang="ko-KR" dirty="0" err="1"/>
              <a:t>dockersamples</a:t>
            </a:r>
            <a:r>
              <a:rPr lang="en-US" altLang="ko-KR" dirty="0"/>
              <a:t>/visualizer</a:t>
            </a:r>
            <a:endParaRPr lang="en-US" altLang="ko-KR" dirty="0">
              <a:solidFill>
                <a:schemeClr val="accent2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EAE2FDC-0BB3-47D3-9B2D-C16359947A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6095" y="1854223"/>
            <a:ext cx="3658011" cy="3960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4462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7779</TotalTime>
  <Words>12905</Words>
  <Application>Microsoft Office PowerPoint</Application>
  <PresentationFormat>와이드스크린</PresentationFormat>
  <Paragraphs>2075</Paragraphs>
  <Slides>146</Slides>
  <Notes>91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146</vt:i4>
      </vt:variant>
    </vt:vector>
  </HeadingPairs>
  <TitlesOfParts>
    <vt:vector size="150" baseType="lpstr">
      <vt:lpstr>Ubuntu Condensed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 한솔</dc:creator>
  <cp:lastModifiedBy>김 한솔</cp:lastModifiedBy>
  <cp:revision>1030</cp:revision>
  <cp:lastPrinted>2020-05-27T06:41:21Z</cp:lastPrinted>
  <dcterms:created xsi:type="dcterms:W3CDTF">2020-05-23T03:12:34Z</dcterms:created>
  <dcterms:modified xsi:type="dcterms:W3CDTF">2020-06-04T13:01:13Z</dcterms:modified>
</cp:coreProperties>
</file>